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77" r:id="rId2"/>
    <p:sldId id="259" r:id="rId3"/>
    <p:sldId id="276" r:id="rId4"/>
    <p:sldId id="275" r:id="rId5"/>
    <p:sldId id="274" r:id="rId6"/>
    <p:sldId id="281" r:id="rId7"/>
    <p:sldId id="283" r:id="rId8"/>
    <p:sldId id="284" r:id="rId9"/>
    <p:sldId id="285" r:id="rId10"/>
    <p:sldId id="288" r:id="rId11"/>
    <p:sldId id="291" r:id="rId12"/>
    <p:sldId id="289" r:id="rId13"/>
    <p:sldId id="287" r:id="rId14"/>
    <p:sldId id="282" r:id="rId15"/>
    <p:sldId id="292" r:id="rId16"/>
    <p:sldId id="349" r:id="rId17"/>
    <p:sldId id="347" r:id="rId18"/>
    <p:sldId id="348" r:id="rId19"/>
    <p:sldId id="293" r:id="rId20"/>
    <p:sldId id="286" r:id="rId21"/>
    <p:sldId id="295" r:id="rId22"/>
    <p:sldId id="359" r:id="rId23"/>
    <p:sldId id="294" r:id="rId24"/>
    <p:sldId id="296" r:id="rId25"/>
    <p:sldId id="297" r:id="rId26"/>
    <p:sldId id="298" r:id="rId27"/>
    <p:sldId id="299" r:id="rId28"/>
    <p:sldId id="300" r:id="rId29"/>
    <p:sldId id="302" r:id="rId30"/>
    <p:sldId id="303" r:id="rId31"/>
    <p:sldId id="301" r:id="rId32"/>
    <p:sldId id="280" r:id="rId33"/>
    <p:sldId id="305" r:id="rId34"/>
    <p:sldId id="317" r:id="rId35"/>
    <p:sldId id="316" r:id="rId36"/>
    <p:sldId id="315" r:id="rId37"/>
    <p:sldId id="314" r:id="rId38"/>
    <p:sldId id="313" r:id="rId39"/>
    <p:sldId id="312" r:id="rId40"/>
    <p:sldId id="311" r:id="rId41"/>
    <p:sldId id="310" r:id="rId42"/>
    <p:sldId id="309" r:id="rId43"/>
    <p:sldId id="308" r:id="rId44"/>
    <p:sldId id="306" r:id="rId45"/>
    <p:sldId id="307" r:id="rId46"/>
    <p:sldId id="320" r:id="rId47"/>
    <p:sldId id="321" r:id="rId48"/>
    <p:sldId id="319" r:id="rId49"/>
    <p:sldId id="325" r:id="rId50"/>
    <p:sldId id="324" r:id="rId51"/>
    <p:sldId id="323" r:id="rId52"/>
    <p:sldId id="322" r:id="rId53"/>
    <p:sldId id="318" r:id="rId54"/>
    <p:sldId id="326" r:id="rId55"/>
    <p:sldId id="332" r:id="rId56"/>
    <p:sldId id="327" r:id="rId57"/>
    <p:sldId id="331" r:id="rId58"/>
    <p:sldId id="330" r:id="rId59"/>
    <p:sldId id="329" r:id="rId60"/>
    <p:sldId id="328" r:id="rId61"/>
    <p:sldId id="333" r:id="rId62"/>
    <p:sldId id="334" r:id="rId63"/>
    <p:sldId id="335" r:id="rId64"/>
    <p:sldId id="336" r:id="rId65"/>
    <p:sldId id="351" r:id="rId66"/>
    <p:sldId id="352" r:id="rId67"/>
    <p:sldId id="353" r:id="rId68"/>
    <p:sldId id="354" r:id="rId69"/>
    <p:sldId id="358" r:id="rId70"/>
    <p:sldId id="355" r:id="rId71"/>
    <p:sldId id="356" r:id="rId72"/>
    <p:sldId id="357" r:id="rId73"/>
    <p:sldId id="337" r:id="rId74"/>
    <p:sldId id="338" r:id="rId75"/>
    <p:sldId id="339" r:id="rId76"/>
    <p:sldId id="345" r:id="rId77"/>
    <p:sldId id="344" r:id="rId78"/>
    <p:sldId id="343" r:id="rId79"/>
    <p:sldId id="342" r:id="rId80"/>
    <p:sldId id="346" r:id="rId81"/>
    <p:sldId id="279" r:id="rId82"/>
    <p:sldId id="273" r:id="rId83"/>
    <p:sldId id="27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CC"/>
    <a:srgbClr val="FFFF00"/>
    <a:srgbClr val="FFFFCC"/>
    <a:srgbClr val="FFCC99"/>
    <a:srgbClr val="000099"/>
    <a:srgbClr val="FF9999"/>
    <a:srgbClr val="0000CC"/>
    <a:srgbClr val="FF66FF"/>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828" y="-1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6BF6B9-84C6-4BF4-B16C-67A8DEA09D15}"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743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BF6B9-84C6-4BF4-B16C-67A8DEA09D15}"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905428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BF6B9-84C6-4BF4-B16C-67A8DEA09D15}"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2864450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BF6B9-84C6-4BF4-B16C-67A8DEA09D15}"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166961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6BF6B9-84C6-4BF4-B16C-67A8DEA09D15}"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63C72-7E01-4FCF-9C2C-60976C383BB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51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6BF6B9-84C6-4BF4-B16C-67A8DEA09D15}"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1529878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6BF6B9-84C6-4BF4-B16C-67A8DEA09D15}" type="datetimeFigureOut">
              <a:rPr lang="en-US" smtClean="0"/>
              <a:t>12/14/2021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60103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6BF6B9-84C6-4BF4-B16C-67A8DEA09D15}" type="datetimeFigureOut">
              <a:rPr lang="en-US" smtClean="0"/>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33101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66BF6B9-84C6-4BF4-B16C-67A8DEA09D15}" type="datetimeFigureOut">
              <a:rPr lang="en-US" smtClean="0"/>
              <a:t>12/14/2021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866065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66BF6B9-84C6-4BF4-B16C-67A8DEA09D15}" type="datetimeFigureOut">
              <a:rPr lang="en-US" smtClean="0"/>
              <a:t>12/14/2021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FB63C72-7E01-4FCF-9C2C-60976C383BB9}" type="slidenum">
              <a:rPr lang="en-US" smtClean="0"/>
              <a:t>‹#›</a:t>
            </a:fld>
            <a:endParaRPr lang="en-US"/>
          </a:p>
        </p:txBody>
      </p:sp>
    </p:spTree>
    <p:extLst>
      <p:ext uri="{BB962C8B-B14F-4D97-AF65-F5344CB8AC3E}">
        <p14:creationId xmlns:p14="http://schemas.microsoft.com/office/powerpoint/2010/main" val="314633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6BF6B9-84C6-4BF4-B16C-67A8DEA09D15}"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63C72-7E01-4FCF-9C2C-60976C383BB9}" type="slidenum">
              <a:rPr lang="en-US" smtClean="0"/>
              <a:t>‹#›</a:t>
            </a:fld>
            <a:endParaRPr lang="en-US"/>
          </a:p>
        </p:txBody>
      </p:sp>
    </p:spTree>
    <p:extLst>
      <p:ext uri="{BB962C8B-B14F-4D97-AF65-F5344CB8AC3E}">
        <p14:creationId xmlns:p14="http://schemas.microsoft.com/office/powerpoint/2010/main" val="69706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66BF6B9-84C6-4BF4-B16C-67A8DEA09D15}" type="datetimeFigureOut">
              <a:rPr lang="en-US" smtClean="0"/>
              <a:t>12/14/2021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B63C72-7E01-4FCF-9C2C-60976C383BB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08114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 xmlns:a16="http://schemas.microsoft.com/office/drawing/2014/main" id="{393C31B4-ABFC-4C85-B1F4-AB49C3F8315C}"/>
              </a:ext>
            </a:extLst>
          </p:cNvPr>
          <p:cNvSpPr txBox="1"/>
          <p:nvPr/>
        </p:nvSpPr>
        <p:spPr>
          <a:xfrm>
            <a:off x="800100" y="1819275"/>
            <a:ext cx="10591799" cy="3026406"/>
          </a:xfrm>
          <a:prstGeom prst="rect">
            <a:avLst/>
          </a:prstGeom>
          <a:noFill/>
        </p:spPr>
        <p:txBody>
          <a:bodyPr wrap="square" rtlCol="0">
            <a:spAutoFit/>
          </a:bodyPr>
          <a:lstStyle/>
          <a:p>
            <a:pPr algn="ctr">
              <a:lnSpc>
                <a:spcPct val="107000"/>
              </a:lnSpc>
              <a:spcAft>
                <a:spcPts val="300"/>
              </a:spcAft>
            </a:pPr>
            <a:r>
              <a:rPr lang="vi-VN" sz="3600" b="1" dirty="0">
                <a:solidFill>
                  <a:srgbClr val="0000FF"/>
                </a:solidFill>
                <a:effectLst/>
                <a:ea typeface="Times New Roman" panose="02020603050405020304" pitchFamily="18" charset="0"/>
              </a:rPr>
              <a:t>MỘT SỐ NỘI DUNG CƠ BẢN VỀ                    DÂN TỘC, TÔN GIÁO VÀ ĐẤU TRANH               PHÒNG CHỐNG CÁC THẾ LỰC THÙ ĐỊCH            LỢI DỤNG VẤN ĐỀ DÂN TỘC, TÔN GIÁO                           CHỐNG PHÁ CÁCH MẠNG VIỆT NAM</a:t>
            </a:r>
            <a:endParaRPr lang="en-US" sz="3600" dirty="0">
              <a:solidFill>
                <a:srgbClr val="0000FF"/>
              </a:solidFill>
              <a:effectLst/>
              <a:ea typeface="Calibri" panose="020F0502020204030204" pitchFamily="34" charset="0"/>
            </a:endParaRPr>
          </a:p>
        </p:txBody>
      </p:sp>
      <p:sp>
        <p:nvSpPr>
          <p:cNvPr id="4" name="TextBox 3">
            <a:extLst>
              <a:ext uri="{FF2B5EF4-FFF2-40B4-BE49-F238E27FC236}">
                <a16:creationId xmlns="" xmlns:a16="http://schemas.microsoft.com/office/drawing/2014/main" id="{AECA48B2-E7B4-4F19-A3FD-4162400FCAB9}"/>
              </a:ext>
            </a:extLst>
          </p:cNvPr>
          <p:cNvSpPr txBox="1"/>
          <p:nvPr/>
        </p:nvSpPr>
        <p:spPr>
          <a:xfrm>
            <a:off x="3629025" y="548663"/>
            <a:ext cx="4648200" cy="646331"/>
          </a:xfrm>
          <a:prstGeom prst="rect">
            <a:avLst/>
          </a:prstGeom>
          <a:noFill/>
        </p:spPr>
        <p:txBody>
          <a:bodyPr wrap="square" rtlCol="0">
            <a:spAutoFit/>
          </a:bodyPr>
          <a:lstStyle/>
          <a:p>
            <a:pPr algn="ctr"/>
            <a:r>
              <a:rPr lang="vi-VN" sz="3600" b="1" i="1" dirty="0" smtClean="0">
                <a:solidFill>
                  <a:srgbClr val="000099"/>
                </a:solidFill>
              </a:rPr>
              <a:t>BÀI </a:t>
            </a:r>
            <a:r>
              <a:rPr lang="vi-VN" sz="3600" b="1" i="1" dirty="0">
                <a:solidFill>
                  <a:srgbClr val="000099"/>
                </a:solidFill>
              </a:rPr>
              <a:t>2</a:t>
            </a:r>
            <a:endParaRPr lang="en-US" sz="3600" b="1" i="1" dirty="0">
              <a:solidFill>
                <a:srgbClr val="000099"/>
              </a:solidFill>
            </a:endParaRPr>
          </a:p>
        </p:txBody>
      </p:sp>
    </p:spTree>
    <p:extLst>
      <p:ext uri="{BB962C8B-B14F-4D97-AF65-F5344CB8AC3E}">
        <p14:creationId xmlns:p14="http://schemas.microsoft.com/office/powerpoint/2010/main" val="306253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6A10B413-B7A9-4A82-92BD-8944DA6C3DC0}"/>
              </a:ext>
            </a:extLst>
          </p:cNvPr>
          <p:cNvSpPr txBox="1"/>
          <p:nvPr/>
        </p:nvSpPr>
        <p:spPr>
          <a:xfrm>
            <a:off x="1190626" y="1772108"/>
            <a:ext cx="8886825" cy="523220"/>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i="1" dirty="0"/>
              <a:t>1. Một số vấn đề chung về  dân tộc</a:t>
            </a:r>
            <a:endParaRPr lang="en-US" i="1" dirty="0"/>
          </a:p>
        </p:txBody>
      </p:sp>
      <p:sp>
        <p:nvSpPr>
          <p:cNvPr id="4" name="TextBox 3">
            <a:extLst>
              <a:ext uri="{FF2B5EF4-FFF2-40B4-BE49-F238E27FC236}">
                <a16:creationId xmlns="" xmlns:a16="http://schemas.microsoft.com/office/drawing/2014/main" id="{C27787FB-A482-4100-92D1-D1DDA1958DA3}"/>
              </a:ext>
            </a:extLst>
          </p:cNvPr>
          <p:cNvSpPr txBox="1"/>
          <p:nvPr/>
        </p:nvSpPr>
        <p:spPr>
          <a:xfrm>
            <a:off x="1190626" y="2295328"/>
            <a:ext cx="9953624"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1.3. Quan điểm của chủ nghĩa Mác - Lênin, tư tưởng Hồ Chí Minh về dân tộc và giải quyết vấn đề dân tộc</a:t>
            </a:r>
            <a:endParaRPr lang="en-US" dirty="0"/>
          </a:p>
        </p:txBody>
      </p:sp>
      <p:sp>
        <p:nvSpPr>
          <p:cNvPr id="10" name="Arrow: Right 9">
            <a:extLst>
              <a:ext uri="{FF2B5EF4-FFF2-40B4-BE49-F238E27FC236}">
                <a16:creationId xmlns="" xmlns:a16="http://schemas.microsoft.com/office/drawing/2014/main" id="{6937BADB-32B4-4C9C-AC7D-6BF6311E2144}"/>
              </a:ext>
            </a:extLst>
          </p:cNvPr>
          <p:cNvSpPr/>
          <p:nvPr/>
        </p:nvSpPr>
        <p:spPr>
          <a:xfrm>
            <a:off x="1190627" y="3514725"/>
            <a:ext cx="2632892" cy="2733056"/>
          </a:xfrm>
          <a:prstGeom prst="rightArrow">
            <a:avLst>
              <a:gd name="adj1" fmla="val 50000"/>
              <a:gd name="adj2" fmla="val 47143"/>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341FD9AE-176A-43F0-B6EB-EBFFD67439DB}"/>
              </a:ext>
            </a:extLst>
          </p:cNvPr>
          <p:cNvSpPr txBox="1"/>
          <p:nvPr/>
        </p:nvSpPr>
        <p:spPr>
          <a:xfrm>
            <a:off x="1076325" y="4233861"/>
            <a:ext cx="2409823" cy="1323439"/>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ctr"/>
            <a:r>
              <a:rPr lang="vi-VN" sz="1600" dirty="0">
                <a:solidFill>
                  <a:srgbClr val="000099"/>
                </a:solidFill>
              </a:rPr>
              <a:t>1.3.1 Quan điểm của       Chủ nghĩa Mác - Lênin về vấn đề dân tộc và giải quyết vấn đề    dân tộc.</a:t>
            </a:r>
            <a:endParaRPr lang="en-US" sz="1600" dirty="0">
              <a:solidFill>
                <a:srgbClr val="000099"/>
              </a:solidFill>
            </a:endParaRPr>
          </a:p>
        </p:txBody>
      </p:sp>
      <p:sp>
        <p:nvSpPr>
          <p:cNvPr id="12" name="Speech Bubble: Rectangle 11">
            <a:extLst>
              <a:ext uri="{FF2B5EF4-FFF2-40B4-BE49-F238E27FC236}">
                <a16:creationId xmlns="" xmlns:a16="http://schemas.microsoft.com/office/drawing/2014/main" id="{B1029ED8-A029-480C-92F4-3BEE7AA9A42C}"/>
              </a:ext>
            </a:extLst>
          </p:cNvPr>
          <p:cNvSpPr/>
          <p:nvPr/>
        </p:nvSpPr>
        <p:spPr>
          <a:xfrm>
            <a:off x="4219574" y="3264594"/>
            <a:ext cx="6924675" cy="954107"/>
          </a:xfrm>
          <a:prstGeom prst="wedgeRectCallout">
            <a:avLst>
              <a:gd name="adj1" fmla="val -62684"/>
              <a:gd name="adj2" fmla="val 61502"/>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 xmlns:a16="http://schemas.microsoft.com/office/drawing/2014/main" id="{08554859-E1B2-4429-A63E-D7628CE083A5}"/>
              </a:ext>
            </a:extLst>
          </p:cNvPr>
          <p:cNvSpPr/>
          <p:nvPr/>
        </p:nvSpPr>
        <p:spPr>
          <a:xfrm>
            <a:off x="4248150" y="4288351"/>
            <a:ext cx="6896100" cy="954107"/>
          </a:xfrm>
          <a:prstGeom prst="wedgeRectCallout">
            <a:avLst>
              <a:gd name="adj1" fmla="val -56469"/>
              <a:gd name="adj2" fmla="val 13582"/>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 xmlns:a16="http://schemas.microsoft.com/office/drawing/2014/main" id="{DBEB94F7-9A08-42B5-9F16-C08AC8E3F9FE}"/>
              </a:ext>
            </a:extLst>
          </p:cNvPr>
          <p:cNvSpPr/>
          <p:nvPr/>
        </p:nvSpPr>
        <p:spPr>
          <a:xfrm>
            <a:off x="4281351" y="5327267"/>
            <a:ext cx="6862898" cy="954107"/>
          </a:xfrm>
          <a:prstGeom prst="wedgeRectCallout">
            <a:avLst>
              <a:gd name="adj1" fmla="val -63098"/>
              <a:gd name="adj2" fmla="val -45318"/>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2D6CE01B-9E89-49EA-900D-1F4868D7846D}"/>
              </a:ext>
            </a:extLst>
          </p:cNvPr>
          <p:cNvSpPr txBox="1"/>
          <p:nvPr/>
        </p:nvSpPr>
        <p:spPr>
          <a:xfrm>
            <a:off x="4400550" y="3486150"/>
            <a:ext cx="6286500" cy="461665"/>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nl-NL" sz="2400" dirty="0"/>
              <a:t>Các dân tộc hoàn toàn bình đẳng</a:t>
            </a:r>
            <a:endParaRPr lang="en-US" sz="2400" dirty="0"/>
          </a:p>
        </p:txBody>
      </p:sp>
      <p:sp>
        <p:nvSpPr>
          <p:cNvPr id="16" name="TextBox 15">
            <a:extLst>
              <a:ext uri="{FF2B5EF4-FFF2-40B4-BE49-F238E27FC236}">
                <a16:creationId xmlns="" xmlns:a16="http://schemas.microsoft.com/office/drawing/2014/main" id="{C47C0677-DC74-4242-AECE-01684B792FD7}"/>
              </a:ext>
            </a:extLst>
          </p:cNvPr>
          <p:cNvSpPr txBox="1"/>
          <p:nvPr/>
        </p:nvSpPr>
        <p:spPr>
          <a:xfrm>
            <a:off x="4429125" y="4428445"/>
            <a:ext cx="6257925" cy="461665"/>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nl-NL" sz="2400" dirty="0"/>
              <a:t>Các dân tộc được quyền tự quyết</a:t>
            </a:r>
            <a:endParaRPr lang="en-US" sz="2400" dirty="0"/>
          </a:p>
        </p:txBody>
      </p:sp>
      <p:sp>
        <p:nvSpPr>
          <p:cNvPr id="17" name="TextBox 16">
            <a:extLst>
              <a:ext uri="{FF2B5EF4-FFF2-40B4-BE49-F238E27FC236}">
                <a16:creationId xmlns="" xmlns:a16="http://schemas.microsoft.com/office/drawing/2014/main" id="{66E12BAD-E870-4706-8688-AB3D05E524D1}"/>
              </a:ext>
            </a:extLst>
          </p:cNvPr>
          <p:cNvSpPr txBox="1"/>
          <p:nvPr/>
        </p:nvSpPr>
        <p:spPr>
          <a:xfrm>
            <a:off x="4429125" y="5425826"/>
            <a:ext cx="6305550" cy="830997"/>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nl-NL" sz="2400" dirty="0"/>
              <a:t>Liên hiệp, đoàn kết công nhân các dân tộc. </a:t>
            </a:r>
            <a:endParaRPr lang="en-US" sz="2400" dirty="0"/>
          </a:p>
        </p:txBody>
      </p:sp>
    </p:spTree>
    <p:extLst>
      <p:ext uri="{BB962C8B-B14F-4D97-AF65-F5344CB8AC3E}">
        <p14:creationId xmlns:p14="http://schemas.microsoft.com/office/powerpoint/2010/main" val="284999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p:bldP spid="12" grpId="0" animBg="1"/>
      <p:bldP spid="13" grpId="0" animBg="1"/>
      <p:bldP spid="14" grpId="0" animBg="1"/>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6A10B413-B7A9-4A82-92BD-8944DA6C3DC0}"/>
              </a:ext>
            </a:extLst>
          </p:cNvPr>
          <p:cNvSpPr txBox="1"/>
          <p:nvPr/>
        </p:nvSpPr>
        <p:spPr>
          <a:xfrm>
            <a:off x="1190626" y="1772108"/>
            <a:ext cx="8886825" cy="523220"/>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i="1" dirty="0"/>
              <a:t>1. Một số vấn đề chung về  dân tộc</a:t>
            </a:r>
            <a:endParaRPr lang="en-US" i="1" dirty="0"/>
          </a:p>
        </p:txBody>
      </p:sp>
      <p:sp>
        <p:nvSpPr>
          <p:cNvPr id="4" name="TextBox 3">
            <a:extLst>
              <a:ext uri="{FF2B5EF4-FFF2-40B4-BE49-F238E27FC236}">
                <a16:creationId xmlns="" xmlns:a16="http://schemas.microsoft.com/office/drawing/2014/main" id="{C27787FB-A482-4100-92D1-D1DDA1958DA3}"/>
              </a:ext>
            </a:extLst>
          </p:cNvPr>
          <p:cNvSpPr txBox="1"/>
          <p:nvPr/>
        </p:nvSpPr>
        <p:spPr>
          <a:xfrm>
            <a:off x="1190626" y="2295328"/>
            <a:ext cx="9953624"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1.3. Quan điểm của chủ nghĩa Mác - Lênin, tư tưởng Hồ Chí Minh về dân tộc và giải quyết vấn đề dân tộc</a:t>
            </a:r>
            <a:endParaRPr lang="en-US" dirty="0"/>
          </a:p>
        </p:txBody>
      </p:sp>
      <p:sp>
        <p:nvSpPr>
          <p:cNvPr id="10" name="Arrow: Right 9">
            <a:extLst>
              <a:ext uri="{FF2B5EF4-FFF2-40B4-BE49-F238E27FC236}">
                <a16:creationId xmlns="" xmlns:a16="http://schemas.microsoft.com/office/drawing/2014/main" id="{6937BADB-32B4-4C9C-AC7D-6BF6311E2144}"/>
              </a:ext>
            </a:extLst>
          </p:cNvPr>
          <p:cNvSpPr/>
          <p:nvPr/>
        </p:nvSpPr>
        <p:spPr>
          <a:xfrm>
            <a:off x="1190627" y="3514725"/>
            <a:ext cx="2632892" cy="2733056"/>
          </a:xfrm>
          <a:prstGeom prst="rightArrow">
            <a:avLst>
              <a:gd name="adj1" fmla="val 50000"/>
              <a:gd name="adj2" fmla="val 471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6D8928E3-467B-4D10-B343-C3DC7B5C969C}"/>
              </a:ext>
            </a:extLst>
          </p:cNvPr>
          <p:cNvSpPr txBox="1"/>
          <p:nvPr/>
        </p:nvSpPr>
        <p:spPr>
          <a:xfrm>
            <a:off x="1190626" y="4142589"/>
            <a:ext cx="2314574" cy="1477328"/>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1800" dirty="0">
                <a:solidFill>
                  <a:srgbClr val="FFFF00"/>
                </a:solidFill>
              </a:rPr>
              <a:t>1.3.2. Tư tưởng   Hồ Chí Minh về vấn đề dân tộc và giải quyết vấn đề dân tộc ở Việt Nam</a:t>
            </a:r>
            <a:endParaRPr lang="en-US" sz="1800" dirty="0">
              <a:solidFill>
                <a:srgbClr val="FFFF00"/>
              </a:solidFill>
            </a:endParaRPr>
          </a:p>
        </p:txBody>
      </p:sp>
      <p:pic>
        <p:nvPicPr>
          <p:cNvPr id="15" name="Picture 6" descr="cmt8">
            <a:extLst>
              <a:ext uri="{FF2B5EF4-FFF2-40B4-BE49-F238E27FC236}">
                <a16:creationId xmlns="" xmlns:a16="http://schemas.microsoft.com/office/drawing/2014/main" id="{8A0F4481-AD57-424A-BD91-1FA0E9A73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8675" y="3249435"/>
            <a:ext cx="2552698" cy="283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a:extLst>
              <a:ext uri="{FF2B5EF4-FFF2-40B4-BE49-F238E27FC236}">
                <a16:creationId xmlns="" xmlns:a16="http://schemas.microsoft.com/office/drawing/2014/main" id="{0EEFE3A0-BDAE-4B34-99A9-5776D4392FC3}"/>
              </a:ext>
            </a:extLst>
          </p:cNvPr>
          <p:cNvSpPr txBox="1">
            <a:spLocks noChangeArrowheads="1"/>
          </p:cNvSpPr>
          <p:nvPr/>
        </p:nvSpPr>
        <p:spPr bwMode="auto">
          <a:xfrm>
            <a:off x="3823519" y="3408819"/>
            <a:ext cx="43068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folHlink"/>
              </a:buClr>
              <a:buSzPct val="80000"/>
              <a:buFont typeface="Wingdings" panose="05000000000000000000" pitchFamily="2" charset="2"/>
              <a:buChar char="l"/>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2"/>
              </a:buClr>
              <a:buSzPct val="80000"/>
              <a:buFont typeface="Wingdings" panose="05000000000000000000" pitchFamily="2" charset="2"/>
              <a:buChar char="l"/>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hlink"/>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9pPr>
          </a:lstStyle>
          <a:p>
            <a:pPr algn="just" eaLnBrk="1" hangingPunct="1">
              <a:spcBef>
                <a:spcPct val="50000"/>
              </a:spcBef>
              <a:buClrTx/>
              <a:buSzTx/>
              <a:buFontTx/>
              <a:buNone/>
            </a:pPr>
            <a:r>
              <a:rPr lang="en-US" altLang="en-US" sz="2400" b="1" dirty="0">
                <a:solidFill>
                  <a:srgbClr val="0000FF"/>
                </a:solidFill>
                <a:latin typeface="Arial" panose="020B0604020202020204" pitchFamily="34" charset="0"/>
              </a:rPr>
              <a:t>“TẤT CẢ CÁC DÂN TỘC TRÊN THẾ GIỚI ĐỀU SINH RA BÌNH ĐẲNG; DÂN TỘC NÀO CŨNG CÓ QUYỀN SỐNG, QUYỀN SUNG SƯỚNG VÀ QUYỀN TỰ DO”                                                           </a:t>
            </a:r>
            <a:r>
              <a:rPr lang="en-US" altLang="en-US" sz="2400" b="1" dirty="0" err="1">
                <a:solidFill>
                  <a:srgbClr val="0000FF"/>
                </a:solidFill>
                <a:latin typeface="Arial" panose="020B0604020202020204" pitchFamily="34" charset="0"/>
              </a:rPr>
              <a:t>Tuyên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ngôn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độc</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lập</a:t>
            </a:r>
            <a:endParaRPr lang="en-US" altLang="en-US" sz="2400" b="1" dirty="0">
              <a:solidFill>
                <a:srgbClr val="0000FF"/>
              </a:solidFill>
              <a:latin typeface="Arial" panose="020B0604020202020204" pitchFamily="34" charset="0"/>
            </a:endParaRPr>
          </a:p>
        </p:txBody>
      </p:sp>
    </p:spTree>
    <p:extLst>
      <p:ext uri="{BB962C8B-B14F-4D97-AF65-F5344CB8AC3E}">
        <p14:creationId xmlns:p14="http://schemas.microsoft.com/office/powerpoint/2010/main" val="388221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6A10B413-B7A9-4A82-92BD-8944DA6C3DC0}"/>
              </a:ext>
            </a:extLst>
          </p:cNvPr>
          <p:cNvSpPr txBox="1"/>
          <p:nvPr/>
        </p:nvSpPr>
        <p:spPr>
          <a:xfrm>
            <a:off x="1190626" y="1772108"/>
            <a:ext cx="8886825" cy="523220"/>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i="1" dirty="0"/>
              <a:t>1. Một số vấn đề chung về  dân tộc</a:t>
            </a:r>
            <a:endParaRPr lang="en-US" i="1" dirty="0"/>
          </a:p>
        </p:txBody>
      </p:sp>
      <p:sp>
        <p:nvSpPr>
          <p:cNvPr id="4" name="TextBox 3">
            <a:extLst>
              <a:ext uri="{FF2B5EF4-FFF2-40B4-BE49-F238E27FC236}">
                <a16:creationId xmlns="" xmlns:a16="http://schemas.microsoft.com/office/drawing/2014/main" id="{C27787FB-A482-4100-92D1-D1DDA1958DA3}"/>
              </a:ext>
            </a:extLst>
          </p:cNvPr>
          <p:cNvSpPr txBox="1"/>
          <p:nvPr/>
        </p:nvSpPr>
        <p:spPr>
          <a:xfrm>
            <a:off x="1190626" y="2295328"/>
            <a:ext cx="9953624"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1.3. Quan điểm của chủ nghĩa Mác - Lênin, tư tưởng Hồ Chí Minh về dân tộc và giải quyết vấn đề dân tộc</a:t>
            </a:r>
            <a:endParaRPr lang="en-US" dirty="0"/>
          </a:p>
        </p:txBody>
      </p:sp>
      <p:sp>
        <p:nvSpPr>
          <p:cNvPr id="10" name="Arrow: Right 9">
            <a:extLst>
              <a:ext uri="{FF2B5EF4-FFF2-40B4-BE49-F238E27FC236}">
                <a16:creationId xmlns="" xmlns:a16="http://schemas.microsoft.com/office/drawing/2014/main" id="{6937BADB-32B4-4C9C-AC7D-6BF6311E2144}"/>
              </a:ext>
            </a:extLst>
          </p:cNvPr>
          <p:cNvSpPr/>
          <p:nvPr/>
        </p:nvSpPr>
        <p:spPr>
          <a:xfrm>
            <a:off x="1190627" y="3514725"/>
            <a:ext cx="2632892" cy="2733056"/>
          </a:xfrm>
          <a:prstGeom prst="rightArrow">
            <a:avLst>
              <a:gd name="adj1" fmla="val 50000"/>
              <a:gd name="adj2" fmla="val 471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 xmlns:a16="http://schemas.microsoft.com/office/drawing/2014/main" id="{B1029ED8-A029-480C-92F4-3BEE7AA9A42C}"/>
              </a:ext>
            </a:extLst>
          </p:cNvPr>
          <p:cNvSpPr/>
          <p:nvPr/>
        </p:nvSpPr>
        <p:spPr>
          <a:xfrm>
            <a:off x="4219574" y="3264594"/>
            <a:ext cx="6924675" cy="954107"/>
          </a:xfrm>
          <a:prstGeom prst="wedgeRectCallout">
            <a:avLst>
              <a:gd name="adj1" fmla="val -62684"/>
              <a:gd name="adj2" fmla="val 6150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endParaRPr>
          </a:p>
        </p:txBody>
      </p:sp>
      <p:sp>
        <p:nvSpPr>
          <p:cNvPr id="13" name="Speech Bubble: Rectangle 12">
            <a:extLst>
              <a:ext uri="{FF2B5EF4-FFF2-40B4-BE49-F238E27FC236}">
                <a16:creationId xmlns="" xmlns:a16="http://schemas.microsoft.com/office/drawing/2014/main" id="{08554859-E1B2-4429-A63E-D7628CE083A5}"/>
              </a:ext>
            </a:extLst>
          </p:cNvPr>
          <p:cNvSpPr/>
          <p:nvPr/>
        </p:nvSpPr>
        <p:spPr>
          <a:xfrm>
            <a:off x="4248150" y="4288351"/>
            <a:ext cx="6896100" cy="1959430"/>
          </a:xfrm>
          <a:prstGeom prst="wedgeRectCallout">
            <a:avLst>
              <a:gd name="adj1" fmla="val -64066"/>
              <a:gd name="adj2" fmla="val 1017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6D8928E3-467B-4D10-B343-C3DC7B5C969C}"/>
              </a:ext>
            </a:extLst>
          </p:cNvPr>
          <p:cNvSpPr txBox="1"/>
          <p:nvPr/>
        </p:nvSpPr>
        <p:spPr>
          <a:xfrm>
            <a:off x="1190626" y="4142589"/>
            <a:ext cx="2314574" cy="1477328"/>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1800" dirty="0">
                <a:solidFill>
                  <a:srgbClr val="FFFF00"/>
                </a:solidFill>
              </a:rPr>
              <a:t>1.3.2. Tư tưởng   Hồ Chí Minh về vấn đề dân tộc và giải quyết vấn đề dân tộc ở Việt Nam</a:t>
            </a:r>
            <a:endParaRPr lang="en-US" sz="1800" dirty="0">
              <a:solidFill>
                <a:srgbClr val="FFFF00"/>
              </a:solidFill>
            </a:endParaRPr>
          </a:p>
        </p:txBody>
      </p:sp>
      <p:sp>
        <p:nvSpPr>
          <p:cNvPr id="18" name="Text Box 10">
            <a:extLst>
              <a:ext uri="{FF2B5EF4-FFF2-40B4-BE49-F238E27FC236}">
                <a16:creationId xmlns="" xmlns:a16="http://schemas.microsoft.com/office/drawing/2014/main" id="{1F5EB410-0910-4600-989B-A886C48A7382}"/>
              </a:ext>
            </a:extLst>
          </p:cNvPr>
          <p:cNvSpPr txBox="1">
            <a:spLocks noChangeArrowheads="1"/>
          </p:cNvSpPr>
          <p:nvPr/>
        </p:nvSpPr>
        <p:spPr bwMode="auto">
          <a:xfrm>
            <a:off x="4281351" y="3295818"/>
            <a:ext cx="6720021" cy="830997"/>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altLang="en-US" sz="2400" dirty="0"/>
              <a:t>“</a:t>
            </a:r>
            <a:r>
              <a:rPr lang="en-US" altLang="en-US" sz="2400" dirty="0" err="1"/>
              <a:t>Đất</a:t>
            </a:r>
            <a:r>
              <a:rPr lang="en-US" altLang="en-US" sz="2400" dirty="0"/>
              <a:t> </a:t>
            </a:r>
            <a:r>
              <a:rPr lang="en-US" altLang="en-US" sz="2400" dirty="0" err="1"/>
              <a:t>nước</a:t>
            </a:r>
            <a:r>
              <a:rPr lang="en-US" altLang="en-US" sz="2400" dirty="0"/>
              <a:t> </a:t>
            </a:r>
            <a:r>
              <a:rPr lang="en-US" altLang="en-US" sz="2400" dirty="0" err="1"/>
              <a:t>Việt</a:t>
            </a:r>
            <a:r>
              <a:rPr lang="en-US" altLang="en-US" sz="2400" dirty="0"/>
              <a:t> Nam </a:t>
            </a:r>
            <a:r>
              <a:rPr lang="en-US" altLang="en-US" sz="2400" dirty="0" err="1"/>
              <a:t>là</a:t>
            </a:r>
            <a:r>
              <a:rPr lang="en-US" altLang="en-US" sz="2400" dirty="0"/>
              <a:t> </a:t>
            </a:r>
            <a:r>
              <a:rPr lang="en-US" altLang="en-US" sz="2400" dirty="0" err="1"/>
              <a:t>một</a:t>
            </a:r>
            <a:r>
              <a:rPr lang="en-US" altLang="en-US" sz="2400" dirty="0"/>
              <a:t>, </a:t>
            </a:r>
            <a:r>
              <a:rPr lang="en-US" altLang="en-US" sz="2400" dirty="0" err="1"/>
              <a:t>dân</a:t>
            </a:r>
            <a:r>
              <a:rPr lang="en-US" altLang="en-US" sz="2400" dirty="0"/>
              <a:t> </a:t>
            </a:r>
            <a:r>
              <a:rPr lang="en-US" altLang="en-US" sz="2400" dirty="0" err="1"/>
              <a:t>tộc</a:t>
            </a:r>
            <a:r>
              <a:rPr lang="en-US" altLang="en-US" sz="2400" dirty="0"/>
              <a:t> </a:t>
            </a:r>
            <a:r>
              <a:rPr lang="en-US" altLang="en-US" sz="2400" dirty="0" err="1"/>
              <a:t>Việt</a:t>
            </a:r>
            <a:r>
              <a:rPr lang="en-US" altLang="en-US" sz="2400" dirty="0"/>
              <a:t> Nam </a:t>
            </a:r>
            <a:r>
              <a:rPr lang="en-US" altLang="en-US" sz="2400" dirty="0" err="1"/>
              <a:t>là</a:t>
            </a:r>
            <a:r>
              <a:rPr lang="en-US" altLang="en-US" sz="2400" dirty="0"/>
              <a:t> </a:t>
            </a:r>
            <a:r>
              <a:rPr lang="en-US" altLang="en-US" sz="2400" dirty="0" err="1"/>
              <a:t>một</a:t>
            </a:r>
            <a:r>
              <a:rPr lang="en-US" altLang="en-US" sz="2400" dirty="0"/>
              <a:t>…</a:t>
            </a:r>
          </a:p>
        </p:txBody>
      </p:sp>
      <p:sp>
        <p:nvSpPr>
          <p:cNvPr id="19" name="Text Box 8">
            <a:extLst>
              <a:ext uri="{FF2B5EF4-FFF2-40B4-BE49-F238E27FC236}">
                <a16:creationId xmlns="" xmlns:a16="http://schemas.microsoft.com/office/drawing/2014/main" id="{FAC1903F-B942-4B36-AADB-48C5C39304D0}"/>
              </a:ext>
            </a:extLst>
          </p:cNvPr>
          <p:cNvSpPr txBox="1">
            <a:spLocks noChangeArrowheads="1"/>
          </p:cNvSpPr>
          <p:nvPr/>
        </p:nvSpPr>
        <p:spPr bwMode="auto">
          <a:xfrm>
            <a:off x="4248150" y="4277438"/>
            <a:ext cx="681989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folHlink"/>
              </a:buClr>
              <a:buSzPct val="80000"/>
              <a:buFont typeface="Wingdings" panose="05000000000000000000" pitchFamily="2" charset="2"/>
              <a:buChar char="l"/>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2"/>
              </a:buClr>
              <a:buSzPct val="80000"/>
              <a:buFont typeface="Wingdings" panose="05000000000000000000" pitchFamily="2" charset="2"/>
              <a:buChar char="l"/>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hlink"/>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cs typeface="Arial" panose="020B0604020202020204" pitchFamily="34" charset="0"/>
              </a:defRPr>
            </a:lvl9pPr>
          </a:lstStyle>
          <a:p>
            <a:pPr algn="just" eaLnBrk="1" hangingPunct="1">
              <a:spcBef>
                <a:spcPct val="50000"/>
              </a:spcBef>
              <a:buClrTx/>
              <a:buSzTx/>
              <a:buFontTx/>
              <a:buNone/>
            </a:pPr>
            <a:r>
              <a:rPr lang="vi-VN" altLang="en-US" sz="2400" b="1" i="1" dirty="0">
                <a:solidFill>
                  <a:srgbClr val="0000FF"/>
                </a:solidFill>
                <a:latin typeface="Arial" panose="020B0604020202020204" pitchFamily="34" charset="0"/>
              </a:rPr>
              <a:t>“Đồng bào Kinh hay Thổ, Mường hay Mán, Giarai hay Êđê, Xơđăng hay Bana… đều là con cháu Việt Nam, đều là anh em ruột thịt. Chúng ta sống chết có nhau, sướng khổ cùng nhau, n</a:t>
            </a:r>
            <a:r>
              <a:rPr lang="en-US" altLang="en-US" sz="2400" b="1" i="1" dirty="0">
                <a:solidFill>
                  <a:srgbClr val="0000FF"/>
                </a:solidFill>
                <a:latin typeface="Arial" panose="020B0604020202020204" pitchFamily="34" charset="0"/>
              </a:rPr>
              <a:t>o</a:t>
            </a:r>
            <a:r>
              <a:rPr lang="vi-VN" altLang="en-US" sz="2400" b="1" i="1" dirty="0">
                <a:solidFill>
                  <a:srgbClr val="0000FF"/>
                </a:solidFill>
                <a:latin typeface="Arial" panose="020B0604020202020204" pitchFamily="34" charset="0"/>
              </a:rPr>
              <a:t> đói giúp nhau.”</a:t>
            </a:r>
            <a:endParaRPr lang="en-US" altLang="en-US" sz="2400" b="1" i="1" dirty="0">
              <a:solidFill>
                <a:srgbClr val="0000FF"/>
              </a:solidFill>
              <a:latin typeface="Arial" panose="020B0604020202020204" pitchFamily="34" charset="0"/>
            </a:endParaRPr>
          </a:p>
        </p:txBody>
      </p:sp>
    </p:spTree>
    <p:extLst>
      <p:ext uri="{BB962C8B-B14F-4D97-AF65-F5344CB8AC3E}">
        <p14:creationId xmlns:p14="http://schemas.microsoft.com/office/powerpoint/2010/main" val="283634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0A2EA18B-0CA2-4F4E-A9A6-32B4C310D0B5}"/>
              </a:ext>
            </a:extLst>
          </p:cNvPr>
          <p:cNvSpPr txBox="1"/>
          <p:nvPr/>
        </p:nvSpPr>
        <p:spPr>
          <a:xfrm>
            <a:off x="1228725" y="1818274"/>
            <a:ext cx="9858374"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2. Đặc điểm các dân tộc ở Việt Nam và quan điểm, chính sách dân tộc của Đảng, Nhà nước ta hiện nay</a:t>
            </a:r>
            <a:endParaRPr lang="en-US" dirty="0"/>
          </a:p>
        </p:txBody>
      </p:sp>
      <p:sp>
        <p:nvSpPr>
          <p:cNvPr id="10" name="TextBox 9">
            <a:extLst>
              <a:ext uri="{FF2B5EF4-FFF2-40B4-BE49-F238E27FC236}">
                <a16:creationId xmlns="" xmlns:a16="http://schemas.microsoft.com/office/drawing/2014/main" id="{1C2A32C8-EF59-42FE-9311-F746A22FD930}"/>
              </a:ext>
            </a:extLst>
          </p:cNvPr>
          <p:cNvSpPr txBox="1"/>
          <p:nvPr/>
        </p:nvSpPr>
        <p:spPr>
          <a:xfrm>
            <a:off x="1228725" y="2815729"/>
            <a:ext cx="6496050" cy="461665"/>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2.1. Đặc điểm các dân tộc ở Việt Nam</a:t>
            </a:r>
            <a:endParaRPr lang="en-US" sz="2400" dirty="0"/>
          </a:p>
        </p:txBody>
      </p:sp>
      <p:sp>
        <p:nvSpPr>
          <p:cNvPr id="11" name="Rectangle 10">
            <a:extLst>
              <a:ext uri="{FF2B5EF4-FFF2-40B4-BE49-F238E27FC236}">
                <a16:creationId xmlns="" xmlns:a16="http://schemas.microsoft.com/office/drawing/2014/main" id="{0649D335-CE44-4801-8912-89E1A8005C66}"/>
              </a:ext>
            </a:extLst>
          </p:cNvPr>
          <p:cNvSpPr/>
          <p:nvPr/>
        </p:nvSpPr>
        <p:spPr>
          <a:xfrm>
            <a:off x="1343025" y="3277394"/>
            <a:ext cx="2295525" cy="29703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F984C0DA-BB6D-430B-94C1-8EE66E69C22B}"/>
              </a:ext>
            </a:extLst>
          </p:cNvPr>
          <p:cNvSpPr/>
          <p:nvPr/>
        </p:nvSpPr>
        <p:spPr>
          <a:xfrm>
            <a:off x="3752850" y="3277393"/>
            <a:ext cx="2295525" cy="297038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3F5F38E-B82B-4494-9C4A-F52D0E5F5904}"/>
              </a:ext>
            </a:extLst>
          </p:cNvPr>
          <p:cNvSpPr/>
          <p:nvPr/>
        </p:nvSpPr>
        <p:spPr>
          <a:xfrm>
            <a:off x="6196015" y="3277392"/>
            <a:ext cx="2295525" cy="2970387"/>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AC7CC5B-DD16-48EF-BBD7-FFCB68208AE4}"/>
              </a:ext>
            </a:extLst>
          </p:cNvPr>
          <p:cNvSpPr/>
          <p:nvPr/>
        </p:nvSpPr>
        <p:spPr>
          <a:xfrm>
            <a:off x="8620125" y="3277393"/>
            <a:ext cx="2295525" cy="297038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37B9E984-6E2C-450B-889C-EADD553C07A3}"/>
              </a:ext>
            </a:extLst>
          </p:cNvPr>
          <p:cNvSpPr txBox="1"/>
          <p:nvPr/>
        </p:nvSpPr>
        <p:spPr>
          <a:xfrm>
            <a:off x="1457325" y="3335182"/>
            <a:ext cx="2147885" cy="2246769"/>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000" dirty="0"/>
              <a:t>Một là, các dân tộc ở Việt Nam có truyền thống đoàn kết gắn bó xây dựng quốc gia dân tộc thống nhất</a:t>
            </a:r>
            <a:endParaRPr lang="en-US" sz="2000" dirty="0"/>
          </a:p>
        </p:txBody>
      </p:sp>
      <p:sp>
        <p:nvSpPr>
          <p:cNvPr id="16" name="TextBox 15">
            <a:extLst>
              <a:ext uri="{FF2B5EF4-FFF2-40B4-BE49-F238E27FC236}">
                <a16:creationId xmlns="" xmlns:a16="http://schemas.microsoft.com/office/drawing/2014/main" id="{2519DBC0-6AA1-47F6-B6E7-BB45F5197249}"/>
              </a:ext>
            </a:extLst>
          </p:cNvPr>
          <p:cNvSpPr txBox="1"/>
          <p:nvPr/>
        </p:nvSpPr>
        <p:spPr>
          <a:xfrm>
            <a:off x="3868340" y="3315480"/>
            <a:ext cx="2064543" cy="2862322"/>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Hai là, các dân tộc thiểu số ở Việt Nam cư trú phân tán và xen kẽ trên địa bàn rộng lớn, chủ yếu là miền núi, biên giới, hải đảo</a:t>
            </a:r>
            <a:endParaRPr lang="en-US" dirty="0"/>
          </a:p>
        </p:txBody>
      </p:sp>
      <p:sp>
        <p:nvSpPr>
          <p:cNvPr id="17" name="TextBox 16">
            <a:extLst>
              <a:ext uri="{FF2B5EF4-FFF2-40B4-BE49-F238E27FC236}">
                <a16:creationId xmlns="" xmlns:a16="http://schemas.microsoft.com/office/drawing/2014/main" id="{4CF33308-CF07-4FB7-8F9F-14DF0413CD6F}"/>
              </a:ext>
            </a:extLst>
          </p:cNvPr>
          <p:cNvSpPr txBox="1"/>
          <p:nvPr/>
        </p:nvSpPr>
        <p:spPr>
          <a:xfrm>
            <a:off x="6324600" y="3335182"/>
            <a:ext cx="2043881" cy="1938992"/>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Ba là, các dân tộc ở nước ta có quy mô dân số và trình độ phát triển không đều</a:t>
            </a:r>
            <a:endParaRPr lang="en-US" dirty="0"/>
          </a:p>
        </p:txBody>
      </p:sp>
      <p:sp>
        <p:nvSpPr>
          <p:cNvPr id="18" name="TextBox 17">
            <a:extLst>
              <a:ext uri="{FF2B5EF4-FFF2-40B4-BE49-F238E27FC236}">
                <a16:creationId xmlns="" xmlns:a16="http://schemas.microsoft.com/office/drawing/2014/main" id="{711ADE0C-D214-4C77-A43C-A30676E50792}"/>
              </a:ext>
            </a:extLst>
          </p:cNvPr>
          <p:cNvSpPr txBox="1"/>
          <p:nvPr/>
        </p:nvSpPr>
        <p:spPr>
          <a:xfrm>
            <a:off x="8620130" y="3296142"/>
            <a:ext cx="2324095" cy="2862322"/>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 Bốn là, mỗi dân tộc ở Việt Nam đều có sắc thái văn hoá riêng, góp phần làm nên sự đa dạng, phong phú, thống nhất của văn hoá Việt Nam</a:t>
            </a:r>
            <a:endParaRPr lang="en-US" dirty="0"/>
          </a:p>
        </p:txBody>
      </p:sp>
    </p:spTree>
    <p:extLst>
      <p:ext uri="{BB962C8B-B14F-4D97-AF65-F5344CB8AC3E}">
        <p14:creationId xmlns:p14="http://schemas.microsoft.com/office/powerpoint/2010/main" val="422213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arn(inVertical)">
                                      <p:cBhvr>
                                        <p:cTn id="46" dur="500"/>
                                        <p:tgtEl>
                                          <p:spTgt spid="18"/>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animBg="1"/>
      <p:bldP spid="14" grpId="0" animBg="1"/>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6A10B413-B7A9-4A82-92BD-8944DA6C3DC0}"/>
              </a:ext>
            </a:extLst>
          </p:cNvPr>
          <p:cNvSpPr txBox="1"/>
          <p:nvPr/>
        </p:nvSpPr>
        <p:spPr>
          <a:xfrm>
            <a:off x="1085850" y="1775946"/>
            <a:ext cx="8886825" cy="523220"/>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i="1" dirty="0"/>
              <a:t>1. Một số vấn đề chung về  dân tộc</a:t>
            </a:r>
            <a:endParaRPr lang="en-US" i="1" dirty="0"/>
          </a:p>
        </p:txBody>
      </p:sp>
      <p:pic>
        <p:nvPicPr>
          <p:cNvPr id="9" name="Picture 9">
            <a:extLst>
              <a:ext uri="{FF2B5EF4-FFF2-40B4-BE49-F238E27FC236}">
                <a16:creationId xmlns="" xmlns:a16="http://schemas.microsoft.com/office/drawing/2014/main" id="{FB2D12FB-EDDB-4C2E-AFC4-E346B365E2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663185"/>
            <a:ext cx="2604319" cy="321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a:extLst>
              <a:ext uri="{FF2B5EF4-FFF2-40B4-BE49-F238E27FC236}">
                <a16:creationId xmlns="" xmlns:a16="http://schemas.microsoft.com/office/drawing/2014/main" id="{25C3D99F-7675-4882-A0D1-4B8D5D569A43}"/>
              </a:ext>
            </a:extLst>
          </p:cNvPr>
          <p:cNvSpPr txBox="1">
            <a:spLocks noChangeArrowheads="1"/>
          </p:cNvSpPr>
          <p:nvPr/>
        </p:nvSpPr>
        <p:spPr bwMode="auto">
          <a:xfrm>
            <a:off x="4143375" y="2187611"/>
            <a:ext cx="7296150" cy="1200329"/>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sz="2400" dirty="0"/>
              <a:t>Theo </a:t>
            </a:r>
            <a:r>
              <a:rPr lang="en-US" altLang="en-US" sz="2400" dirty="0" err="1"/>
              <a:t>thống</a:t>
            </a:r>
            <a:r>
              <a:rPr lang="en-US" altLang="en-US" sz="2400" dirty="0"/>
              <a:t> </a:t>
            </a:r>
            <a:r>
              <a:rPr lang="en-US" altLang="en-US" sz="2400" dirty="0" err="1"/>
              <a:t>kê</a:t>
            </a:r>
            <a:r>
              <a:rPr lang="en-US" altLang="en-US" sz="2400" dirty="0"/>
              <a:t> </a:t>
            </a:r>
            <a:r>
              <a:rPr lang="en-US" altLang="en-US" sz="2400" dirty="0" err="1"/>
              <a:t>dân</a:t>
            </a:r>
            <a:r>
              <a:rPr lang="en-US" altLang="en-US" sz="2400" dirty="0"/>
              <a:t> </a:t>
            </a:r>
            <a:r>
              <a:rPr lang="en-US" altLang="en-US" sz="2400" dirty="0" err="1"/>
              <a:t>số</a:t>
            </a:r>
            <a:r>
              <a:rPr lang="en-US" altLang="en-US" sz="2400" dirty="0"/>
              <a:t> </a:t>
            </a:r>
            <a:r>
              <a:rPr lang="en-US" altLang="en-US" sz="2400" dirty="0" err="1"/>
              <a:t>thế</a:t>
            </a:r>
            <a:r>
              <a:rPr lang="en-US" altLang="en-US" sz="2400" dirty="0"/>
              <a:t> </a:t>
            </a:r>
            <a:r>
              <a:rPr lang="en-US" altLang="en-US" sz="2400" dirty="0" err="1"/>
              <a:t>giới</a:t>
            </a:r>
            <a:r>
              <a:rPr lang="en-US" altLang="en-US" sz="2400" dirty="0"/>
              <a:t> </a:t>
            </a:r>
            <a:r>
              <a:rPr lang="en-US" altLang="en-US" sz="2400" dirty="0" err="1"/>
              <a:t>tính</a:t>
            </a:r>
            <a:r>
              <a:rPr lang="en-US" altLang="en-US" sz="2400" dirty="0"/>
              <a:t> </a:t>
            </a:r>
            <a:r>
              <a:rPr lang="en-US" altLang="en-US" sz="2400" dirty="0" err="1"/>
              <a:t>đến</a:t>
            </a:r>
            <a:r>
              <a:rPr lang="vi-VN" altLang="en-US" sz="2400" dirty="0"/>
              <a:t> tháng 1</a:t>
            </a:r>
            <a:r>
              <a:rPr lang="en-US" altLang="en-US" sz="2400" dirty="0"/>
              <a:t>2/20</a:t>
            </a:r>
            <a:r>
              <a:rPr lang="vi-VN" altLang="en-US" sz="2400" dirty="0"/>
              <a:t>20</a:t>
            </a:r>
            <a:r>
              <a:rPr lang="en-US" altLang="en-US" sz="2400" dirty="0"/>
              <a:t>, </a:t>
            </a:r>
            <a:r>
              <a:rPr lang="en-US" altLang="en-US" sz="2400" dirty="0" err="1"/>
              <a:t>dân</a:t>
            </a:r>
            <a:r>
              <a:rPr lang="en-US" altLang="en-US" sz="2400" dirty="0"/>
              <a:t> </a:t>
            </a:r>
            <a:r>
              <a:rPr lang="en-US" altLang="en-US" sz="2400" dirty="0" err="1"/>
              <a:t>số</a:t>
            </a:r>
            <a:r>
              <a:rPr lang="en-US" altLang="en-US" sz="2400" dirty="0"/>
              <a:t> </a:t>
            </a:r>
            <a:r>
              <a:rPr lang="en-US" altLang="en-US" sz="2400" dirty="0" err="1"/>
              <a:t>Việt</a:t>
            </a:r>
            <a:r>
              <a:rPr lang="en-US" altLang="en-US" sz="2400" dirty="0"/>
              <a:t> Nam </a:t>
            </a:r>
            <a:r>
              <a:rPr lang="en-US" altLang="en-US" sz="2400" dirty="0" err="1"/>
              <a:t>có</a:t>
            </a:r>
            <a:r>
              <a:rPr lang="vi-VN" altLang="en-US" sz="2400" dirty="0"/>
              <a:t> 97.338.579 người, đứng thứ 15 thế giới</a:t>
            </a:r>
            <a:endParaRPr lang="en-US" altLang="en-US" sz="2400" dirty="0"/>
          </a:p>
        </p:txBody>
      </p:sp>
      <p:sp>
        <p:nvSpPr>
          <p:cNvPr id="11" name="TextBox 10">
            <a:extLst>
              <a:ext uri="{FF2B5EF4-FFF2-40B4-BE49-F238E27FC236}">
                <a16:creationId xmlns="" xmlns:a16="http://schemas.microsoft.com/office/drawing/2014/main" id="{8DACBFC1-B6AB-4C29-B36B-520D3A34F4A6}"/>
              </a:ext>
            </a:extLst>
          </p:cNvPr>
          <p:cNvSpPr txBox="1">
            <a:spLocks noChangeArrowheads="1"/>
          </p:cNvSpPr>
          <p:nvPr/>
        </p:nvSpPr>
        <p:spPr bwMode="auto">
          <a:xfrm>
            <a:off x="4143375" y="3337768"/>
            <a:ext cx="7296150" cy="2677656"/>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altLang="en-US" dirty="0"/>
              <a:t>Dân số thuộc dân tộc Kinh là 82.085.826 người, chiếm 85,3%. Trong 53 dân tộc thiểu số, 6 dân tộc có dân số trên một triệu người là: Tầy, Thái, Mường, Mông, Khmer, Nùng (trong đó dân tộc tày có dân số đông nhất với 1,85 triệu người; 11 dân tộc có dân số dưới 5 ngìn người, trong đó Ơ Đu là dân tộc có dân số thấp nhất (428) người.</a:t>
            </a:r>
            <a:endParaRPr lang="en-US" altLang="en-US" dirty="0"/>
          </a:p>
        </p:txBody>
      </p:sp>
      <p:sp>
        <p:nvSpPr>
          <p:cNvPr id="12" name="TextBox 11">
            <a:extLst>
              <a:ext uri="{FF2B5EF4-FFF2-40B4-BE49-F238E27FC236}">
                <a16:creationId xmlns="" xmlns:a16="http://schemas.microsoft.com/office/drawing/2014/main" id="{8D758CE5-289C-4543-AE31-60F9974E1711}"/>
              </a:ext>
            </a:extLst>
          </p:cNvPr>
          <p:cNvSpPr txBox="1">
            <a:spLocks noChangeArrowheads="1"/>
          </p:cNvSpPr>
          <p:nvPr/>
        </p:nvSpPr>
        <p:spPr bwMode="auto">
          <a:xfrm>
            <a:off x="4143375" y="5869781"/>
            <a:ext cx="571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spcBef>
                <a:spcPct val="0"/>
              </a:spcBef>
              <a:buClrTx/>
              <a:buSzTx/>
              <a:buFontTx/>
              <a:buNone/>
            </a:pPr>
            <a:r>
              <a:rPr lang="vi-VN" altLang="en-US" sz="2400" b="1" dirty="0">
                <a:latin typeface="Arial" panose="020B0604020202020204" pitchFamily="34" charset="0"/>
              </a:rPr>
              <a:t>Dân số thế giới: 7.834.412.631 người</a:t>
            </a:r>
            <a:endParaRPr lang="en-US" altLang="en-US" sz="2400" b="1" dirty="0">
              <a:latin typeface="Arial" panose="020B0604020202020204" pitchFamily="34" charset="0"/>
            </a:endParaRPr>
          </a:p>
        </p:txBody>
      </p:sp>
    </p:spTree>
    <p:extLst>
      <p:ext uri="{BB962C8B-B14F-4D97-AF65-F5344CB8AC3E}">
        <p14:creationId xmlns:p14="http://schemas.microsoft.com/office/powerpoint/2010/main" val="290374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0A2EA18B-0CA2-4F4E-A9A6-32B4C310D0B5}"/>
              </a:ext>
            </a:extLst>
          </p:cNvPr>
          <p:cNvSpPr txBox="1"/>
          <p:nvPr/>
        </p:nvSpPr>
        <p:spPr>
          <a:xfrm>
            <a:off x="1228725" y="1818274"/>
            <a:ext cx="9858374"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2. Đặc điểm các dân tộc ở Việt Nam và quan điểm, chính sách dân tộc của Đảng, Nhà nước ta hiện nay</a:t>
            </a:r>
            <a:endParaRPr lang="en-US" dirty="0"/>
          </a:p>
        </p:txBody>
      </p:sp>
      <p:sp>
        <p:nvSpPr>
          <p:cNvPr id="3" name="TextBox 2">
            <a:extLst>
              <a:ext uri="{FF2B5EF4-FFF2-40B4-BE49-F238E27FC236}">
                <a16:creationId xmlns="" xmlns:a16="http://schemas.microsoft.com/office/drawing/2014/main" id="{0A8051D0-41BC-44A1-BB6D-DD642739453A}"/>
              </a:ext>
            </a:extLst>
          </p:cNvPr>
          <p:cNvSpPr txBox="1"/>
          <p:nvPr/>
        </p:nvSpPr>
        <p:spPr>
          <a:xfrm>
            <a:off x="1228725" y="2844725"/>
            <a:ext cx="10101262" cy="461665"/>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2.2. Quan điểm, chính sách dân tộc của Đảng, Nhà nước ta hiện nay</a:t>
            </a:r>
            <a:endParaRPr lang="en-US" dirty="0"/>
          </a:p>
        </p:txBody>
      </p:sp>
      <p:sp>
        <p:nvSpPr>
          <p:cNvPr id="4" name="Rectangle: Rounded Corners 3">
            <a:extLst>
              <a:ext uri="{FF2B5EF4-FFF2-40B4-BE49-F238E27FC236}">
                <a16:creationId xmlns="" xmlns:a16="http://schemas.microsoft.com/office/drawing/2014/main" id="{406E1660-435E-4E63-B894-187E1B6A9E81}"/>
              </a:ext>
            </a:extLst>
          </p:cNvPr>
          <p:cNvSpPr/>
          <p:nvPr/>
        </p:nvSpPr>
        <p:spPr>
          <a:xfrm>
            <a:off x="1309687" y="3358945"/>
            <a:ext cx="9696449" cy="2888836"/>
          </a:xfrm>
          <a:prstGeom prst="round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8D4C05D5-C9F2-458B-8739-D33B9580414C}"/>
              </a:ext>
            </a:extLst>
          </p:cNvPr>
          <p:cNvSpPr txBox="1"/>
          <p:nvPr/>
        </p:nvSpPr>
        <p:spPr>
          <a:xfrm>
            <a:off x="1680048" y="3429000"/>
            <a:ext cx="8968901" cy="2862322"/>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1800" dirty="0"/>
              <a:t>Đại hội Đại biểu toàn quốc Khóa XIII, khẳng định: “Bảo đảm các dân tộc bình đẳng, đoàn kết, tôn trọng, giúp nhau cùng phát triển. Huy động, phân bổ, sử dụng, quản lý hiệu quả các nguồn lực để đầu tư phát triển, tạo chuyển biến căn bản về kinh tế, văn hoá, xã hội ở vùng có đông đồng bào dân tộc thiểu số. Chú trọng tính đặc thù của từng vùng dân tộc thiểu số trong hoạch định và tổ chức thực hiện chính sách dân tộc. Có cơ chế thúc đẩy tính tích cực, ý chí tự lực, tự cường của đồng bào các dân tộc thiểu số phát triển kinh tế - xã hội, thực hiện giảm nghèo đa chiều, bền vững. Chăm lo xây dựng đội ngũ cán bộ, người có uy tín tiêu biểu trong vùng dân tộc thiểu số. Nghiêm trị mọi âm mưu, hành động chia rẽ, phá hoại khối đại đoàn kết toàn dân tộc”</a:t>
            </a:r>
            <a:endParaRPr lang="en-US" sz="1800" dirty="0"/>
          </a:p>
        </p:txBody>
      </p:sp>
    </p:spTree>
    <p:extLst>
      <p:ext uri="{BB962C8B-B14F-4D97-AF65-F5344CB8AC3E}">
        <p14:creationId xmlns:p14="http://schemas.microsoft.com/office/powerpoint/2010/main" val="156600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 xmlns:a16="http://schemas.microsoft.com/office/drawing/2014/main" id="{406E1660-435E-4E63-B894-187E1B6A9E81}"/>
              </a:ext>
            </a:extLst>
          </p:cNvPr>
          <p:cNvSpPr/>
          <p:nvPr/>
        </p:nvSpPr>
        <p:spPr>
          <a:xfrm>
            <a:off x="1316273" y="1857288"/>
            <a:ext cx="9696449" cy="1467525"/>
          </a:xfrm>
          <a:prstGeom prst="round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8D4C05D5-C9F2-458B-8739-D33B9580414C}"/>
              </a:ext>
            </a:extLst>
          </p:cNvPr>
          <p:cNvSpPr txBox="1"/>
          <p:nvPr/>
        </p:nvSpPr>
        <p:spPr>
          <a:xfrm>
            <a:off x="1499074" y="1882581"/>
            <a:ext cx="9376653" cy="1384995"/>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Tại sao Đảng ta luôn có quan điểm nhất quán: “Bảo đảm các dân tộc bình đẳng, đoàn kết, tôn trọng, giúp nhau cùng phát triển</a:t>
            </a:r>
            <a:r>
              <a:rPr lang="en-US" dirty="0"/>
              <a:t>”?</a:t>
            </a:r>
            <a:r>
              <a:rPr lang="vi-VN" dirty="0"/>
              <a:t>. </a:t>
            </a:r>
            <a:endParaRPr lang="en-US" dirty="0"/>
          </a:p>
        </p:txBody>
      </p:sp>
      <p:sp>
        <p:nvSpPr>
          <p:cNvPr id="10" name="Arrow: Right 9">
            <a:extLst>
              <a:ext uri="{FF2B5EF4-FFF2-40B4-BE49-F238E27FC236}">
                <a16:creationId xmlns="" xmlns:a16="http://schemas.microsoft.com/office/drawing/2014/main" id="{6280D700-62D6-4554-AFEE-8F1F8EE6B855}"/>
              </a:ext>
            </a:extLst>
          </p:cNvPr>
          <p:cNvSpPr/>
          <p:nvPr/>
        </p:nvSpPr>
        <p:spPr>
          <a:xfrm>
            <a:off x="1316274" y="3429000"/>
            <a:ext cx="2179402" cy="2932379"/>
          </a:xfrm>
          <a:prstGeom prst="rightArrow">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D2CDC598-D057-4968-ABEC-11C646B27697}"/>
              </a:ext>
            </a:extLst>
          </p:cNvPr>
          <p:cNvSpPr txBox="1"/>
          <p:nvPr/>
        </p:nvSpPr>
        <p:spPr>
          <a:xfrm>
            <a:off x="1316273" y="4233469"/>
            <a:ext cx="2038350" cy="1323439"/>
          </a:xfrm>
          <a:prstGeom prst="rect">
            <a:avLst/>
          </a:prstGeom>
          <a:noFill/>
        </p:spPr>
        <p:txBody>
          <a:bodyPr wrap="square" rtlCol="0">
            <a:spAutoFit/>
          </a:bodyPr>
          <a:lstStyle/>
          <a:p>
            <a:r>
              <a:rPr lang="en-US" sz="2000" b="1" dirty="0" err="1">
                <a:solidFill>
                  <a:srgbClr val="0000FF"/>
                </a:solidFill>
                <a:effectLst/>
                <a:latin typeface="Times New Roman" panose="02020603050405020304" pitchFamily="18" charset="0"/>
                <a:ea typeface="MS Mincho" panose="02020609040205080304" pitchFamily="49" charset="-128"/>
              </a:rPr>
              <a:t>Phải</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thực</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hiện</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chính</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sách</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bình</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đẳng</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giữa</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các</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dân</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tộc</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bởi</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vì</a:t>
            </a:r>
            <a:r>
              <a:rPr lang="en-US" sz="2000" b="1" dirty="0">
                <a:solidFill>
                  <a:srgbClr val="0000FF"/>
                </a:solidFill>
                <a:effectLst/>
                <a:latin typeface="Times New Roman" panose="02020603050405020304" pitchFamily="18" charset="0"/>
                <a:ea typeface="MS Mincho" panose="02020609040205080304" pitchFamily="49" charset="-128"/>
              </a:rPr>
              <a:t>: </a:t>
            </a:r>
            <a:endParaRPr lang="en-US" sz="2000" dirty="0">
              <a:solidFill>
                <a:srgbClr val="0000FF"/>
              </a:solidFill>
            </a:endParaRPr>
          </a:p>
        </p:txBody>
      </p:sp>
      <p:sp>
        <p:nvSpPr>
          <p:cNvPr id="9" name="Rectangle 8">
            <a:extLst>
              <a:ext uri="{FF2B5EF4-FFF2-40B4-BE49-F238E27FC236}">
                <a16:creationId xmlns="" xmlns:a16="http://schemas.microsoft.com/office/drawing/2014/main" id="{D4CC779D-C776-4063-838D-C996C8241AC1}"/>
              </a:ext>
            </a:extLst>
          </p:cNvPr>
          <p:cNvSpPr/>
          <p:nvPr/>
        </p:nvSpPr>
        <p:spPr>
          <a:xfrm>
            <a:off x="3686175" y="3429000"/>
            <a:ext cx="7326547" cy="1581516"/>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58B6344A-0AD7-4AC3-9C90-CD431E80A1BB}"/>
              </a:ext>
            </a:extLst>
          </p:cNvPr>
          <p:cNvSpPr txBox="1"/>
          <p:nvPr/>
        </p:nvSpPr>
        <p:spPr>
          <a:xfrm>
            <a:off x="3686175" y="3429000"/>
            <a:ext cx="7326547" cy="1477328"/>
          </a:xfrm>
          <a:prstGeom prst="rect">
            <a:avLst/>
          </a:prstGeom>
          <a:noFill/>
        </p:spPr>
        <p:txBody>
          <a:bodyPr wrap="square" rtlCol="0">
            <a:spAutoFit/>
          </a:bodyPr>
          <a:lstStyle>
            <a:defPPr>
              <a:defRPr lang="en-US"/>
            </a:defPPr>
            <a:lvl1pPr algn="just">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sz="1800" dirty="0" err="1"/>
              <a:t>Bình</a:t>
            </a:r>
            <a:r>
              <a:rPr lang="en-US" sz="1800" dirty="0"/>
              <a:t> </a:t>
            </a:r>
            <a:r>
              <a:rPr lang="en-US" sz="1800" dirty="0" err="1"/>
              <a:t>đẳng</a:t>
            </a:r>
            <a:r>
              <a:rPr lang="en-US" sz="1800" dirty="0"/>
              <a:t> </a:t>
            </a:r>
            <a:r>
              <a:rPr lang="en-US" sz="1800" dirty="0" err="1"/>
              <a:t>giữa</a:t>
            </a:r>
            <a:r>
              <a:rPr lang="en-US" sz="1800" dirty="0"/>
              <a:t> </a:t>
            </a:r>
            <a:r>
              <a:rPr lang="en-US" sz="1800" dirty="0" err="1"/>
              <a:t>các</a:t>
            </a:r>
            <a:r>
              <a:rPr lang="en-US" sz="1800" dirty="0"/>
              <a:t> </a:t>
            </a:r>
            <a:r>
              <a:rPr lang="en-US" sz="1800" dirty="0" err="1"/>
              <a:t>dân</a:t>
            </a:r>
            <a:r>
              <a:rPr lang="en-US" sz="1800" dirty="0"/>
              <a:t> </a:t>
            </a:r>
            <a:r>
              <a:rPr lang="en-US" sz="1800" dirty="0" err="1"/>
              <a:t>tộc</a:t>
            </a:r>
            <a:r>
              <a:rPr lang="en-US" sz="1800" dirty="0"/>
              <a:t> </a:t>
            </a:r>
            <a:r>
              <a:rPr lang="en-US" sz="1800" dirty="0" err="1"/>
              <a:t>là</a:t>
            </a:r>
            <a:r>
              <a:rPr lang="en-US" sz="1800" dirty="0"/>
              <a:t> </a:t>
            </a:r>
            <a:r>
              <a:rPr lang="en-US" sz="1800" dirty="0" err="1"/>
              <a:t>một</a:t>
            </a:r>
            <a:r>
              <a:rPr lang="en-US" sz="1800" dirty="0"/>
              <a:t> </a:t>
            </a:r>
            <a:r>
              <a:rPr lang="en-US" sz="1800" dirty="0" err="1"/>
              <a:t>nguyên</a:t>
            </a:r>
            <a:r>
              <a:rPr lang="en-US" sz="1800" dirty="0"/>
              <a:t> </a:t>
            </a:r>
            <a:r>
              <a:rPr lang="en-US" sz="1800" dirty="0" err="1"/>
              <a:t>tắc</a:t>
            </a:r>
            <a:r>
              <a:rPr lang="en-US" sz="1800" dirty="0"/>
              <a:t> </a:t>
            </a:r>
            <a:r>
              <a:rPr lang="en-US" sz="1800" dirty="0" err="1"/>
              <a:t>cơ</a:t>
            </a:r>
            <a:r>
              <a:rPr lang="en-US" sz="1800" dirty="0"/>
              <a:t> </a:t>
            </a:r>
            <a:r>
              <a:rPr lang="en-US" sz="1800" dirty="0" err="1"/>
              <a:t>bản</a:t>
            </a:r>
            <a:r>
              <a:rPr lang="en-US" sz="1800" dirty="0"/>
              <a:t> </a:t>
            </a:r>
            <a:r>
              <a:rPr lang="en-US" sz="1800" dirty="0" err="1"/>
              <a:t>có</a:t>
            </a:r>
            <a:r>
              <a:rPr lang="en-US" sz="1800" dirty="0"/>
              <a:t> ý </a:t>
            </a:r>
            <a:r>
              <a:rPr lang="en-US" sz="1800" dirty="0" err="1"/>
              <a:t>nghĩa</a:t>
            </a:r>
            <a:r>
              <a:rPr lang="en-US" sz="1800" dirty="0"/>
              <a:t> </a:t>
            </a:r>
            <a:r>
              <a:rPr lang="en-US" sz="1800" dirty="0" err="1"/>
              <a:t>quan</a:t>
            </a:r>
            <a:r>
              <a:rPr lang="en-US" sz="1800" dirty="0"/>
              <a:t> </a:t>
            </a:r>
            <a:r>
              <a:rPr lang="en-US" sz="1800" dirty="0" err="1"/>
              <a:t>trọng</a:t>
            </a:r>
            <a:r>
              <a:rPr lang="en-US" sz="1800" dirty="0"/>
              <a:t> </a:t>
            </a:r>
            <a:r>
              <a:rPr lang="en-US" sz="1800" dirty="0" err="1"/>
              <a:t>hàng</a:t>
            </a:r>
            <a:r>
              <a:rPr lang="en-US" sz="1800" dirty="0"/>
              <a:t> </a:t>
            </a:r>
            <a:r>
              <a:rPr lang="en-US" sz="1800" dirty="0" err="1"/>
              <a:t>đầu</a:t>
            </a:r>
            <a:r>
              <a:rPr lang="en-US" sz="1800" dirty="0"/>
              <a:t> </a:t>
            </a:r>
            <a:r>
              <a:rPr lang="en-US" sz="1800" dirty="0" err="1"/>
              <a:t>của</a:t>
            </a:r>
            <a:r>
              <a:rPr lang="en-US" sz="1800" dirty="0"/>
              <a:t> </a:t>
            </a:r>
            <a:r>
              <a:rPr lang="en-US" sz="1800" dirty="0" err="1"/>
              <a:t>chính</a:t>
            </a:r>
            <a:r>
              <a:rPr lang="en-US" sz="1800" dirty="0"/>
              <a:t> </a:t>
            </a:r>
            <a:r>
              <a:rPr lang="en-US" sz="1800" dirty="0" err="1"/>
              <a:t>sách</a:t>
            </a:r>
            <a:r>
              <a:rPr lang="en-US" sz="1800" dirty="0"/>
              <a:t> </a:t>
            </a:r>
            <a:r>
              <a:rPr lang="en-US" sz="1800" dirty="0" err="1"/>
              <a:t>dân</a:t>
            </a:r>
            <a:r>
              <a:rPr lang="en-US" sz="1800" dirty="0"/>
              <a:t> </a:t>
            </a:r>
            <a:r>
              <a:rPr lang="en-US" sz="1800" dirty="0" err="1"/>
              <a:t>tộc</a:t>
            </a:r>
            <a:r>
              <a:rPr lang="en-US" sz="1800" dirty="0"/>
              <a:t> </a:t>
            </a:r>
            <a:r>
              <a:rPr lang="en-US" sz="1800" dirty="0" err="1"/>
              <a:t>về</a:t>
            </a:r>
            <a:r>
              <a:rPr lang="en-US" sz="1800" dirty="0"/>
              <a:t> </a:t>
            </a:r>
            <a:r>
              <a:rPr lang="en-US" sz="1800" dirty="0" err="1"/>
              <a:t>quyền</a:t>
            </a:r>
            <a:r>
              <a:rPr lang="en-US" sz="1800" dirty="0"/>
              <a:t> </a:t>
            </a:r>
            <a:r>
              <a:rPr lang="en-US" sz="1800" dirty="0" err="1"/>
              <a:t>của</a:t>
            </a:r>
            <a:r>
              <a:rPr lang="en-US" sz="1800" dirty="0"/>
              <a:t> </a:t>
            </a:r>
            <a:r>
              <a:rPr lang="en-US" sz="1800" dirty="0" err="1"/>
              <a:t>các</a:t>
            </a:r>
            <a:r>
              <a:rPr lang="en-US" sz="1800" dirty="0"/>
              <a:t> </a:t>
            </a:r>
            <a:r>
              <a:rPr lang="en-US" sz="1800" dirty="0" err="1"/>
              <a:t>dân</a:t>
            </a:r>
            <a:r>
              <a:rPr lang="en-US" sz="1800" dirty="0"/>
              <a:t> </a:t>
            </a:r>
            <a:r>
              <a:rPr lang="en-US" sz="1800" dirty="0" err="1"/>
              <a:t>tộc</a:t>
            </a:r>
            <a:r>
              <a:rPr lang="en-US" sz="1800" dirty="0"/>
              <a:t>. </a:t>
            </a:r>
            <a:r>
              <a:rPr lang="en-US" sz="1800" dirty="0" err="1"/>
              <a:t>Đây</a:t>
            </a:r>
            <a:r>
              <a:rPr lang="en-US" sz="1800" dirty="0"/>
              <a:t> </a:t>
            </a:r>
            <a:r>
              <a:rPr lang="en-US" sz="1800" dirty="0" err="1"/>
              <a:t>là</a:t>
            </a:r>
            <a:r>
              <a:rPr lang="en-US" sz="1800" dirty="0"/>
              <a:t> </a:t>
            </a:r>
            <a:r>
              <a:rPr lang="en-US" sz="1800" dirty="0" err="1"/>
              <a:t>giá</a:t>
            </a:r>
            <a:r>
              <a:rPr lang="en-US" sz="1800" dirty="0"/>
              <a:t> </a:t>
            </a:r>
            <a:r>
              <a:rPr lang="en-US" sz="1800" dirty="0" err="1"/>
              <a:t>trị</a:t>
            </a:r>
            <a:r>
              <a:rPr lang="en-US" sz="1800" dirty="0"/>
              <a:t> </a:t>
            </a:r>
            <a:r>
              <a:rPr lang="en-US" sz="1800" dirty="0" err="1"/>
              <a:t>phổ</a:t>
            </a:r>
            <a:r>
              <a:rPr lang="en-US" sz="1800" dirty="0"/>
              <a:t> </a:t>
            </a:r>
            <a:r>
              <a:rPr lang="en-US" sz="1800" dirty="0" err="1"/>
              <a:t>quát</a:t>
            </a:r>
            <a:r>
              <a:rPr lang="en-US" sz="1800" dirty="0"/>
              <a:t> </a:t>
            </a:r>
            <a:r>
              <a:rPr lang="en-US" sz="1800" dirty="0" err="1"/>
              <a:t>của</a:t>
            </a:r>
            <a:r>
              <a:rPr lang="en-US" sz="1800" dirty="0"/>
              <a:t> </a:t>
            </a:r>
            <a:r>
              <a:rPr lang="en-US" sz="1800" dirty="0" err="1"/>
              <a:t>thế</a:t>
            </a:r>
            <a:r>
              <a:rPr lang="en-US" sz="1800" dirty="0"/>
              <a:t> </a:t>
            </a:r>
            <a:r>
              <a:rPr lang="en-US" sz="1800" dirty="0" err="1"/>
              <a:t>giới</a:t>
            </a:r>
            <a:r>
              <a:rPr lang="en-US" sz="1800" dirty="0"/>
              <a:t> </a:t>
            </a:r>
            <a:r>
              <a:rPr lang="en-US" sz="1800" dirty="0" err="1"/>
              <a:t>hiện</a:t>
            </a:r>
            <a:r>
              <a:rPr lang="en-US" sz="1800" dirty="0"/>
              <a:t> </a:t>
            </a:r>
            <a:r>
              <a:rPr lang="en-US" sz="1800" dirty="0" err="1"/>
              <a:t>đại</a:t>
            </a:r>
            <a:r>
              <a:rPr lang="en-US" sz="1800" dirty="0"/>
              <a:t> </a:t>
            </a:r>
            <a:r>
              <a:rPr lang="en-US" sz="1800" dirty="0" err="1"/>
              <a:t>được</a:t>
            </a:r>
            <a:r>
              <a:rPr lang="en-US" sz="1800" dirty="0"/>
              <a:t> </a:t>
            </a:r>
            <a:r>
              <a:rPr lang="en-US" sz="1800" dirty="0" err="1"/>
              <a:t>quy</a:t>
            </a:r>
            <a:r>
              <a:rPr lang="en-US" sz="1800" dirty="0"/>
              <a:t> </a:t>
            </a:r>
            <a:r>
              <a:rPr lang="en-US" sz="1800" dirty="0" err="1"/>
              <a:t>định</a:t>
            </a:r>
            <a:r>
              <a:rPr lang="en-US" sz="1800" dirty="0"/>
              <a:t> </a:t>
            </a:r>
            <a:r>
              <a:rPr lang="en-US" sz="1800" dirty="0" err="1"/>
              <a:t>trong</a:t>
            </a:r>
            <a:r>
              <a:rPr lang="en-US" sz="1800" dirty="0"/>
              <a:t> </a:t>
            </a:r>
            <a:r>
              <a:rPr lang="en-US" sz="1800" dirty="0" err="1"/>
              <a:t>các</a:t>
            </a:r>
            <a:r>
              <a:rPr lang="en-US" sz="1800" dirty="0"/>
              <a:t> </a:t>
            </a:r>
            <a:r>
              <a:rPr lang="en-US" sz="1800" dirty="0" err="1"/>
              <a:t>Công</a:t>
            </a:r>
            <a:r>
              <a:rPr lang="en-US" sz="1800" dirty="0"/>
              <a:t> </a:t>
            </a:r>
            <a:r>
              <a:rPr lang="en-US" sz="1800" dirty="0" err="1"/>
              <a:t>ước</a:t>
            </a:r>
            <a:r>
              <a:rPr lang="en-US" sz="1800" dirty="0"/>
              <a:t> </a:t>
            </a:r>
            <a:r>
              <a:rPr lang="en-US" sz="1800" dirty="0" err="1"/>
              <a:t>quốc</a:t>
            </a:r>
            <a:r>
              <a:rPr lang="en-US" sz="1800" dirty="0"/>
              <a:t> </a:t>
            </a:r>
            <a:r>
              <a:rPr lang="en-US" sz="1800" dirty="0" err="1"/>
              <a:t>tế</a:t>
            </a:r>
            <a:r>
              <a:rPr lang="en-US" sz="1800" dirty="0"/>
              <a:t> </a:t>
            </a:r>
            <a:r>
              <a:rPr lang="en-US" sz="1800" dirty="0" err="1"/>
              <a:t>mà</a:t>
            </a:r>
            <a:r>
              <a:rPr lang="en-US" sz="1800" dirty="0"/>
              <a:t> </a:t>
            </a:r>
            <a:r>
              <a:rPr lang="en-US" sz="1800" dirty="0" err="1"/>
              <a:t>Việt</a:t>
            </a:r>
            <a:r>
              <a:rPr lang="en-US" sz="1800" dirty="0"/>
              <a:t> Nam </a:t>
            </a:r>
            <a:r>
              <a:rPr lang="en-US" sz="1800" dirty="0" err="1"/>
              <a:t>đã</a:t>
            </a:r>
            <a:r>
              <a:rPr lang="en-US" sz="1800" dirty="0"/>
              <a:t> </a:t>
            </a:r>
            <a:r>
              <a:rPr lang="en-US" sz="1800" dirty="0" err="1"/>
              <a:t>ký</a:t>
            </a:r>
            <a:r>
              <a:rPr lang="en-US" sz="1800" dirty="0"/>
              <a:t> </a:t>
            </a:r>
            <a:r>
              <a:rPr lang="en-US" sz="1800" dirty="0" err="1"/>
              <a:t>kết</a:t>
            </a:r>
            <a:r>
              <a:rPr lang="en-US" sz="1800" dirty="0"/>
              <a:t>. </a:t>
            </a:r>
            <a:r>
              <a:rPr lang="en-US" sz="1800" dirty="0" err="1"/>
              <a:t>Điều</a:t>
            </a:r>
            <a:r>
              <a:rPr lang="en-US" sz="1800" dirty="0"/>
              <a:t> </a:t>
            </a:r>
            <a:r>
              <a:rPr lang="en-US" sz="1800" dirty="0" err="1"/>
              <a:t>này</a:t>
            </a:r>
            <a:r>
              <a:rPr lang="en-US" sz="1800" dirty="0"/>
              <a:t> </a:t>
            </a:r>
            <a:r>
              <a:rPr lang="en-US" sz="1800" dirty="0" err="1"/>
              <a:t>cũng</a:t>
            </a:r>
            <a:r>
              <a:rPr lang="en-US" sz="1800" dirty="0"/>
              <a:t> </a:t>
            </a:r>
            <a:r>
              <a:rPr lang="en-US" sz="1800" dirty="0" err="1"/>
              <a:t>được</a:t>
            </a:r>
            <a:r>
              <a:rPr lang="en-US" sz="1800" dirty="0"/>
              <a:t> </a:t>
            </a:r>
            <a:r>
              <a:rPr lang="en-US" sz="1800" dirty="0" err="1"/>
              <a:t>ghi</a:t>
            </a:r>
            <a:r>
              <a:rPr lang="en-US" sz="1800" dirty="0"/>
              <a:t> </a:t>
            </a:r>
            <a:r>
              <a:rPr lang="en-US" sz="1800" dirty="0" err="1"/>
              <a:t>trong</a:t>
            </a:r>
            <a:r>
              <a:rPr lang="en-US" sz="1800" dirty="0"/>
              <a:t> </a:t>
            </a:r>
            <a:r>
              <a:rPr lang="en-US" sz="1800" dirty="0" err="1"/>
              <a:t>Hiến</a:t>
            </a:r>
            <a:r>
              <a:rPr lang="en-US" sz="1800" dirty="0"/>
              <a:t> </a:t>
            </a:r>
            <a:r>
              <a:rPr lang="en-US" sz="1800" dirty="0" err="1"/>
              <a:t>pháp</a:t>
            </a:r>
            <a:r>
              <a:rPr lang="en-US" sz="1800" dirty="0"/>
              <a:t> </a:t>
            </a:r>
            <a:r>
              <a:rPr lang="en-US" sz="1800" dirty="0" err="1"/>
              <a:t>của</a:t>
            </a:r>
            <a:r>
              <a:rPr lang="en-US" sz="1800" dirty="0"/>
              <a:t> </a:t>
            </a:r>
            <a:r>
              <a:rPr lang="en-US" sz="1800" dirty="0" err="1"/>
              <a:t>Việt</a:t>
            </a:r>
            <a:r>
              <a:rPr lang="en-US" sz="1800" dirty="0"/>
              <a:t> Nam 2013</a:t>
            </a:r>
          </a:p>
        </p:txBody>
      </p:sp>
      <p:sp>
        <p:nvSpPr>
          <p:cNvPr id="14" name="Rectangle 13">
            <a:extLst>
              <a:ext uri="{FF2B5EF4-FFF2-40B4-BE49-F238E27FC236}">
                <a16:creationId xmlns="" xmlns:a16="http://schemas.microsoft.com/office/drawing/2014/main" id="{0907980F-9BAE-4943-B21D-0C050A2385DD}"/>
              </a:ext>
            </a:extLst>
          </p:cNvPr>
          <p:cNvSpPr/>
          <p:nvPr/>
        </p:nvSpPr>
        <p:spPr>
          <a:xfrm>
            <a:off x="3686174" y="5153025"/>
            <a:ext cx="2364021" cy="109475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E7417FC7-45C7-4456-8B8C-EC93B56FA615}"/>
              </a:ext>
            </a:extLst>
          </p:cNvPr>
          <p:cNvSpPr/>
          <p:nvPr/>
        </p:nvSpPr>
        <p:spPr>
          <a:xfrm>
            <a:off x="6191249" y="5153025"/>
            <a:ext cx="2348681" cy="109475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4DC02324-352C-46EE-BDF7-D48E03C0A46E}"/>
              </a:ext>
            </a:extLst>
          </p:cNvPr>
          <p:cNvSpPr/>
          <p:nvPr/>
        </p:nvSpPr>
        <p:spPr>
          <a:xfrm>
            <a:off x="8667749" y="5153025"/>
            <a:ext cx="2348681" cy="109475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0BA05B0F-0276-4400-B38E-20DFEAE19432}"/>
              </a:ext>
            </a:extLst>
          </p:cNvPr>
          <p:cNvSpPr txBox="1"/>
          <p:nvPr/>
        </p:nvSpPr>
        <p:spPr>
          <a:xfrm>
            <a:off x="3701514" y="5181351"/>
            <a:ext cx="2394486" cy="830997"/>
          </a:xfrm>
          <a:prstGeom prst="rect">
            <a:avLst/>
          </a:prstGeom>
          <a:noFill/>
        </p:spPr>
        <p:txBody>
          <a:bodyPr wrap="square" rtlCol="0">
            <a:spAutoFit/>
          </a:bodyPr>
          <a:lstStyle>
            <a:defPPr>
              <a:defRPr lang="en-US"/>
            </a:defPPr>
            <a:lvl1pPr>
              <a:defRPr sz="2000" b="1">
                <a:solidFill>
                  <a:srgbClr val="0000FF"/>
                </a:solidFill>
                <a:effectLst/>
                <a:latin typeface="Times New Roman" panose="02020603050405020304" pitchFamily="18" charset="0"/>
                <a:ea typeface="MS Mincho" panose="02020609040205080304" pitchFamily="49" charset="-128"/>
              </a:defRPr>
            </a:lvl1pPr>
          </a:lstStyle>
          <a:p>
            <a:pPr algn="ctr"/>
            <a:r>
              <a:rPr lang="en-US" sz="2400" dirty="0" err="1"/>
              <a:t>Quyền</a:t>
            </a:r>
            <a:r>
              <a:rPr lang="en-US" sz="2400" dirty="0"/>
              <a:t> </a:t>
            </a:r>
            <a:r>
              <a:rPr lang="en-US" sz="2400" dirty="0" err="1"/>
              <a:t>bình</a:t>
            </a:r>
            <a:r>
              <a:rPr lang="en-US" sz="2400" dirty="0"/>
              <a:t> </a:t>
            </a:r>
            <a:r>
              <a:rPr lang="en-US" sz="2400" dirty="0" err="1"/>
              <a:t>đẳng</a:t>
            </a:r>
            <a:r>
              <a:rPr lang="en-US" sz="2400" dirty="0"/>
              <a:t> </a:t>
            </a:r>
            <a:r>
              <a:rPr lang="en-US" sz="2400" dirty="0" err="1"/>
              <a:t>về</a:t>
            </a:r>
            <a:r>
              <a:rPr lang="en-US" sz="2400" dirty="0"/>
              <a:t> </a:t>
            </a:r>
            <a:r>
              <a:rPr lang="en-US" sz="2400" dirty="0" err="1"/>
              <a:t>chính</a:t>
            </a:r>
            <a:r>
              <a:rPr lang="en-US" sz="2400" dirty="0"/>
              <a:t> </a:t>
            </a:r>
            <a:r>
              <a:rPr lang="en-US" sz="2400" dirty="0" err="1"/>
              <a:t>trị</a:t>
            </a:r>
            <a:endParaRPr lang="en-US" sz="2400" dirty="0"/>
          </a:p>
        </p:txBody>
      </p:sp>
      <p:sp>
        <p:nvSpPr>
          <p:cNvPr id="18" name="TextBox 17">
            <a:extLst>
              <a:ext uri="{FF2B5EF4-FFF2-40B4-BE49-F238E27FC236}">
                <a16:creationId xmlns="" xmlns:a16="http://schemas.microsoft.com/office/drawing/2014/main" id="{FFC9AE53-8A10-48D4-A201-1772A3286ECE}"/>
              </a:ext>
            </a:extLst>
          </p:cNvPr>
          <p:cNvSpPr txBox="1"/>
          <p:nvPr/>
        </p:nvSpPr>
        <p:spPr>
          <a:xfrm>
            <a:off x="6286500" y="5181351"/>
            <a:ext cx="2253430" cy="646331"/>
          </a:xfrm>
          <a:prstGeom prst="rect">
            <a:avLst/>
          </a:prstGeom>
          <a:noFill/>
        </p:spPr>
        <p:txBody>
          <a:bodyPr wrap="square" rtlCol="0">
            <a:spAutoFit/>
          </a:bodyPr>
          <a:lstStyle>
            <a:defPPr>
              <a:defRPr lang="en-US"/>
            </a:defPPr>
            <a:lvl1pPr algn="ctr">
              <a:defRPr sz="2400" b="1">
                <a:solidFill>
                  <a:srgbClr val="0000FF"/>
                </a:solidFill>
                <a:effectLst/>
                <a:latin typeface="Times New Roman" panose="02020603050405020304" pitchFamily="18" charset="0"/>
                <a:ea typeface="MS Mincho" panose="02020609040205080304" pitchFamily="49" charset="-128"/>
              </a:defRPr>
            </a:lvl1pPr>
          </a:lstStyle>
          <a:p>
            <a:r>
              <a:rPr lang="en-US" dirty="0" err="1"/>
              <a:t>Quyền</a:t>
            </a:r>
            <a:r>
              <a:rPr lang="en-US" dirty="0"/>
              <a:t> </a:t>
            </a:r>
            <a:r>
              <a:rPr lang="en-US" dirty="0" err="1"/>
              <a:t>bình</a:t>
            </a:r>
            <a:r>
              <a:rPr lang="en-US" dirty="0"/>
              <a:t> </a:t>
            </a:r>
            <a:r>
              <a:rPr lang="en-US" dirty="0" err="1"/>
              <a:t>đẳng</a:t>
            </a:r>
            <a:r>
              <a:rPr lang="en-US" dirty="0"/>
              <a:t> </a:t>
            </a:r>
            <a:r>
              <a:rPr lang="en-US" dirty="0" err="1"/>
              <a:t>về</a:t>
            </a:r>
            <a:r>
              <a:rPr lang="en-US" dirty="0"/>
              <a:t> </a:t>
            </a:r>
            <a:r>
              <a:rPr lang="en-US" dirty="0" err="1"/>
              <a:t>kinh</a:t>
            </a:r>
            <a:r>
              <a:rPr lang="en-US" dirty="0"/>
              <a:t> </a:t>
            </a:r>
            <a:r>
              <a:rPr lang="en-US" dirty="0" err="1"/>
              <a:t>tế</a:t>
            </a:r>
            <a:endParaRPr lang="en-US" dirty="0"/>
          </a:p>
        </p:txBody>
      </p:sp>
      <p:sp>
        <p:nvSpPr>
          <p:cNvPr id="19" name="TextBox 18">
            <a:extLst>
              <a:ext uri="{FF2B5EF4-FFF2-40B4-BE49-F238E27FC236}">
                <a16:creationId xmlns="" xmlns:a16="http://schemas.microsoft.com/office/drawing/2014/main" id="{8B55BD62-BE01-4381-89C5-F97CC2373EF4}"/>
              </a:ext>
            </a:extLst>
          </p:cNvPr>
          <p:cNvSpPr txBox="1"/>
          <p:nvPr/>
        </p:nvSpPr>
        <p:spPr>
          <a:xfrm>
            <a:off x="8680984" y="5181351"/>
            <a:ext cx="2331738" cy="646331"/>
          </a:xfrm>
          <a:prstGeom prst="rect">
            <a:avLst/>
          </a:prstGeom>
          <a:noFill/>
        </p:spPr>
        <p:txBody>
          <a:bodyPr wrap="square" rtlCol="0">
            <a:spAutoFit/>
          </a:bodyPr>
          <a:lstStyle>
            <a:defPPr>
              <a:defRPr lang="en-US"/>
            </a:defPPr>
            <a:lvl1pPr algn="ctr">
              <a:defRPr sz="2400" b="1">
                <a:solidFill>
                  <a:srgbClr val="0000FF"/>
                </a:solidFill>
                <a:effectLst/>
                <a:latin typeface="Times New Roman" panose="02020603050405020304" pitchFamily="18" charset="0"/>
                <a:ea typeface="MS Mincho" panose="02020609040205080304" pitchFamily="49" charset="-128"/>
              </a:defRPr>
            </a:lvl1pPr>
          </a:lstStyle>
          <a:p>
            <a:r>
              <a:rPr lang="en-US" dirty="0" err="1"/>
              <a:t>Bình</a:t>
            </a:r>
            <a:r>
              <a:rPr lang="en-US" dirty="0"/>
              <a:t> </a:t>
            </a:r>
            <a:r>
              <a:rPr lang="en-US" dirty="0" err="1"/>
              <a:t>đẳng</a:t>
            </a:r>
            <a:r>
              <a:rPr lang="en-US" dirty="0"/>
              <a:t> </a:t>
            </a:r>
            <a:r>
              <a:rPr lang="en-US" dirty="0" err="1"/>
              <a:t>về</a:t>
            </a:r>
            <a:r>
              <a:rPr lang="en-US" dirty="0"/>
              <a:t> </a:t>
            </a:r>
            <a:r>
              <a:rPr lang="en-US" dirty="0" err="1"/>
              <a:t>văn</a:t>
            </a:r>
            <a:r>
              <a:rPr lang="en-US" dirty="0"/>
              <a:t> </a:t>
            </a:r>
            <a:r>
              <a:rPr lang="en-US" dirty="0" err="1"/>
              <a:t>hoá</a:t>
            </a:r>
            <a:r>
              <a:rPr lang="en-US" dirty="0"/>
              <a:t>, </a:t>
            </a:r>
            <a:r>
              <a:rPr lang="en-US" dirty="0" err="1"/>
              <a:t>xã</a:t>
            </a:r>
            <a:r>
              <a:rPr lang="en-US" dirty="0"/>
              <a:t> </a:t>
            </a:r>
            <a:r>
              <a:rPr lang="en-US" dirty="0" err="1"/>
              <a:t>hội</a:t>
            </a:r>
            <a:r>
              <a:rPr lang="en-US" dirty="0"/>
              <a:t> </a:t>
            </a:r>
          </a:p>
        </p:txBody>
      </p:sp>
    </p:spTree>
    <p:extLst>
      <p:ext uri="{BB962C8B-B14F-4D97-AF65-F5344CB8AC3E}">
        <p14:creationId xmlns:p14="http://schemas.microsoft.com/office/powerpoint/2010/main" val="131592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0" grpId="0" animBg="1"/>
      <p:bldP spid="11" grpId="0"/>
      <p:bldP spid="9" grpId="0" animBg="1"/>
      <p:bldP spid="13" grpId="0"/>
      <p:bldP spid="14" grpId="0" animBg="1"/>
      <p:bldP spid="15" grpId="0" animBg="1"/>
      <p:bldP spid="16" grpId="0" animBg="1"/>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 xmlns:a16="http://schemas.microsoft.com/office/drawing/2014/main" id="{406E1660-435E-4E63-B894-187E1B6A9E81}"/>
              </a:ext>
            </a:extLst>
          </p:cNvPr>
          <p:cNvSpPr/>
          <p:nvPr/>
        </p:nvSpPr>
        <p:spPr>
          <a:xfrm>
            <a:off x="1316273" y="1857288"/>
            <a:ext cx="9696449" cy="1467525"/>
          </a:xfrm>
          <a:prstGeom prst="round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8D4C05D5-C9F2-458B-8739-D33B9580414C}"/>
              </a:ext>
            </a:extLst>
          </p:cNvPr>
          <p:cNvSpPr txBox="1"/>
          <p:nvPr/>
        </p:nvSpPr>
        <p:spPr>
          <a:xfrm>
            <a:off x="1499074" y="1882581"/>
            <a:ext cx="9376653" cy="1384995"/>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Tại sao Đảng ta luôn có quan điểm nhất quán: “Bảo đảm các dân tộc bình đẳng, đoàn kết, tôn trọng, giúp nhau cùng phát triển</a:t>
            </a:r>
            <a:r>
              <a:rPr lang="en-US" dirty="0"/>
              <a:t>”?</a:t>
            </a:r>
            <a:r>
              <a:rPr lang="vi-VN" dirty="0"/>
              <a:t>. </a:t>
            </a:r>
            <a:endParaRPr lang="en-US" dirty="0"/>
          </a:p>
        </p:txBody>
      </p:sp>
      <p:sp>
        <p:nvSpPr>
          <p:cNvPr id="10" name="Arrow: Right 9">
            <a:extLst>
              <a:ext uri="{FF2B5EF4-FFF2-40B4-BE49-F238E27FC236}">
                <a16:creationId xmlns="" xmlns:a16="http://schemas.microsoft.com/office/drawing/2014/main" id="{6280D700-62D6-4554-AFEE-8F1F8EE6B855}"/>
              </a:ext>
            </a:extLst>
          </p:cNvPr>
          <p:cNvSpPr/>
          <p:nvPr/>
        </p:nvSpPr>
        <p:spPr>
          <a:xfrm>
            <a:off x="1316273" y="3429000"/>
            <a:ext cx="2507245" cy="2932379"/>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473A6564-AC9C-4EAE-B14B-270D1941E510}"/>
              </a:ext>
            </a:extLst>
          </p:cNvPr>
          <p:cNvSpPr txBox="1"/>
          <p:nvPr/>
        </p:nvSpPr>
        <p:spPr>
          <a:xfrm>
            <a:off x="1316273" y="4233469"/>
            <a:ext cx="2017477" cy="1323439"/>
          </a:xfrm>
          <a:prstGeom prst="rect">
            <a:avLst/>
          </a:prstGeom>
          <a:noFill/>
        </p:spPr>
        <p:txBody>
          <a:bodyPr wrap="square" rtlCol="0">
            <a:spAutoFit/>
          </a:bodyPr>
          <a:lstStyle/>
          <a:p>
            <a:r>
              <a:rPr lang="en-US" sz="2000" b="1" dirty="0" err="1">
                <a:solidFill>
                  <a:srgbClr val="0000FF"/>
                </a:solidFill>
                <a:effectLst/>
                <a:latin typeface="Times New Roman" panose="02020603050405020304" pitchFamily="18" charset="0"/>
                <a:ea typeface="MS Mincho" panose="02020609040205080304" pitchFamily="49" charset="-128"/>
              </a:rPr>
              <a:t>Phải</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thực</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hiện</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chính</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sách</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đoàn</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kết</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giữa</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các</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dân</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tộc</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bởi</a:t>
            </a:r>
            <a:r>
              <a:rPr lang="en-US" sz="2000" b="1" dirty="0">
                <a:solidFill>
                  <a:srgbClr val="0000FF"/>
                </a:solidFill>
                <a:effectLst/>
                <a:latin typeface="Times New Roman" panose="02020603050405020304" pitchFamily="18" charset="0"/>
                <a:ea typeface="MS Mincho" panose="02020609040205080304" pitchFamily="49" charset="-128"/>
              </a:rPr>
              <a:t> </a:t>
            </a:r>
            <a:r>
              <a:rPr lang="en-US" sz="2000" b="1" dirty="0" err="1">
                <a:solidFill>
                  <a:srgbClr val="0000FF"/>
                </a:solidFill>
                <a:effectLst/>
                <a:latin typeface="Times New Roman" panose="02020603050405020304" pitchFamily="18" charset="0"/>
                <a:ea typeface="MS Mincho" panose="02020609040205080304" pitchFamily="49" charset="-128"/>
              </a:rPr>
              <a:t>vì</a:t>
            </a:r>
            <a:r>
              <a:rPr lang="en-US" sz="2000" b="1" dirty="0">
                <a:solidFill>
                  <a:srgbClr val="0000FF"/>
                </a:solidFill>
                <a:effectLst/>
                <a:latin typeface="Times New Roman" panose="02020603050405020304" pitchFamily="18" charset="0"/>
                <a:ea typeface="MS Mincho" panose="02020609040205080304" pitchFamily="49" charset="-128"/>
              </a:rPr>
              <a:t>: </a:t>
            </a:r>
            <a:endParaRPr lang="en-US" sz="2000" dirty="0">
              <a:solidFill>
                <a:srgbClr val="0000FF"/>
              </a:solidFill>
            </a:endParaRPr>
          </a:p>
        </p:txBody>
      </p:sp>
      <p:sp>
        <p:nvSpPr>
          <p:cNvPr id="14" name="TextBox 13">
            <a:extLst>
              <a:ext uri="{FF2B5EF4-FFF2-40B4-BE49-F238E27FC236}">
                <a16:creationId xmlns="" xmlns:a16="http://schemas.microsoft.com/office/drawing/2014/main" id="{844CD33A-FF02-45F9-939D-5B4B0866BB5A}"/>
              </a:ext>
            </a:extLst>
          </p:cNvPr>
          <p:cNvSpPr txBox="1"/>
          <p:nvPr/>
        </p:nvSpPr>
        <p:spPr>
          <a:xfrm>
            <a:off x="3990975" y="3505200"/>
            <a:ext cx="7021747" cy="1631216"/>
          </a:xfrm>
          <a:prstGeom prst="rect">
            <a:avLst/>
          </a:prstGeom>
          <a:noFill/>
        </p:spPr>
        <p:txBody>
          <a:bodyPr wrap="square" rtlCol="0">
            <a:spAutoFit/>
          </a:bodyPr>
          <a:lstStyle>
            <a:defPPr>
              <a:defRPr lang="en-US"/>
            </a:defPPr>
            <a:lvl1pPr algn="just">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sz="2000" i="1" dirty="0" err="1"/>
              <a:t>Đoàn</a:t>
            </a:r>
            <a:r>
              <a:rPr lang="en-US" sz="2000" i="1" dirty="0"/>
              <a:t> </a:t>
            </a:r>
            <a:r>
              <a:rPr lang="en-US" sz="2000" i="1" dirty="0" err="1"/>
              <a:t>kết</a:t>
            </a:r>
            <a:r>
              <a:rPr lang="en-US" sz="2000" i="1" dirty="0"/>
              <a:t> </a:t>
            </a:r>
            <a:r>
              <a:rPr lang="en-US" sz="2000" i="1" dirty="0" err="1"/>
              <a:t>là</a:t>
            </a:r>
            <a:r>
              <a:rPr lang="en-US" sz="2000" i="1" dirty="0"/>
              <a:t> </a:t>
            </a:r>
            <a:r>
              <a:rPr lang="en-US" sz="2000" i="1" dirty="0" err="1"/>
              <a:t>truyền</a:t>
            </a:r>
            <a:r>
              <a:rPr lang="en-US" sz="2000" i="1" dirty="0"/>
              <a:t> </a:t>
            </a:r>
            <a:r>
              <a:rPr lang="en-US" sz="2000" i="1" dirty="0" err="1"/>
              <a:t>thống</a:t>
            </a:r>
            <a:r>
              <a:rPr lang="vi-VN" sz="2000" i="1" dirty="0"/>
              <a:t> quý báu của dân tộc, </a:t>
            </a:r>
            <a:r>
              <a:rPr lang="en-US" sz="2000" i="1" dirty="0"/>
              <a:t>c</a:t>
            </a:r>
            <a:r>
              <a:rPr lang="vi-VN" sz="2000" i="1" dirty="0"/>
              <a:t>ác dân tộc Việt Nam đã cùng chung sống lâu đời bên nhau, gắn bó máu thịt với nhau, no đói có nhau, vinh nhục cùng nhau, đồng cam cộng khổ, sống chết một lòng sát cánh cùng nhau dựng nước và giữ nước. </a:t>
            </a:r>
            <a:endParaRPr lang="en-US" sz="2000" i="1" dirty="0"/>
          </a:p>
        </p:txBody>
      </p:sp>
      <p:sp>
        <p:nvSpPr>
          <p:cNvPr id="15" name="TextBox 14">
            <a:extLst>
              <a:ext uri="{FF2B5EF4-FFF2-40B4-BE49-F238E27FC236}">
                <a16:creationId xmlns="" xmlns:a16="http://schemas.microsoft.com/office/drawing/2014/main" id="{BB32E602-7539-40C8-AE1B-C9275CB2AE37}"/>
              </a:ext>
            </a:extLst>
          </p:cNvPr>
          <p:cNvSpPr txBox="1"/>
          <p:nvPr/>
        </p:nvSpPr>
        <p:spPr>
          <a:xfrm>
            <a:off x="4709343" y="5309719"/>
            <a:ext cx="5286103" cy="707886"/>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ctr"/>
            <a:r>
              <a:rPr lang="en-US" dirty="0"/>
              <a:t>“</a:t>
            </a:r>
            <a:r>
              <a:rPr lang="en-US" dirty="0" err="1"/>
              <a:t>Đoàn</a:t>
            </a:r>
            <a:r>
              <a:rPr lang="en-US" dirty="0"/>
              <a:t> </a:t>
            </a:r>
            <a:r>
              <a:rPr lang="en-US" dirty="0" err="1"/>
              <a:t>kết</a:t>
            </a:r>
            <a:r>
              <a:rPr lang="en-US" dirty="0"/>
              <a:t>, </a:t>
            </a:r>
            <a:r>
              <a:rPr lang="en-US" dirty="0" err="1"/>
              <a:t>đoàn</a:t>
            </a:r>
            <a:r>
              <a:rPr lang="en-US" dirty="0"/>
              <a:t> </a:t>
            </a:r>
            <a:r>
              <a:rPr lang="en-US" dirty="0" err="1"/>
              <a:t>kết</a:t>
            </a:r>
            <a:r>
              <a:rPr lang="en-US" dirty="0"/>
              <a:t>, </a:t>
            </a:r>
            <a:r>
              <a:rPr lang="en-US" dirty="0" err="1"/>
              <a:t>đại</a:t>
            </a:r>
            <a:r>
              <a:rPr lang="en-US" dirty="0"/>
              <a:t> </a:t>
            </a:r>
            <a:r>
              <a:rPr lang="en-US" dirty="0" err="1"/>
              <a:t>đoàn</a:t>
            </a:r>
            <a:r>
              <a:rPr lang="en-US" dirty="0"/>
              <a:t> </a:t>
            </a:r>
            <a:r>
              <a:rPr lang="en-US" dirty="0" err="1"/>
              <a:t>kết</a:t>
            </a:r>
            <a:endParaRPr lang="en-US" dirty="0"/>
          </a:p>
          <a:p>
            <a:pPr algn="ctr"/>
            <a:r>
              <a:rPr lang="en-US" dirty="0" err="1"/>
              <a:t>Thành</a:t>
            </a:r>
            <a:r>
              <a:rPr lang="en-US" dirty="0"/>
              <a:t> </a:t>
            </a:r>
            <a:r>
              <a:rPr lang="en-US" dirty="0" err="1"/>
              <a:t>công</a:t>
            </a:r>
            <a:r>
              <a:rPr lang="en-US" dirty="0"/>
              <a:t>, </a:t>
            </a:r>
            <a:r>
              <a:rPr lang="en-US" dirty="0" err="1"/>
              <a:t>thành</a:t>
            </a:r>
            <a:r>
              <a:rPr lang="en-US" dirty="0"/>
              <a:t> </a:t>
            </a:r>
            <a:r>
              <a:rPr lang="en-US" dirty="0" err="1"/>
              <a:t>công</a:t>
            </a:r>
            <a:r>
              <a:rPr lang="en-US" dirty="0"/>
              <a:t>, </a:t>
            </a:r>
            <a:r>
              <a:rPr lang="en-US" dirty="0" err="1"/>
              <a:t>đại</a:t>
            </a:r>
            <a:r>
              <a:rPr lang="en-US" dirty="0"/>
              <a:t> </a:t>
            </a:r>
            <a:r>
              <a:rPr lang="en-US" dirty="0" err="1"/>
              <a:t>thành</a:t>
            </a:r>
            <a:r>
              <a:rPr lang="en-US" dirty="0"/>
              <a:t> </a:t>
            </a:r>
            <a:r>
              <a:rPr lang="en-US" dirty="0" err="1"/>
              <a:t>công</a:t>
            </a:r>
            <a:r>
              <a:rPr lang="en-US" dirty="0"/>
              <a:t>”</a:t>
            </a:r>
          </a:p>
        </p:txBody>
      </p:sp>
    </p:spTree>
    <p:extLst>
      <p:ext uri="{BB962C8B-B14F-4D97-AF65-F5344CB8AC3E}">
        <p14:creationId xmlns:p14="http://schemas.microsoft.com/office/powerpoint/2010/main" val="199649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0" grpId="0" animBg="1"/>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 xmlns:a16="http://schemas.microsoft.com/office/drawing/2014/main" id="{406E1660-435E-4E63-B894-187E1B6A9E81}"/>
              </a:ext>
            </a:extLst>
          </p:cNvPr>
          <p:cNvSpPr/>
          <p:nvPr/>
        </p:nvSpPr>
        <p:spPr>
          <a:xfrm>
            <a:off x="1316273" y="1857288"/>
            <a:ext cx="9696449" cy="1467525"/>
          </a:xfrm>
          <a:prstGeom prst="round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8D4C05D5-C9F2-458B-8739-D33B9580414C}"/>
              </a:ext>
            </a:extLst>
          </p:cNvPr>
          <p:cNvSpPr txBox="1"/>
          <p:nvPr/>
        </p:nvSpPr>
        <p:spPr>
          <a:xfrm>
            <a:off x="1499074" y="1882581"/>
            <a:ext cx="9376653" cy="1384995"/>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Tại sao Đảng ta luôn có quan điểm nhất quán: “Bảo đảm các dân tộc bình đẳng, đoàn kết, tôn trọng, giúp nhau cùng phát triển</a:t>
            </a:r>
            <a:r>
              <a:rPr lang="en-US" dirty="0"/>
              <a:t>”?</a:t>
            </a:r>
            <a:r>
              <a:rPr lang="vi-VN" dirty="0"/>
              <a:t>. </a:t>
            </a:r>
            <a:endParaRPr lang="en-US" dirty="0"/>
          </a:p>
        </p:txBody>
      </p:sp>
      <p:sp>
        <p:nvSpPr>
          <p:cNvPr id="10" name="Arrow: Right 9">
            <a:extLst>
              <a:ext uri="{FF2B5EF4-FFF2-40B4-BE49-F238E27FC236}">
                <a16:creationId xmlns="" xmlns:a16="http://schemas.microsoft.com/office/drawing/2014/main" id="{6280D700-62D6-4554-AFEE-8F1F8EE6B855}"/>
              </a:ext>
            </a:extLst>
          </p:cNvPr>
          <p:cNvSpPr/>
          <p:nvPr/>
        </p:nvSpPr>
        <p:spPr>
          <a:xfrm>
            <a:off x="1316274" y="3390827"/>
            <a:ext cx="2855676" cy="2932379"/>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C5348960-5445-4FAF-9110-5159A624245C}"/>
              </a:ext>
            </a:extLst>
          </p:cNvPr>
          <p:cNvSpPr txBox="1"/>
          <p:nvPr/>
        </p:nvSpPr>
        <p:spPr>
          <a:xfrm>
            <a:off x="1316273" y="4195296"/>
            <a:ext cx="2781300" cy="1323439"/>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sz="2000" dirty="0" err="1"/>
              <a:t>Phải</a:t>
            </a:r>
            <a:r>
              <a:rPr lang="en-US" sz="2000" dirty="0"/>
              <a:t> </a:t>
            </a:r>
            <a:r>
              <a:rPr lang="en-US" sz="2000" dirty="0" err="1"/>
              <a:t>thực</a:t>
            </a:r>
            <a:r>
              <a:rPr lang="en-US" sz="2000" dirty="0"/>
              <a:t> </a:t>
            </a:r>
            <a:r>
              <a:rPr lang="en-US" sz="2000" dirty="0" err="1"/>
              <a:t>hiện</a:t>
            </a:r>
            <a:r>
              <a:rPr lang="en-US" sz="2000" dirty="0"/>
              <a:t>    </a:t>
            </a:r>
            <a:r>
              <a:rPr lang="en-US" sz="2000" dirty="0" err="1"/>
              <a:t>chính</a:t>
            </a:r>
            <a:r>
              <a:rPr lang="en-US" sz="2000" dirty="0"/>
              <a:t> </a:t>
            </a:r>
            <a:r>
              <a:rPr lang="en-US" sz="2000" dirty="0" err="1"/>
              <a:t>sách</a:t>
            </a:r>
            <a:r>
              <a:rPr lang="en-US" sz="2000" dirty="0"/>
              <a:t> </a:t>
            </a:r>
            <a:r>
              <a:rPr lang="en-US" sz="2000" dirty="0" err="1"/>
              <a:t>tôn</a:t>
            </a:r>
            <a:r>
              <a:rPr lang="en-US" sz="2000" dirty="0"/>
              <a:t> </a:t>
            </a:r>
            <a:r>
              <a:rPr lang="en-US" sz="2000" dirty="0" err="1"/>
              <a:t>trọng</a:t>
            </a:r>
            <a:r>
              <a:rPr lang="en-US" sz="2000" dirty="0"/>
              <a:t>, </a:t>
            </a:r>
            <a:r>
              <a:rPr lang="en-US" sz="2000" dirty="0" err="1"/>
              <a:t>giúp</a:t>
            </a:r>
            <a:r>
              <a:rPr lang="en-US" sz="2000" dirty="0"/>
              <a:t> </a:t>
            </a:r>
            <a:r>
              <a:rPr lang="en-US" sz="2000" dirty="0" err="1"/>
              <a:t>nhau</a:t>
            </a:r>
            <a:r>
              <a:rPr lang="en-US" sz="2000" dirty="0"/>
              <a:t> </a:t>
            </a:r>
            <a:r>
              <a:rPr lang="en-US" sz="2000" dirty="0" err="1"/>
              <a:t>cùng</a:t>
            </a:r>
            <a:r>
              <a:rPr lang="en-US" sz="2000" dirty="0"/>
              <a:t> </a:t>
            </a:r>
            <a:r>
              <a:rPr lang="en-US" sz="2000" dirty="0" err="1"/>
              <a:t>phát</a:t>
            </a:r>
            <a:r>
              <a:rPr lang="en-US" sz="2000" dirty="0"/>
              <a:t> </a:t>
            </a:r>
            <a:r>
              <a:rPr lang="en-US" sz="2000" dirty="0" err="1"/>
              <a:t>triển</a:t>
            </a:r>
            <a:r>
              <a:rPr lang="en-US" sz="2000" dirty="0"/>
              <a:t> </a:t>
            </a:r>
            <a:r>
              <a:rPr lang="en-US" sz="2000" dirty="0" err="1"/>
              <a:t>bởi</a:t>
            </a:r>
            <a:r>
              <a:rPr lang="en-US" sz="2000" dirty="0"/>
              <a:t> </a:t>
            </a:r>
            <a:r>
              <a:rPr lang="en-US" sz="2000" dirty="0" err="1"/>
              <a:t>vì</a:t>
            </a:r>
            <a:r>
              <a:rPr lang="en-US" sz="2000" dirty="0"/>
              <a:t>: </a:t>
            </a:r>
          </a:p>
        </p:txBody>
      </p:sp>
      <p:sp>
        <p:nvSpPr>
          <p:cNvPr id="9" name="TextBox 8">
            <a:extLst>
              <a:ext uri="{FF2B5EF4-FFF2-40B4-BE49-F238E27FC236}">
                <a16:creationId xmlns="" xmlns:a16="http://schemas.microsoft.com/office/drawing/2014/main" id="{5027D9EC-CADC-476B-8394-48ACF41633F4}"/>
              </a:ext>
            </a:extLst>
          </p:cNvPr>
          <p:cNvSpPr txBox="1"/>
          <p:nvPr/>
        </p:nvSpPr>
        <p:spPr>
          <a:xfrm>
            <a:off x="4097573" y="3496992"/>
            <a:ext cx="7232414" cy="707886"/>
          </a:xfrm>
          <a:prstGeom prst="rect">
            <a:avLst/>
          </a:prstGeom>
          <a:noFill/>
        </p:spPr>
        <p:txBody>
          <a:bodyPr wrap="square" rtlCol="0">
            <a:spAutoFit/>
          </a:bodyPr>
          <a:lstStyle>
            <a:defPPr>
              <a:defRPr lang="en-US"/>
            </a:defPPr>
            <a:lvl1pPr>
              <a:defRPr sz="20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i="1" dirty="0" err="1"/>
              <a:t>Tất</a:t>
            </a:r>
            <a:r>
              <a:rPr lang="en-US" i="1" dirty="0"/>
              <a:t> </a:t>
            </a:r>
            <a:r>
              <a:rPr lang="en-US" i="1" dirty="0" err="1"/>
              <a:t>cả</a:t>
            </a:r>
            <a:r>
              <a:rPr lang="en-US" i="1" dirty="0"/>
              <a:t> </a:t>
            </a:r>
            <a:r>
              <a:rPr lang="en-US" i="1" dirty="0" err="1"/>
              <a:t>các</a:t>
            </a:r>
            <a:r>
              <a:rPr lang="en-US" i="1" dirty="0"/>
              <a:t> </a:t>
            </a:r>
            <a:r>
              <a:rPr lang="en-US" i="1" dirty="0" err="1"/>
              <a:t>thành</a:t>
            </a:r>
            <a:r>
              <a:rPr lang="en-US" i="1" dirty="0"/>
              <a:t> </a:t>
            </a:r>
            <a:r>
              <a:rPr lang="en-US" i="1" dirty="0" err="1"/>
              <a:t>viên</a:t>
            </a:r>
            <a:r>
              <a:rPr lang="en-US" i="1" dirty="0"/>
              <a:t> </a:t>
            </a:r>
            <a:r>
              <a:rPr lang="en-US" i="1" dirty="0" err="1"/>
              <a:t>cộng</a:t>
            </a:r>
            <a:r>
              <a:rPr lang="en-US" i="1" dirty="0"/>
              <a:t> </a:t>
            </a:r>
            <a:r>
              <a:rPr lang="en-US" i="1" dirty="0" err="1"/>
              <a:t>đồng</a:t>
            </a:r>
            <a:r>
              <a:rPr lang="en-US" i="1" dirty="0"/>
              <a:t> </a:t>
            </a:r>
            <a:r>
              <a:rPr lang="en-US" i="1" dirty="0" err="1"/>
              <a:t>các</a:t>
            </a:r>
            <a:r>
              <a:rPr lang="en-US" i="1" dirty="0"/>
              <a:t> </a:t>
            </a:r>
            <a:r>
              <a:rPr lang="en-US" i="1" dirty="0" err="1"/>
              <a:t>dân</a:t>
            </a:r>
            <a:r>
              <a:rPr lang="en-US" i="1" dirty="0"/>
              <a:t> </a:t>
            </a:r>
            <a:r>
              <a:rPr lang="en-US" i="1" dirty="0" err="1"/>
              <a:t>tộc</a:t>
            </a:r>
            <a:r>
              <a:rPr lang="en-US" i="1" dirty="0"/>
              <a:t> </a:t>
            </a:r>
            <a:r>
              <a:rPr lang="en-US" i="1" dirty="0" err="1"/>
              <a:t>đều</a:t>
            </a:r>
            <a:r>
              <a:rPr lang="en-US" i="1" dirty="0"/>
              <a:t> </a:t>
            </a:r>
            <a:r>
              <a:rPr lang="en-US" i="1" dirty="0" err="1"/>
              <a:t>là</a:t>
            </a:r>
            <a:r>
              <a:rPr lang="en-US" i="1" dirty="0"/>
              <a:t> </a:t>
            </a:r>
            <a:r>
              <a:rPr lang="en-US" i="1" dirty="0" err="1"/>
              <a:t>công</a:t>
            </a:r>
            <a:r>
              <a:rPr lang="en-US" i="1" dirty="0"/>
              <a:t> </a:t>
            </a:r>
            <a:r>
              <a:rPr lang="en-US" i="1" dirty="0" err="1"/>
              <a:t>dân</a:t>
            </a:r>
            <a:r>
              <a:rPr lang="en-US" i="1" dirty="0"/>
              <a:t> </a:t>
            </a:r>
            <a:r>
              <a:rPr lang="en-US" i="1" dirty="0" err="1"/>
              <a:t>Việt</a:t>
            </a:r>
            <a:r>
              <a:rPr lang="en-US" i="1" dirty="0"/>
              <a:t> Nam, do </a:t>
            </a:r>
            <a:r>
              <a:rPr lang="en-US" i="1" dirty="0" err="1"/>
              <a:t>đó</a:t>
            </a:r>
            <a:r>
              <a:rPr lang="en-US" i="1" dirty="0"/>
              <a:t> </a:t>
            </a:r>
            <a:r>
              <a:rPr lang="en-US" i="1" dirty="0" err="1"/>
              <a:t>họ</a:t>
            </a:r>
            <a:r>
              <a:rPr lang="en-US" i="1" dirty="0"/>
              <a:t> </a:t>
            </a:r>
            <a:r>
              <a:rPr lang="en-US" i="1" dirty="0" err="1"/>
              <a:t>phải</a:t>
            </a:r>
            <a:r>
              <a:rPr lang="en-US" i="1" dirty="0"/>
              <a:t> </a:t>
            </a:r>
            <a:r>
              <a:rPr lang="en-US" i="1" dirty="0" err="1"/>
              <a:t>được</a:t>
            </a:r>
            <a:r>
              <a:rPr lang="en-US" i="1" dirty="0"/>
              <a:t> </a:t>
            </a:r>
            <a:r>
              <a:rPr lang="en-US" i="1" dirty="0" err="1"/>
              <a:t>tôn</a:t>
            </a:r>
            <a:r>
              <a:rPr lang="en-US" i="1" dirty="0"/>
              <a:t> </a:t>
            </a:r>
            <a:r>
              <a:rPr lang="en-US" i="1" dirty="0" err="1"/>
              <a:t>trọng</a:t>
            </a:r>
            <a:endParaRPr lang="en-US" i="1" dirty="0"/>
          </a:p>
        </p:txBody>
      </p:sp>
      <p:sp>
        <p:nvSpPr>
          <p:cNvPr id="13" name="TextBox 12">
            <a:extLst>
              <a:ext uri="{FF2B5EF4-FFF2-40B4-BE49-F238E27FC236}">
                <a16:creationId xmlns="" xmlns:a16="http://schemas.microsoft.com/office/drawing/2014/main" id="{36E9E145-4A18-4D52-9077-AD1D1B55FC6F}"/>
              </a:ext>
            </a:extLst>
          </p:cNvPr>
          <p:cNvSpPr txBox="1"/>
          <p:nvPr/>
        </p:nvSpPr>
        <p:spPr>
          <a:xfrm>
            <a:off x="4171949" y="4377057"/>
            <a:ext cx="7158037" cy="707886"/>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Do lịch sử để lại, hiện nay giữa các dân tộc ở nước ta vẫn còn đang tồn tại tình trạng phát triển không đồng đều. </a:t>
            </a:r>
            <a:endParaRPr lang="en-US" dirty="0"/>
          </a:p>
        </p:txBody>
      </p:sp>
      <p:sp>
        <p:nvSpPr>
          <p:cNvPr id="14" name="TextBox 13">
            <a:extLst>
              <a:ext uri="{FF2B5EF4-FFF2-40B4-BE49-F238E27FC236}">
                <a16:creationId xmlns="" xmlns:a16="http://schemas.microsoft.com/office/drawing/2014/main" id="{E4BD32DA-3AB9-42F9-BBBF-58CE9127788B}"/>
              </a:ext>
            </a:extLst>
          </p:cNvPr>
          <p:cNvSpPr txBox="1"/>
          <p:nvPr/>
        </p:nvSpPr>
        <p:spPr>
          <a:xfrm>
            <a:off x="4171949" y="5243948"/>
            <a:ext cx="7158037" cy="1015663"/>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Các dân tộc có trình độ phát triển kinh tế – xã hội cao hơn phải có trách nhiệm giúp đỡ các dân tộc có điều kiện phát triển khó khăn hơn</a:t>
            </a:r>
            <a:endParaRPr lang="en-US" dirty="0"/>
          </a:p>
        </p:txBody>
      </p:sp>
    </p:spTree>
    <p:extLst>
      <p:ext uri="{BB962C8B-B14F-4D97-AF65-F5344CB8AC3E}">
        <p14:creationId xmlns:p14="http://schemas.microsoft.com/office/powerpoint/2010/main" val="59021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arn(inVertical)">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0" grpId="0" animBg="1"/>
      <p:bldP spid="3" grpId="0"/>
      <p:bldP spid="9"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0A2EA18B-0CA2-4F4E-A9A6-32B4C310D0B5}"/>
              </a:ext>
            </a:extLst>
          </p:cNvPr>
          <p:cNvSpPr txBox="1"/>
          <p:nvPr/>
        </p:nvSpPr>
        <p:spPr>
          <a:xfrm>
            <a:off x="1228725" y="1818274"/>
            <a:ext cx="9858374"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2. Đặc điểm các dân tộc ở Việt Nam và quan điểm, chính sách dân tộc của Đảng, Nhà nước ta hiện nay</a:t>
            </a:r>
            <a:endParaRPr lang="en-US" dirty="0"/>
          </a:p>
        </p:txBody>
      </p:sp>
      <p:sp>
        <p:nvSpPr>
          <p:cNvPr id="3" name="TextBox 2">
            <a:extLst>
              <a:ext uri="{FF2B5EF4-FFF2-40B4-BE49-F238E27FC236}">
                <a16:creationId xmlns="" xmlns:a16="http://schemas.microsoft.com/office/drawing/2014/main" id="{0A8051D0-41BC-44A1-BB6D-DD642739453A}"/>
              </a:ext>
            </a:extLst>
          </p:cNvPr>
          <p:cNvSpPr txBox="1"/>
          <p:nvPr/>
        </p:nvSpPr>
        <p:spPr>
          <a:xfrm>
            <a:off x="1228725" y="2844725"/>
            <a:ext cx="10101262" cy="461665"/>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2.2. Quan điểm, chính sách dân tộc của Đảng, Nhà nước ta hiện nay</a:t>
            </a:r>
            <a:endParaRPr lang="en-US" dirty="0"/>
          </a:p>
        </p:txBody>
      </p:sp>
      <p:sp>
        <p:nvSpPr>
          <p:cNvPr id="4" name="Rectangle: Rounded Corners 3">
            <a:extLst>
              <a:ext uri="{FF2B5EF4-FFF2-40B4-BE49-F238E27FC236}">
                <a16:creationId xmlns="" xmlns:a16="http://schemas.microsoft.com/office/drawing/2014/main" id="{406E1660-435E-4E63-B894-187E1B6A9E81}"/>
              </a:ext>
            </a:extLst>
          </p:cNvPr>
          <p:cNvSpPr/>
          <p:nvPr/>
        </p:nvSpPr>
        <p:spPr>
          <a:xfrm>
            <a:off x="1309687" y="3358945"/>
            <a:ext cx="9910763" cy="288883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572E19DB-C5D2-4A99-9505-7B18C375B453}"/>
              </a:ext>
            </a:extLst>
          </p:cNvPr>
          <p:cNvSpPr txBox="1"/>
          <p:nvPr/>
        </p:nvSpPr>
        <p:spPr>
          <a:xfrm>
            <a:off x="1457326" y="3590925"/>
            <a:ext cx="9629773" cy="2246769"/>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000" dirty="0"/>
              <a:t>Khắc phục sự cách biệt về trình độ phát triển kinh tế - xã hội giữa các dân tộc; nâng cao đời sống đồng bào các dân tộc thiểu số, giữ gìn và phát huy bản sắc văn hoá các dân tộc, chống tư tưởng dân tộc lớn, dân tộc hẹp hòi, kì thị, chia rẽ dân tộc, lợi dụng vấn đề dân tộc để gây mất ổn định chính trị - xã hội, chống phá cách mạng; thực hiện bình đẳng, đoàn kết, tôn trọng giúp đỡ nhau cùng tiến bộ giữa các dân tộc nhằm xây dựng và bảo vệ Tổ quốc, bảo đảm cho tất cả các dân tộc ở Việt Nam đều phát triển, ấm no, hạnh phúc.</a:t>
            </a:r>
            <a:endParaRPr lang="en-US" sz="2000" dirty="0"/>
          </a:p>
        </p:txBody>
      </p:sp>
    </p:spTree>
    <p:extLst>
      <p:ext uri="{BB962C8B-B14F-4D97-AF65-F5344CB8AC3E}">
        <p14:creationId xmlns:p14="http://schemas.microsoft.com/office/powerpoint/2010/main" val="54141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9" name="Rectangle 3">
            <a:extLst>
              <a:ext uri="{FF2B5EF4-FFF2-40B4-BE49-F238E27FC236}">
                <a16:creationId xmlns="" xmlns:a16="http://schemas.microsoft.com/office/drawing/2014/main" id="{CB0A405F-7AF4-4820-B583-BBFCDD9700DB}"/>
              </a:ext>
            </a:extLst>
          </p:cNvPr>
          <p:cNvSpPr>
            <a:spLocks noChangeArrowheads="1"/>
          </p:cNvSpPr>
          <p:nvPr/>
        </p:nvSpPr>
        <p:spPr bwMode="auto">
          <a:xfrm>
            <a:off x="4648200" y="533241"/>
            <a:ext cx="23288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tabLst>
                <a:tab pos="1143000" algn="l"/>
              </a:tabLst>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tabLst>
                <a:tab pos="1143000" algn="l"/>
              </a:tabLst>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tabLst>
                <a:tab pos="1143000" algn="l"/>
              </a:tabLst>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tabLst>
                <a:tab pos="1143000" algn="l"/>
              </a:tabLst>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tabLst>
                <a:tab pos="1143000" algn="l"/>
              </a:tabLst>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tabLst>
                <a:tab pos="1143000" algn="l"/>
              </a:tabLst>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tabLst>
                <a:tab pos="1143000" algn="l"/>
              </a:tabLst>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tabLst>
                <a:tab pos="1143000" algn="l"/>
              </a:tabLst>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tabLst>
                <a:tab pos="1143000" algn="l"/>
              </a:tabLst>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0"/>
              </a:spcBef>
              <a:buClrTx/>
              <a:buSzTx/>
              <a:buFontTx/>
              <a:buNone/>
            </a:pPr>
            <a:r>
              <a:rPr lang="en-US" altLang="en-US" b="1" dirty="0">
                <a:solidFill>
                  <a:srgbClr val="0000FF"/>
                </a:solidFill>
                <a:latin typeface="Arial" panose="020B0604020202020204" pitchFamily="34" charset="0"/>
              </a:rPr>
              <a:t> MỤC ĐÍCH</a:t>
            </a:r>
          </a:p>
        </p:txBody>
      </p:sp>
      <p:sp>
        <p:nvSpPr>
          <p:cNvPr id="10" name="Rectangle 4">
            <a:extLst>
              <a:ext uri="{FF2B5EF4-FFF2-40B4-BE49-F238E27FC236}">
                <a16:creationId xmlns="" xmlns:a16="http://schemas.microsoft.com/office/drawing/2014/main" id="{6C3F16C0-24CE-4288-BC77-86226CCE8604}"/>
              </a:ext>
            </a:extLst>
          </p:cNvPr>
          <p:cNvSpPr>
            <a:spLocks noChangeArrowheads="1"/>
          </p:cNvSpPr>
          <p:nvPr/>
        </p:nvSpPr>
        <p:spPr bwMode="auto">
          <a:xfrm>
            <a:off x="1295400" y="2181322"/>
            <a:ext cx="969645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a:lnSpc>
                <a:spcPct val="120000"/>
              </a:lnSpc>
              <a:spcBef>
                <a:spcPct val="0"/>
              </a:spcBef>
              <a:buClrTx/>
              <a:buSzTx/>
              <a:buFontTx/>
              <a:buChar char="-"/>
            </a:pPr>
            <a:r>
              <a:rPr lang="en-US" altLang="en-US" sz="2800" b="1" dirty="0" err="1">
                <a:solidFill>
                  <a:srgbClr val="0000FF"/>
                </a:solidFill>
                <a:latin typeface="Arial" panose="020B0604020202020204" pitchFamily="34" charset="0"/>
              </a:rPr>
              <a:t>Nhằm</a:t>
            </a:r>
            <a:r>
              <a:rPr lang="en-US" altLang="en-US" sz="2800" b="1" dirty="0">
                <a:solidFill>
                  <a:srgbClr val="0000FF"/>
                </a:solidFill>
                <a:latin typeface="Arial" panose="020B0604020202020204" pitchFamily="34" charset="0"/>
              </a:rPr>
              <a:t> </a:t>
            </a:r>
            <a:r>
              <a:rPr lang="vi-VN" altLang="en-US" sz="2800" b="1" dirty="0" smtClean="0">
                <a:solidFill>
                  <a:srgbClr val="0000FF"/>
                </a:solidFill>
                <a:latin typeface="Arial" panose="020B0604020202020204" pitchFamily="34" charset="0"/>
              </a:rPr>
              <a:t>bồi dưỡng</a:t>
            </a:r>
            <a:r>
              <a:rPr lang="en-US" altLang="en-US" sz="2800" b="1" dirty="0" smtClean="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sinh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viên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những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kiến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thức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chung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cơ</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bản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nhất</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về</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dân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tộc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tôn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giáo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giải</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quyết</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vấn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đề</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dân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tộc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tôn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giáo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theo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quan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điểm</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của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chủ</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nghĩa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Mác</a:t>
            </a:r>
            <a:r>
              <a:rPr lang="en-US" altLang="en-US" sz="2800" b="1" dirty="0">
                <a:solidFill>
                  <a:srgbClr val="0000FF"/>
                </a:solidFill>
                <a:latin typeface="Arial" panose="020B0604020202020204" pitchFamily="34" charset="0"/>
              </a:rPr>
              <a:t> Lê – Nin, </a:t>
            </a:r>
            <a:r>
              <a:rPr lang="en-US" altLang="en-US" sz="2800" b="1" dirty="0" err="1">
                <a:solidFill>
                  <a:srgbClr val="0000FF"/>
                </a:solidFill>
                <a:latin typeface="Arial" panose="020B0604020202020204" pitchFamily="34" charset="0"/>
              </a:rPr>
              <a:t>tư</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tưởng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Hồ</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Chí</a:t>
            </a:r>
            <a:r>
              <a:rPr lang="en-US" altLang="en-US" sz="2800" b="1" dirty="0">
                <a:solidFill>
                  <a:srgbClr val="0000FF"/>
                </a:solidFill>
                <a:latin typeface="Arial" panose="020B0604020202020204" pitchFamily="34" charset="0"/>
              </a:rPr>
              <a:t> Minh </a:t>
            </a:r>
            <a:r>
              <a:rPr lang="en-US" altLang="en-US" sz="2800" b="1" dirty="0" err="1">
                <a:solidFill>
                  <a:srgbClr val="0000FF"/>
                </a:solidFill>
                <a:latin typeface="Arial" panose="020B0604020202020204" pitchFamily="34" charset="0"/>
              </a:rPr>
              <a:t>va</a:t>
            </a:r>
            <a:r>
              <a:rPr lang="en-US" altLang="en-US" sz="2800" b="1" dirty="0">
                <a:solidFill>
                  <a:srgbClr val="0000FF"/>
                </a:solidFill>
                <a:latin typeface="Arial" panose="020B0604020202020204" pitchFamily="34" charset="0"/>
              </a:rPr>
              <a:t>̀ Quan </a:t>
            </a:r>
            <a:r>
              <a:rPr lang="en-US" altLang="en-US" sz="2800" b="1" dirty="0" err="1">
                <a:solidFill>
                  <a:srgbClr val="0000FF"/>
                </a:solidFill>
                <a:latin typeface="Arial" panose="020B0604020202020204" pitchFamily="34" charset="0"/>
              </a:rPr>
              <a:t>điểm</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chính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sách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của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Đảng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nhà</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nước</a:t>
            </a:r>
            <a:r>
              <a:rPr lang="en-US" altLang="en-US" sz="2800" b="1" dirty="0">
                <a:solidFill>
                  <a:srgbClr val="0000FF"/>
                </a:solidFill>
                <a:latin typeface="Arial" panose="020B0604020202020204" pitchFamily="34" charset="0"/>
              </a:rPr>
              <a:t> ta </a:t>
            </a:r>
            <a:r>
              <a:rPr lang="en-US" altLang="en-US" sz="2800" b="1" dirty="0" err="1">
                <a:solidFill>
                  <a:srgbClr val="0000FF"/>
                </a:solidFill>
                <a:latin typeface="Arial" panose="020B0604020202020204" pitchFamily="34" charset="0"/>
              </a:rPr>
              <a:t>hiện</a:t>
            </a:r>
            <a:r>
              <a:rPr lang="en-US" altLang="en-US" sz="2800" b="1" dirty="0">
                <a:solidFill>
                  <a:srgbClr val="0000FF"/>
                </a:solidFill>
                <a:latin typeface="Arial" panose="020B0604020202020204" pitchFamily="34" charset="0"/>
              </a:rPr>
              <a:t> nay</a:t>
            </a:r>
          </a:p>
        </p:txBody>
      </p:sp>
    </p:spTree>
    <p:extLst>
      <p:ext uri="{BB962C8B-B14F-4D97-AF65-F5344CB8AC3E}">
        <p14:creationId xmlns:p14="http://schemas.microsoft.com/office/powerpoint/2010/main" val="203200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829D8FCD-475F-4F11-A85E-5FE25D8E4E11}"/>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3" name="TextBox 2">
            <a:extLst>
              <a:ext uri="{FF2B5EF4-FFF2-40B4-BE49-F238E27FC236}">
                <a16:creationId xmlns="" xmlns:a16="http://schemas.microsoft.com/office/drawing/2014/main" id="{54AFF957-5FC0-4E67-8AAA-C309AF217EE9}"/>
              </a:ext>
            </a:extLst>
          </p:cNvPr>
          <p:cNvSpPr txBox="1"/>
          <p:nvPr/>
        </p:nvSpPr>
        <p:spPr>
          <a:xfrm>
            <a:off x="1495425" y="2356409"/>
            <a:ext cx="525780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1.1. Khái niệm về tôn giáo</a:t>
            </a:r>
            <a:endParaRPr lang="en-US" dirty="0"/>
          </a:p>
        </p:txBody>
      </p:sp>
      <p:sp>
        <p:nvSpPr>
          <p:cNvPr id="10" name="Text Box 4">
            <a:extLst>
              <a:ext uri="{FF2B5EF4-FFF2-40B4-BE49-F238E27FC236}">
                <a16:creationId xmlns="" xmlns:a16="http://schemas.microsoft.com/office/drawing/2014/main" id="{367D0BE9-74D4-497D-8264-8F3A324B684E}"/>
              </a:ext>
            </a:extLst>
          </p:cNvPr>
          <p:cNvSpPr txBox="1">
            <a:spLocks noChangeArrowheads="1"/>
          </p:cNvSpPr>
          <p:nvPr/>
        </p:nvSpPr>
        <p:spPr bwMode="auto">
          <a:xfrm>
            <a:off x="1362075" y="3004328"/>
            <a:ext cx="9639300" cy="156966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sz="2400" dirty="0"/>
              <a:t>“</a:t>
            </a:r>
            <a:r>
              <a:rPr lang="en-US" altLang="en-US" sz="2400" dirty="0" err="1"/>
              <a:t>Tôn</a:t>
            </a:r>
            <a:r>
              <a:rPr lang="en-US" altLang="en-US" sz="2400" dirty="0"/>
              <a:t> </a:t>
            </a:r>
            <a:r>
              <a:rPr lang="en-US" altLang="en-US" sz="2400" dirty="0" err="1"/>
              <a:t>giáo</a:t>
            </a:r>
            <a:r>
              <a:rPr lang="en-US" altLang="en-US" sz="2400" dirty="0"/>
              <a:t> </a:t>
            </a:r>
            <a:r>
              <a:rPr lang="en-US" altLang="en-US" sz="2400" dirty="0" err="1"/>
              <a:t>là</a:t>
            </a:r>
            <a:r>
              <a:rPr lang="en-US" altLang="en-US" sz="2400" dirty="0"/>
              <a:t> </a:t>
            </a:r>
            <a:r>
              <a:rPr lang="en-US" altLang="en-US" sz="2400" dirty="0" err="1"/>
              <a:t>tiếng</a:t>
            </a:r>
            <a:r>
              <a:rPr lang="en-US" altLang="en-US" sz="2400" dirty="0"/>
              <a:t> </a:t>
            </a:r>
            <a:r>
              <a:rPr lang="en-US" altLang="en-US" sz="2400" dirty="0" err="1"/>
              <a:t>thở</a:t>
            </a:r>
            <a:r>
              <a:rPr lang="en-US" altLang="en-US" sz="2400" dirty="0"/>
              <a:t> </a:t>
            </a:r>
            <a:r>
              <a:rPr lang="en-US" altLang="en-US" sz="2400" dirty="0" err="1"/>
              <a:t>dài</a:t>
            </a:r>
            <a:r>
              <a:rPr lang="en-US" altLang="en-US" sz="2400" dirty="0"/>
              <a:t> </a:t>
            </a:r>
            <a:r>
              <a:rPr lang="en-US" altLang="en-US" sz="2400" dirty="0" err="1"/>
              <a:t>của</a:t>
            </a:r>
            <a:r>
              <a:rPr lang="en-US" altLang="en-US" sz="2400" dirty="0"/>
              <a:t> </a:t>
            </a:r>
            <a:r>
              <a:rPr lang="en-US" altLang="en-US" sz="2400" dirty="0" err="1"/>
              <a:t>chúng</a:t>
            </a:r>
            <a:r>
              <a:rPr lang="en-US" altLang="en-US" sz="2400" dirty="0"/>
              <a:t> </a:t>
            </a:r>
            <a:r>
              <a:rPr lang="en-US" altLang="en-US" sz="2400" dirty="0" err="1"/>
              <a:t>sinh</a:t>
            </a:r>
            <a:r>
              <a:rPr lang="en-US" altLang="en-US" sz="2400" dirty="0"/>
              <a:t> </a:t>
            </a:r>
            <a:r>
              <a:rPr lang="en-US" altLang="en-US" sz="2400" dirty="0" err="1"/>
              <a:t>bị</a:t>
            </a:r>
            <a:r>
              <a:rPr lang="en-US" altLang="en-US" sz="2400" dirty="0"/>
              <a:t> </a:t>
            </a:r>
            <a:r>
              <a:rPr lang="en-US" altLang="en-US" sz="2400" dirty="0" err="1"/>
              <a:t>áp</a:t>
            </a:r>
            <a:r>
              <a:rPr lang="en-US" altLang="en-US" sz="2400" dirty="0"/>
              <a:t> </a:t>
            </a:r>
            <a:r>
              <a:rPr lang="en-US" altLang="en-US" sz="2400" dirty="0" err="1"/>
              <a:t>bức</a:t>
            </a:r>
            <a:r>
              <a:rPr lang="en-US" altLang="en-US" sz="2400" dirty="0"/>
              <a:t>, </a:t>
            </a:r>
            <a:r>
              <a:rPr lang="en-US" altLang="en-US" sz="2400" dirty="0" err="1"/>
              <a:t>là</a:t>
            </a:r>
            <a:r>
              <a:rPr lang="en-US" altLang="en-US" sz="2400" dirty="0"/>
              <a:t> </a:t>
            </a:r>
            <a:r>
              <a:rPr lang="en-US" altLang="en-US" sz="2400" dirty="0" err="1"/>
              <a:t>trái</a:t>
            </a:r>
            <a:r>
              <a:rPr lang="en-US" altLang="en-US" sz="2400" dirty="0"/>
              <a:t> </a:t>
            </a:r>
            <a:r>
              <a:rPr lang="en-US" altLang="en-US" sz="2400" dirty="0" err="1"/>
              <a:t>tim</a:t>
            </a:r>
            <a:r>
              <a:rPr lang="en-US" altLang="en-US" sz="2400" dirty="0"/>
              <a:t> </a:t>
            </a:r>
            <a:r>
              <a:rPr lang="en-US" altLang="en-US" sz="2400" dirty="0" err="1"/>
              <a:t>của</a:t>
            </a:r>
            <a:r>
              <a:rPr lang="en-US" altLang="en-US" sz="2400" dirty="0"/>
              <a:t> </a:t>
            </a:r>
            <a:r>
              <a:rPr lang="en-US" altLang="en-US" sz="2400" dirty="0" err="1"/>
              <a:t>thế</a:t>
            </a:r>
            <a:r>
              <a:rPr lang="en-US" altLang="en-US" sz="2400" dirty="0"/>
              <a:t> </a:t>
            </a:r>
            <a:r>
              <a:rPr lang="en-US" altLang="en-US" sz="2400" dirty="0" err="1"/>
              <a:t>giới</a:t>
            </a:r>
            <a:r>
              <a:rPr lang="en-US" altLang="en-US" sz="2400" dirty="0"/>
              <a:t> </a:t>
            </a:r>
            <a:r>
              <a:rPr lang="en-US" altLang="en-US" sz="2400" dirty="0" err="1"/>
              <a:t>không</a:t>
            </a:r>
            <a:r>
              <a:rPr lang="en-US" altLang="en-US" sz="2400" dirty="0"/>
              <a:t> </a:t>
            </a:r>
            <a:r>
              <a:rPr lang="en-US" altLang="en-US" sz="2400" dirty="0" err="1"/>
              <a:t>có</a:t>
            </a:r>
            <a:r>
              <a:rPr lang="en-US" altLang="en-US" sz="2400" dirty="0"/>
              <a:t> </a:t>
            </a:r>
            <a:r>
              <a:rPr lang="en-US" altLang="en-US" sz="2400" dirty="0" err="1"/>
              <a:t>trái</a:t>
            </a:r>
            <a:r>
              <a:rPr lang="en-US" altLang="en-US" sz="2400" dirty="0"/>
              <a:t> </a:t>
            </a:r>
            <a:r>
              <a:rPr lang="en-US" altLang="en-US" sz="2400" dirty="0" err="1"/>
              <a:t>tim</a:t>
            </a:r>
            <a:r>
              <a:rPr lang="en-US" altLang="en-US" sz="2400" dirty="0"/>
              <a:t>, </a:t>
            </a:r>
            <a:r>
              <a:rPr lang="en-US" altLang="en-US" sz="2400" dirty="0" err="1"/>
              <a:t>nó</a:t>
            </a:r>
            <a:r>
              <a:rPr lang="en-US" altLang="en-US" sz="2400" dirty="0"/>
              <a:t> </a:t>
            </a:r>
            <a:r>
              <a:rPr lang="en-US" altLang="en-US" sz="2400" dirty="0" err="1"/>
              <a:t>là</a:t>
            </a:r>
            <a:r>
              <a:rPr lang="en-US" altLang="en-US" sz="2400" dirty="0"/>
              <a:t> </a:t>
            </a:r>
            <a:r>
              <a:rPr lang="en-US" altLang="en-US" sz="2400" dirty="0" err="1"/>
              <a:t>tinh</a:t>
            </a:r>
            <a:r>
              <a:rPr lang="en-US" altLang="en-US" sz="2400" dirty="0"/>
              <a:t> </a:t>
            </a:r>
            <a:r>
              <a:rPr lang="en-US" altLang="en-US" sz="2400" dirty="0" err="1"/>
              <a:t>thần</a:t>
            </a:r>
            <a:r>
              <a:rPr lang="en-US" altLang="en-US" sz="2400" dirty="0"/>
              <a:t> </a:t>
            </a:r>
            <a:r>
              <a:rPr lang="en-US" altLang="en-US" sz="2400" dirty="0" err="1"/>
              <a:t>của</a:t>
            </a:r>
            <a:r>
              <a:rPr lang="en-US" altLang="en-US" sz="2400" dirty="0"/>
              <a:t> </a:t>
            </a:r>
            <a:r>
              <a:rPr lang="en-US" altLang="en-US" sz="2400" dirty="0" err="1"/>
              <a:t>trật</a:t>
            </a:r>
            <a:r>
              <a:rPr lang="en-US" altLang="en-US" sz="2400" dirty="0"/>
              <a:t> </a:t>
            </a:r>
            <a:r>
              <a:rPr lang="en-US" altLang="en-US" sz="2400" dirty="0" err="1"/>
              <a:t>tự</a:t>
            </a:r>
            <a:r>
              <a:rPr lang="en-US" altLang="en-US" sz="2400" dirty="0"/>
              <a:t> </a:t>
            </a:r>
            <a:r>
              <a:rPr lang="en-US" altLang="en-US" sz="2400" dirty="0" err="1"/>
              <a:t>không</a:t>
            </a:r>
            <a:r>
              <a:rPr lang="en-US" altLang="en-US" sz="2400" dirty="0"/>
              <a:t> </a:t>
            </a:r>
            <a:r>
              <a:rPr lang="en-US" altLang="en-US" sz="2400" dirty="0" err="1"/>
              <a:t>có</a:t>
            </a:r>
            <a:r>
              <a:rPr lang="en-US" altLang="en-US" sz="2400" dirty="0"/>
              <a:t> </a:t>
            </a:r>
            <a:r>
              <a:rPr lang="en-US" altLang="en-US" sz="2400" dirty="0" err="1"/>
              <a:t>tinh</a:t>
            </a:r>
            <a:r>
              <a:rPr lang="en-US" altLang="en-US" sz="2400" dirty="0"/>
              <a:t> </a:t>
            </a:r>
            <a:r>
              <a:rPr lang="en-US" altLang="en-US" sz="2400" dirty="0" err="1"/>
              <a:t>thần</a:t>
            </a:r>
            <a:r>
              <a:rPr lang="en-US" altLang="en-US" sz="2400" dirty="0"/>
              <a:t>. </a:t>
            </a:r>
            <a:r>
              <a:rPr lang="en-US" altLang="en-US" sz="2400" dirty="0" err="1"/>
              <a:t>Tôn</a:t>
            </a:r>
            <a:r>
              <a:rPr lang="en-US" altLang="en-US" sz="2400" dirty="0"/>
              <a:t> </a:t>
            </a:r>
            <a:r>
              <a:rPr lang="en-US" altLang="en-US" sz="2400" dirty="0" err="1"/>
              <a:t>giáo</a:t>
            </a:r>
            <a:r>
              <a:rPr lang="en-US" altLang="en-US" sz="2400" dirty="0"/>
              <a:t> </a:t>
            </a:r>
            <a:r>
              <a:rPr lang="en-US" altLang="en-US" sz="2400" dirty="0" err="1"/>
              <a:t>là</a:t>
            </a:r>
            <a:r>
              <a:rPr lang="en-US" altLang="en-US" sz="2400" dirty="0"/>
              <a:t> </a:t>
            </a:r>
            <a:r>
              <a:rPr lang="en-US" altLang="en-US" sz="2400" dirty="0" err="1"/>
              <a:t>thuốc</a:t>
            </a:r>
            <a:r>
              <a:rPr lang="en-US" altLang="en-US" sz="2400" dirty="0"/>
              <a:t> </a:t>
            </a:r>
            <a:r>
              <a:rPr lang="en-US" altLang="en-US" sz="2400" dirty="0" err="1"/>
              <a:t>phiện</a:t>
            </a:r>
            <a:r>
              <a:rPr lang="en-US" altLang="en-US" sz="2400" dirty="0"/>
              <a:t> </a:t>
            </a:r>
            <a:r>
              <a:rPr lang="en-US" altLang="en-US" sz="2400" dirty="0" err="1"/>
              <a:t>của</a:t>
            </a:r>
            <a:r>
              <a:rPr lang="en-US" altLang="en-US" sz="2400" dirty="0"/>
              <a:t> </a:t>
            </a:r>
            <a:r>
              <a:rPr lang="en-US" altLang="en-US" sz="2400" dirty="0" err="1"/>
              <a:t>nhân</a:t>
            </a:r>
            <a:r>
              <a:rPr lang="en-US" altLang="en-US" sz="2400" dirty="0"/>
              <a:t> </a:t>
            </a:r>
            <a:r>
              <a:rPr lang="en-US" altLang="en-US" sz="2400" dirty="0" err="1"/>
              <a:t>dân</a:t>
            </a:r>
            <a:r>
              <a:rPr lang="en-US" altLang="en-US" sz="2400" dirty="0"/>
              <a:t>”</a:t>
            </a:r>
          </a:p>
          <a:p>
            <a:pPr algn="just"/>
            <a:r>
              <a:rPr lang="en-US" altLang="en-US" sz="2400" dirty="0"/>
              <a:t>                                                                                          </a:t>
            </a:r>
            <a:r>
              <a:rPr lang="en-US" altLang="en-US" sz="2400" dirty="0" err="1"/>
              <a:t>C.Mác</a:t>
            </a:r>
            <a:endParaRPr lang="en-US" altLang="en-US" sz="2400" dirty="0"/>
          </a:p>
        </p:txBody>
      </p:sp>
      <p:sp>
        <p:nvSpPr>
          <p:cNvPr id="11" name="Hộp Văn bản 1">
            <a:extLst>
              <a:ext uri="{FF2B5EF4-FFF2-40B4-BE49-F238E27FC236}">
                <a16:creationId xmlns="" xmlns:a16="http://schemas.microsoft.com/office/drawing/2014/main" id="{9A5956A9-2DFA-42E0-8B52-E8426EA3ADB7}"/>
              </a:ext>
            </a:extLst>
          </p:cNvPr>
          <p:cNvSpPr txBox="1">
            <a:spLocks noChangeArrowheads="1"/>
          </p:cNvSpPr>
          <p:nvPr/>
        </p:nvSpPr>
        <p:spPr bwMode="auto">
          <a:xfrm>
            <a:off x="1362075" y="4665434"/>
            <a:ext cx="9639300" cy="1631216"/>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altLang="en-US" dirty="0"/>
              <a:t> “Tôn giáo là sự phản ánh hoang đường vào trong đầu óc con người những lực lượng bên ngoài, cái mà thống trị họ trong đời sống hàng ngày …”</a:t>
            </a:r>
            <a:endParaRPr lang="en-US" altLang="en-US" dirty="0"/>
          </a:p>
          <a:p>
            <a:r>
              <a:rPr lang="en-US" altLang="en-US" dirty="0"/>
              <a:t>                                                                                     </a:t>
            </a:r>
            <a:r>
              <a:rPr lang="en-US" altLang="en-US" dirty="0" err="1"/>
              <a:t>Ph.Ăngghen</a:t>
            </a:r>
            <a:endParaRPr lang="en-US" altLang="en-US" dirty="0"/>
          </a:p>
        </p:txBody>
      </p:sp>
      <p:sp>
        <p:nvSpPr>
          <p:cNvPr id="4" name="TextBox 3">
            <a:extLst>
              <a:ext uri="{FF2B5EF4-FFF2-40B4-BE49-F238E27FC236}">
                <a16:creationId xmlns="" xmlns:a16="http://schemas.microsoft.com/office/drawing/2014/main" id="{CE9BD91C-F1A5-48DF-8A93-CC0490F91B13}"/>
              </a:ext>
            </a:extLst>
          </p:cNvPr>
          <p:cNvSpPr txBox="1"/>
          <p:nvPr/>
        </p:nvSpPr>
        <p:spPr>
          <a:xfrm>
            <a:off x="1495425" y="1685109"/>
            <a:ext cx="6762750" cy="368755"/>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 Một số vấn đề chung về tôn giáo</a:t>
            </a:r>
            <a:endParaRPr lang="en-US" dirty="0"/>
          </a:p>
        </p:txBody>
      </p:sp>
    </p:spTree>
    <p:extLst>
      <p:ext uri="{BB962C8B-B14F-4D97-AF65-F5344CB8AC3E}">
        <p14:creationId xmlns:p14="http://schemas.microsoft.com/office/powerpoint/2010/main" val="42478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54AFF957-5FC0-4E67-8AAA-C309AF217EE9}"/>
              </a:ext>
            </a:extLst>
          </p:cNvPr>
          <p:cNvSpPr txBox="1"/>
          <p:nvPr/>
        </p:nvSpPr>
        <p:spPr>
          <a:xfrm>
            <a:off x="1495425" y="2326282"/>
            <a:ext cx="525780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1.1. Khái niệm về tôn giáo</a:t>
            </a:r>
            <a:endParaRPr lang="en-US" dirty="0"/>
          </a:p>
        </p:txBody>
      </p:sp>
      <p:sp>
        <p:nvSpPr>
          <p:cNvPr id="11" name="Hộp Văn bản 1">
            <a:extLst>
              <a:ext uri="{FF2B5EF4-FFF2-40B4-BE49-F238E27FC236}">
                <a16:creationId xmlns="" xmlns:a16="http://schemas.microsoft.com/office/drawing/2014/main" id="{FF59EC6E-3C65-44BB-BD51-1126472613A3}"/>
              </a:ext>
            </a:extLst>
          </p:cNvPr>
          <p:cNvSpPr txBox="1">
            <a:spLocks noChangeArrowheads="1"/>
          </p:cNvSpPr>
          <p:nvPr/>
        </p:nvSpPr>
        <p:spPr bwMode="auto">
          <a:xfrm>
            <a:off x="1295398" y="2929356"/>
            <a:ext cx="9782175" cy="1384995"/>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dirty="0" err="1"/>
              <a:t>Việc</a:t>
            </a:r>
            <a:r>
              <a:rPr lang="en-US" altLang="en-US" dirty="0"/>
              <a:t> </a:t>
            </a:r>
            <a:r>
              <a:rPr lang="en-US" altLang="en-US" dirty="0" err="1"/>
              <a:t>thủ</a:t>
            </a:r>
            <a:r>
              <a:rPr lang="en-US" altLang="en-US" dirty="0"/>
              <a:t> </a:t>
            </a:r>
            <a:r>
              <a:rPr lang="en-US" altLang="en-US" dirty="0" err="1"/>
              <a:t>tiêu</a:t>
            </a:r>
            <a:r>
              <a:rPr lang="en-US" altLang="en-US" dirty="0"/>
              <a:t> </a:t>
            </a:r>
            <a:r>
              <a:rPr lang="en-US" altLang="en-US" dirty="0" err="1"/>
              <a:t>tôn</a:t>
            </a:r>
            <a:r>
              <a:rPr lang="en-US" altLang="en-US" dirty="0"/>
              <a:t> </a:t>
            </a:r>
            <a:r>
              <a:rPr lang="en-US" altLang="en-US" dirty="0" err="1"/>
              <a:t>giáo</a:t>
            </a:r>
            <a:r>
              <a:rPr lang="en-US" altLang="en-US" dirty="0"/>
              <a:t>, </a:t>
            </a:r>
            <a:r>
              <a:rPr lang="en-US" altLang="en-US" dirty="0" err="1"/>
              <a:t>thứ</a:t>
            </a:r>
            <a:r>
              <a:rPr lang="en-US" altLang="en-US" dirty="0"/>
              <a:t> </a:t>
            </a:r>
            <a:r>
              <a:rPr lang="en-US" altLang="en-US" dirty="0" err="1"/>
              <a:t>hạnh</a:t>
            </a:r>
            <a:r>
              <a:rPr lang="en-US" altLang="en-US" dirty="0"/>
              <a:t> </a:t>
            </a:r>
            <a:r>
              <a:rPr lang="en-US" altLang="en-US" dirty="0" err="1"/>
              <a:t>phúc</a:t>
            </a:r>
            <a:r>
              <a:rPr lang="en-US" altLang="en-US" dirty="0"/>
              <a:t> </a:t>
            </a:r>
            <a:r>
              <a:rPr lang="en-US" altLang="en-US" dirty="0" err="1"/>
              <a:t>ảo</a:t>
            </a:r>
            <a:r>
              <a:rPr lang="en-US" altLang="en-US" dirty="0"/>
              <a:t> </a:t>
            </a:r>
            <a:r>
              <a:rPr lang="en-US" altLang="en-US" dirty="0" err="1"/>
              <a:t>tưởng</a:t>
            </a:r>
            <a:r>
              <a:rPr lang="en-US" altLang="en-US" dirty="0"/>
              <a:t> </a:t>
            </a:r>
            <a:r>
              <a:rPr lang="en-US" altLang="en-US" dirty="0" err="1"/>
              <a:t>của</a:t>
            </a:r>
            <a:r>
              <a:rPr lang="en-US" altLang="en-US" dirty="0"/>
              <a:t> con </a:t>
            </a:r>
            <a:r>
              <a:rPr lang="en-US" altLang="en-US" dirty="0" err="1"/>
              <a:t>người</a:t>
            </a:r>
            <a:r>
              <a:rPr lang="en-US" altLang="en-US" dirty="0"/>
              <a:t>, </a:t>
            </a:r>
            <a:r>
              <a:rPr lang="en-US" altLang="en-US" dirty="0" err="1"/>
              <a:t>là</a:t>
            </a:r>
            <a:r>
              <a:rPr lang="en-US" altLang="en-US" dirty="0"/>
              <a:t> </a:t>
            </a:r>
            <a:r>
              <a:rPr lang="en-US" altLang="en-US" dirty="0" err="1"/>
              <a:t>cần</a:t>
            </a:r>
            <a:r>
              <a:rPr lang="en-US" altLang="en-US" dirty="0"/>
              <a:t> </a:t>
            </a:r>
            <a:r>
              <a:rPr lang="en-US" altLang="en-US" dirty="0" err="1"/>
              <a:t>thiết</a:t>
            </a:r>
            <a:r>
              <a:rPr lang="en-US" altLang="en-US" dirty="0"/>
              <a:t> </a:t>
            </a:r>
            <a:r>
              <a:rPr lang="en-US" altLang="en-US" dirty="0" err="1"/>
              <a:t>để</a:t>
            </a:r>
            <a:r>
              <a:rPr lang="en-US" altLang="en-US" dirty="0"/>
              <a:t> </a:t>
            </a:r>
            <a:r>
              <a:rPr lang="en-US" altLang="en-US" dirty="0" err="1"/>
              <a:t>có</a:t>
            </a:r>
            <a:r>
              <a:rPr lang="en-US" altLang="en-US" dirty="0"/>
              <a:t> </a:t>
            </a:r>
            <a:r>
              <a:rPr lang="en-US" altLang="en-US" dirty="0" err="1"/>
              <a:t>hạnh</a:t>
            </a:r>
            <a:r>
              <a:rPr lang="en-US" altLang="en-US" dirty="0"/>
              <a:t> </a:t>
            </a:r>
            <a:r>
              <a:rPr lang="en-US" altLang="en-US" dirty="0" err="1"/>
              <a:t>phúc</a:t>
            </a:r>
            <a:r>
              <a:rPr lang="en-US" altLang="en-US" dirty="0"/>
              <a:t> </a:t>
            </a:r>
            <a:r>
              <a:rPr lang="en-US" altLang="en-US" dirty="0" err="1"/>
              <a:t>đích</a:t>
            </a:r>
            <a:r>
              <a:rPr lang="en-US" altLang="en-US" dirty="0"/>
              <a:t> </a:t>
            </a:r>
            <a:r>
              <a:rPr lang="en-US" altLang="en-US" dirty="0" err="1"/>
              <a:t>thực</a:t>
            </a:r>
            <a:endParaRPr lang="en-US" altLang="en-US" dirty="0"/>
          </a:p>
          <a:p>
            <a:r>
              <a:rPr lang="en-US" altLang="en-US" dirty="0"/>
              <a:t>                                                                       Karl Marx</a:t>
            </a:r>
          </a:p>
        </p:txBody>
      </p:sp>
      <p:sp>
        <p:nvSpPr>
          <p:cNvPr id="12" name="Hộp Văn bản 1">
            <a:extLst>
              <a:ext uri="{FF2B5EF4-FFF2-40B4-BE49-F238E27FC236}">
                <a16:creationId xmlns="" xmlns:a16="http://schemas.microsoft.com/office/drawing/2014/main" id="{490D27C4-CC45-453C-A642-B8CC3F4BA905}"/>
              </a:ext>
            </a:extLst>
          </p:cNvPr>
          <p:cNvSpPr txBox="1">
            <a:spLocks noChangeArrowheads="1"/>
          </p:cNvSpPr>
          <p:nvPr/>
        </p:nvSpPr>
        <p:spPr bwMode="auto">
          <a:xfrm>
            <a:off x="1295398" y="4571034"/>
            <a:ext cx="9715499" cy="1384995"/>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altLang="en-US" dirty="0"/>
              <a:t>“Khoa </a:t>
            </a:r>
            <a:r>
              <a:rPr lang="en-US" altLang="en-US" dirty="0" err="1"/>
              <a:t>học</a:t>
            </a:r>
            <a:r>
              <a:rPr lang="en-US" altLang="en-US" dirty="0"/>
              <a:t> </a:t>
            </a:r>
            <a:r>
              <a:rPr lang="en-US" altLang="en-US" dirty="0" err="1"/>
              <a:t>không</a:t>
            </a:r>
            <a:r>
              <a:rPr lang="en-US" altLang="en-US" dirty="0"/>
              <a:t> </a:t>
            </a:r>
            <a:r>
              <a:rPr lang="en-US" altLang="en-US" dirty="0" err="1"/>
              <a:t>có</a:t>
            </a:r>
            <a:r>
              <a:rPr lang="en-US" altLang="en-US" dirty="0"/>
              <a:t> </a:t>
            </a:r>
            <a:r>
              <a:rPr lang="en-US" altLang="en-US" dirty="0" err="1"/>
              <a:t>tôn</a:t>
            </a:r>
            <a:r>
              <a:rPr lang="en-US" altLang="en-US" dirty="0"/>
              <a:t> </a:t>
            </a:r>
            <a:r>
              <a:rPr lang="en-US" altLang="en-US" dirty="0" err="1"/>
              <a:t>giáo</a:t>
            </a:r>
            <a:r>
              <a:rPr lang="en-US" altLang="en-US" dirty="0"/>
              <a:t> </a:t>
            </a:r>
            <a:r>
              <a:rPr lang="en-US" altLang="en-US" dirty="0" err="1"/>
              <a:t>thì</a:t>
            </a:r>
            <a:r>
              <a:rPr lang="en-US" altLang="en-US" dirty="0"/>
              <a:t> </a:t>
            </a:r>
            <a:r>
              <a:rPr lang="en-US" altLang="en-US" dirty="0" err="1"/>
              <a:t>khập</a:t>
            </a:r>
            <a:r>
              <a:rPr lang="en-US" altLang="en-US" dirty="0"/>
              <a:t> </a:t>
            </a:r>
            <a:r>
              <a:rPr lang="en-US" altLang="en-US" dirty="0" err="1"/>
              <a:t>khiễng</a:t>
            </a:r>
            <a:r>
              <a:rPr lang="en-US" altLang="en-US" dirty="0"/>
              <a:t>, </a:t>
            </a:r>
            <a:r>
              <a:rPr lang="en-US" altLang="en-US" dirty="0" err="1"/>
              <a:t>tôn</a:t>
            </a:r>
            <a:r>
              <a:rPr lang="en-US" altLang="en-US" dirty="0"/>
              <a:t> </a:t>
            </a:r>
            <a:r>
              <a:rPr lang="en-US" altLang="en-US" dirty="0" err="1"/>
              <a:t>giáo</a:t>
            </a:r>
            <a:r>
              <a:rPr lang="en-US" altLang="en-US" dirty="0"/>
              <a:t> </a:t>
            </a:r>
            <a:r>
              <a:rPr lang="en-US" altLang="en-US" dirty="0" err="1"/>
              <a:t>mà</a:t>
            </a:r>
            <a:r>
              <a:rPr lang="en-US" altLang="en-US" dirty="0"/>
              <a:t> </a:t>
            </a:r>
            <a:r>
              <a:rPr lang="en-US" altLang="en-US" dirty="0" err="1"/>
              <a:t>không</a:t>
            </a:r>
            <a:r>
              <a:rPr lang="en-US" altLang="en-US" dirty="0"/>
              <a:t> </a:t>
            </a:r>
            <a:r>
              <a:rPr lang="en-US" altLang="en-US" dirty="0" err="1"/>
              <a:t>có</a:t>
            </a:r>
            <a:r>
              <a:rPr lang="en-US" altLang="en-US" dirty="0"/>
              <a:t> khoa </a:t>
            </a:r>
            <a:r>
              <a:rPr lang="en-US" altLang="en-US" dirty="0" err="1"/>
              <a:t>học</a:t>
            </a:r>
            <a:r>
              <a:rPr lang="en-US" altLang="en-US" dirty="0"/>
              <a:t> </a:t>
            </a:r>
            <a:r>
              <a:rPr lang="en-US" altLang="en-US" dirty="0" err="1"/>
              <a:t>thì</a:t>
            </a:r>
            <a:r>
              <a:rPr lang="en-US" altLang="en-US" dirty="0"/>
              <a:t> </a:t>
            </a:r>
            <a:r>
              <a:rPr lang="en-US" altLang="en-US" dirty="0" err="1"/>
              <a:t>mù</a:t>
            </a:r>
            <a:r>
              <a:rPr lang="en-US" altLang="en-US" dirty="0"/>
              <a:t> </a:t>
            </a:r>
            <a:r>
              <a:rPr lang="en-US" altLang="en-US" dirty="0" err="1"/>
              <a:t>lòa</a:t>
            </a:r>
            <a:r>
              <a:rPr lang="en-US" altLang="en-US" dirty="0"/>
              <a:t>”</a:t>
            </a:r>
          </a:p>
          <a:p>
            <a:r>
              <a:rPr lang="en-US" altLang="en-US" dirty="0"/>
              <a:t>                                                                  </a:t>
            </a:r>
            <a:r>
              <a:rPr lang="en-US" altLang="en-US" sz="2800" b="1" dirty="0">
                <a:latin typeface="Arial" panose="020B0604020202020204" pitchFamily="34" charset="0"/>
              </a:rPr>
              <a:t>Albert Einstein</a:t>
            </a:r>
            <a:endParaRPr lang="en-US" altLang="en-US" dirty="0"/>
          </a:p>
        </p:txBody>
      </p:sp>
      <p:sp>
        <p:nvSpPr>
          <p:cNvPr id="13" name="TextBox 12">
            <a:extLst>
              <a:ext uri="{FF2B5EF4-FFF2-40B4-BE49-F238E27FC236}">
                <a16:creationId xmlns="" xmlns:a16="http://schemas.microsoft.com/office/drawing/2014/main" id="{F11C2D0A-2C56-4D28-AB47-91FEB1B962F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4" name="TextBox 13">
            <a:extLst>
              <a:ext uri="{FF2B5EF4-FFF2-40B4-BE49-F238E27FC236}">
                <a16:creationId xmlns="" xmlns:a16="http://schemas.microsoft.com/office/drawing/2014/main" id="{D277732A-3530-4563-8414-0062D602840D}"/>
              </a:ext>
            </a:extLst>
          </p:cNvPr>
          <p:cNvSpPr txBox="1"/>
          <p:nvPr/>
        </p:nvSpPr>
        <p:spPr>
          <a:xfrm>
            <a:off x="1495425" y="1685109"/>
            <a:ext cx="67627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 Một số vấn đề chung về tôn giáo</a:t>
            </a:r>
            <a:endParaRPr lang="en-US" dirty="0"/>
          </a:p>
        </p:txBody>
      </p:sp>
    </p:spTree>
    <p:extLst>
      <p:ext uri="{BB962C8B-B14F-4D97-AF65-F5344CB8AC3E}">
        <p14:creationId xmlns:p14="http://schemas.microsoft.com/office/powerpoint/2010/main" val="14278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54AFF957-5FC0-4E67-8AAA-C309AF217EE9}"/>
              </a:ext>
            </a:extLst>
          </p:cNvPr>
          <p:cNvSpPr txBox="1"/>
          <p:nvPr/>
        </p:nvSpPr>
        <p:spPr>
          <a:xfrm>
            <a:off x="1447799" y="2326071"/>
            <a:ext cx="525780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1.1. Khái niệm về tôn giáo</a:t>
            </a:r>
            <a:endParaRPr lang="en-US" dirty="0"/>
          </a:p>
        </p:txBody>
      </p:sp>
      <p:sp>
        <p:nvSpPr>
          <p:cNvPr id="4" name="TextBox 3">
            <a:extLst>
              <a:ext uri="{FF2B5EF4-FFF2-40B4-BE49-F238E27FC236}">
                <a16:creationId xmlns="" xmlns:a16="http://schemas.microsoft.com/office/drawing/2014/main" id="{F132C498-08CA-4F2C-92A0-B93E3EF00F60}"/>
              </a:ext>
            </a:extLst>
          </p:cNvPr>
          <p:cNvSpPr txBox="1"/>
          <p:nvPr/>
        </p:nvSpPr>
        <p:spPr>
          <a:xfrm>
            <a:off x="1109527" y="2926610"/>
            <a:ext cx="10067924" cy="1200329"/>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sz="2400" dirty="0"/>
              <a:t>“Tôn giáo là niềm tin của con người tồn tại với hệ thống quan niệm và hoạt động bao gồm đối tượng tôn thờ, giáo lý, giáo luật, lễ nghi và tổ chức”. </a:t>
            </a:r>
            <a:r>
              <a:rPr lang="vi-VN" sz="1600" dirty="0"/>
              <a:t>Luật tín ngưỡng tôn giáo, 2016, </a:t>
            </a:r>
            <a:r>
              <a:rPr lang="en-US" sz="1600" dirty="0"/>
              <a:t>Đ</a:t>
            </a:r>
            <a:r>
              <a:rPr lang="vi-VN" sz="1600" dirty="0"/>
              <a:t>iều 2, khoản 5.</a:t>
            </a:r>
            <a:endParaRPr lang="en-US" sz="1600" dirty="0"/>
          </a:p>
        </p:txBody>
      </p:sp>
      <p:sp>
        <p:nvSpPr>
          <p:cNvPr id="12" name="TextBox 11">
            <a:extLst>
              <a:ext uri="{FF2B5EF4-FFF2-40B4-BE49-F238E27FC236}">
                <a16:creationId xmlns="" xmlns:a16="http://schemas.microsoft.com/office/drawing/2014/main" id="{36ADF367-B974-442A-91B9-6EF618DFEAD8}"/>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4" name="TextBox 13">
            <a:extLst>
              <a:ext uri="{FF2B5EF4-FFF2-40B4-BE49-F238E27FC236}">
                <a16:creationId xmlns="" xmlns:a16="http://schemas.microsoft.com/office/drawing/2014/main" id="{983CD145-26BD-48EE-8BB7-669ED454A23D}"/>
              </a:ext>
            </a:extLst>
          </p:cNvPr>
          <p:cNvSpPr txBox="1"/>
          <p:nvPr/>
        </p:nvSpPr>
        <p:spPr>
          <a:xfrm>
            <a:off x="1495425" y="1685109"/>
            <a:ext cx="67627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 Một số vấn đề chung về tôn giáo</a:t>
            </a:r>
            <a:endParaRPr lang="en-US" dirty="0"/>
          </a:p>
        </p:txBody>
      </p:sp>
      <p:sp>
        <p:nvSpPr>
          <p:cNvPr id="13" name="Hộp Văn bản 3">
            <a:extLst>
              <a:ext uri="{FF2B5EF4-FFF2-40B4-BE49-F238E27FC236}">
                <a16:creationId xmlns="" xmlns:a16="http://schemas.microsoft.com/office/drawing/2014/main" id="{CE83E435-BC0C-4513-8366-1984E5C5FB1C}"/>
              </a:ext>
            </a:extLst>
          </p:cNvPr>
          <p:cNvSpPr txBox="1">
            <a:spLocks noChangeArrowheads="1"/>
          </p:cNvSpPr>
          <p:nvPr/>
        </p:nvSpPr>
        <p:spPr bwMode="auto">
          <a:xfrm>
            <a:off x="1109527" y="4303281"/>
            <a:ext cx="10067924" cy="1938992"/>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sz="2400" dirty="0"/>
              <a:t>“</a:t>
            </a:r>
            <a:r>
              <a:rPr lang="vi-VN" altLang="en-US" sz="2400" dirty="0"/>
              <a:t>Tôn giáo là niềm tin vào các lực lượng siêu nhiên, vô hình, mang tính thiêng liêng, được chấp nhận một cách trực giác và tác động qua lại một cách hư ảo, nhằm lý giải những vấn đề trên trần thế cũng như ở thế giới bên kia</a:t>
            </a:r>
            <a:r>
              <a:rPr lang="en-US" altLang="en-US" sz="2400" dirty="0"/>
              <a:t>”</a:t>
            </a:r>
            <a:r>
              <a:rPr lang="vi-VN" altLang="en-US" sz="2400" dirty="0"/>
              <a:t>.</a:t>
            </a:r>
            <a:endParaRPr lang="en-US" altLang="en-US" sz="2400" dirty="0"/>
          </a:p>
          <a:p>
            <a:pPr algn="just"/>
            <a:r>
              <a:rPr lang="en-US" altLang="en-US" sz="2400" dirty="0"/>
              <a:t>                                               </a:t>
            </a:r>
            <a:r>
              <a:rPr lang="en-US" altLang="en-US" sz="2400" dirty="0" err="1"/>
              <a:t>nguồn</a:t>
            </a:r>
            <a:r>
              <a:rPr lang="en-US" altLang="en-US" sz="2400" dirty="0"/>
              <a:t>: </a:t>
            </a:r>
            <a:r>
              <a:rPr lang="en-US" altLang="en-US" sz="2400" dirty="0" err="1"/>
              <a:t>Viện</a:t>
            </a:r>
            <a:r>
              <a:rPr lang="en-US" altLang="en-US" sz="2400" dirty="0"/>
              <a:t> </a:t>
            </a:r>
            <a:r>
              <a:rPr lang="en-US" altLang="en-US" sz="2400" dirty="0" err="1"/>
              <a:t>nghiên</a:t>
            </a:r>
            <a:r>
              <a:rPr lang="en-US" altLang="en-US" sz="2400" dirty="0"/>
              <a:t> </a:t>
            </a:r>
            <a:r>
              <a:rPr lang="en-US" altLang="en-US" sz="2400" dirty="0" err="1"/>
              <a:t>cứu</a:t>
            </a:r>
            <a:r>
              <a:rPr lang="en-US" altLang="en-US" sz="2400" dirty="0"/>
              <a:t> </a:t>
            </a:r>
            <a:r>
              <a:rPr lang="en-US" altLang="en-US" sz="2400" dirty="0" err="1"/>
              <a:t>tôn</a:t>
            </a:r>
            <a:r>
              <a:rPr lang="en-US" altLang="en-US" sz="2400" dirty="0"/>
              <a:t> </a:t>
            </a:r>
            <a:r>
              <a:rPr lang="en-US" altLang="en-US" sz="2400" dirty="0" err="1"/>
              <a:t>giáo</a:t>
            </a:r>
            <a:endParaRPr lang="en-US" altLang="en-US" sz="2400" dirty="0"/>
          </a:p>
        </p:txBody>
      </p:sp>
    </p:spTree>
    <p:extLst>
      <p:ext uri="{BB962C8B-B14F-4D97-AF65-F5344CB8AC3E}">
        <p14:creationId xmlns:p14="http://schemas.microsoft.com/office/powerpoint/2010/main" val="398821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54AFF957-5FC0-4E67-8AAA-C309AF217EE9}"/>
              </a:ext>
            </a:extLst>
          </p:cNvPr>
          <p:cNvSpPr txBox="1"/>
          <p:nvPr/>
        </p:nvSpPr>
        <p:spPr>
          <a:xfrm>
            <a:off x="1447799" y="2326071"/>
            <a:ext cx="525780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1.1. Khái niệm về tôn giáo</a:t>
            </a:r>
            <a:endParaRPr lang="en-US" dirty="0"/>
          </a:p>
        </p:txBody>
      </p:sp>
      <p:sp>
        <p:nvSpPr>
          <p:cNvPr id="12" name="TextBox 11">
            <a:extLst>
              <a:ext uri="{FF2B5EF4-FFF2-40B4-BE49-F238E27FC236}">
                <a16:creationId xmlns="" xmlns:a16="http://schemas.microsoft.com/office/drawing/2014/main" id="{36ADF367-B974-442A-91B9-6EF618DFEAD8}"/>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4" name="TextBox 13">
            <a:extLst>
              <a:ext uri="{FF2B5EF4-FFF2-40B4-BE49-F238E27FC236}">
                <a16:creationId xmlns="" xmlns:a16="http://schemas.microsoft.com/office/drawing/2014/main" id="{983CD145-26BD-48EE-8BB7-669ED454A23D}"/>
              </a:ext>
            </a:extLst>
          </p:cNvPr>
          <p:cNvSpPr txBox="1"/>
          <p:nvPr/>
        </p:nvSpPr>
        <p:spPr>
          <a:xfrm>
            <a:off x="1495425" y="1685109"/>
            <a:ext cx="67627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 Một số vấn đề chung về tôn giáo</a:t>
            </a:r>
            <a:endParaRPr lang="en-US" dirty="0"/>
          </a:p>
        </p:txBody>
      </p:sp>
      <p:sp>
        <p:nvSpPr>
          <p:cNvPr id="8" name="TextBox 7">
            <a:extLst>
              <a:ext uri="{FF2B5EF4-FFF2-40B4-BE49-F238E27FC236}">
                <a16:creationId xmlns="" xmlns:a16="http://schemas.microsoft.com/office/drawing/2014/main" id="{62844C7F-CF4E-45EB-9563-C9B47DA4B7FA}"/>
              </a:ext>
            </a:extLst>
          </p:cNvPr>
          <p:cNvSpPr txBox="1"/>
          <p:nvPr/>
        </p:nvSpPr>
        <p:spPr>
          <a:xfrm>
            <a:off x="904875" y="3028950"/>
            <a:ext cx="10410825" cy="1200329"/>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400" dirty="0"/>
              <a:t>+ </a:t>
            </a:r>
            <a:r>
              <a:rPr lang="vi-VN" sz="2400" dirty="0"/>
              <a:t>Tôn giáo là một cộng đồng xã hội, tồn tại bởi hệ thống các yếu tố có quan hệ chặt chẽ với nhau, gồm: đối tượng tôn thờ, giáo lý, giáo luật, lễ nghi và </a:t>
            </a:r>
            <a:r>
              <a:rPr lang="en-US" sz="2400" dirty="0" err="1"/>
              <a:t>tổ</a:t>
            </a:r>
            <a:r>
              <a:rPr lang="en-US" sz="2400" dirty="0"/>
              <a:t> </a:t>
            </a:r>
            <a:r>
              <a:rPr lang="en-US" sz="2400" dirty="0" err="1"/>
              <a:t>chức</a:t>
            </a:r>
            <a:r>
              <a:rPr lang="en-US" sz="2400" dirty="0"/>
              <a:t>. </a:t>
            </a:r>
          </a:p>
        </p:txBody>
      </p:sp>
      <p:sp>
        <p:nvSpPr>
          <p:cNvPr id="9" name="TextBox 8">
            <a:extLst>
              <a:ext uri="{FF2B5EF4-FFF2-40B4-BE49-F238E27FC236}">
                <a16:creationId xmlns="" xmlns:a16="http://schemas.microsoft.com/office/drawing/2014/main" id="{B00E27BE-F1C9-49A0-9469-EA3928A42E9C}"/>
              </a:ext>
            </a:extLst>
          </p:cNvPr>
          <p:cNvSpPr txBox="1"/>
          <p:nvPr/>
        </p:nvSpPr>
        <p:spPr>
          <a:xfrm>
            <a:off x="1000125" y="4469954"/>
            <a:ext cx="10077450" cy="1569660"/>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 </a:t>
            </a:r>
            <a:r>
              <a:rPr lang="en-US" dirty="0" err="1"/>
              <a:t>Mỗi</a:t>
            </a:r>
            <a:r>
              <a:rPr lang="en-US" dirty="0"/>
              <a:t> </a:t>
            </a:r>
            <a:r>
              <a:rPr lang="en-US" dirty="0" err="1"/>
              <a:t>tôn</a:t>
            </a:r>
            <a:r>
              <a:rPr lang="en-US" dirty="0"/>
              <a:t> </a:t>
            </a:r>
            <a:r>
              <a:rPr lang="en-US" dirty="0" err="1"/>
              <a:t>giáo</a:t>
            </a:r>
            <a:r>
              <a:rPr lang="en-US" dirty="0"/>
              <a:t> </a:t>
            </a:r>
            <a:r>
              <a:rPr lang="en-US" dirty="0" err="1"/>
              <a:t>khác</a:t>
            </a:r>
            <a:r>
              <a:rPr lang="en-US" dirty="0"/>
              <a:t> </a:t>
            </a:r>
            <a:r>
              <a:rPr lang="en-US" dirty="0" err="1"/>
              <a:t>nhau</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cấu</a:t>
            </a:r>
            <a:r>
              <a:rPr lang="en-US" dirty="0"/>
              <a:t> </a:t>
            </a:r>
            <a:r>
              <a:rPr lang="en-US" dirty="0" err="1"/>
              <a:t>thành</a:t>
            </a:r>
            <a:r>
              <a:rPr lang="en-US" dirty="0"/>
              <a:t> </a:t>
            </a:r>
            <a:r>
              <a:rPr lang="en-US" dirty="0" err="1"/>
              <a:t>hệ</a:t>
            </a:r>
            <a:r>
              <a:rPr lang="en-US" dirty="0"/>
              <a:t> </a:t>
            </a:r>
            <a:r>
              <a:rPr lang="en-US" dirty="0" err="1"/>
              <a:t>thống</a:t>
            </a:r>
            <a:r>
              <a:rPr lang="en-US" dirty="0"/>
              <a:t> </a:t>
            </a:r>
            <a:r>
              <a:rPr lang="en-US" dirty="0" err="1"/>
              <a:t>có</a:t>
            </a:r>
            <a:r>
              <a:rPr lang="en-US" dirty="0"/>
              <a:t> </a:t>
            </a:r>
            <a:r>
              <a:rPr lang="en-US" dirty="0" err="1"/>
              <a:t>đặc</a:t>
            </a:r>
            <a:r>
              <a:rPr lang="en-US" dirty="0"/>
              <a:t> </a:t>
            </a:r>
            <a:r>
              <a:rPr lang="en-US" dirty="0" err="1"/>
              <a:t>trưng</a:t>
            </a:r>
            <a:r>
              <a:rPr lang="en-US" dirty="0"/>
              <a:t> </a:t>
            </a:r>
            <a:r>
              <a:rPr lang="en-US" dirty="0" err="1"/>
              <a:t>khác</a:t>
            </a:r>
            <a:r>
              <a:rPr lang="en-US" dirty="0"/>
              <a:t> </a:t>
            </a:r>
            <a:r>
              <a:rPr lang="en-US" dirty="0" err="1"/>
              <a:t>nhau</a:t>
            </a:r>
            <a:r>
              <a:rPr lang="en-US" dirty="0"/>
              <a:t>. </a:t>
            </a:r>
            <a:r>
              <a:rPr lang="en-US" dirty="0" err="1"/>
              <a:t>Mỗi</a:t>
            </a:r>
            <a:r>
              <a:rPr lang="en-US" dirty="0"/>
              <a:t> </a:t>
            </a:r>
            <a:r>
              <a:rPr lang="en-US" dirty="0" err="1"/>
              <a:t>tôn</a:t>
            </a:r>
            <a:r>
              <a:rPr lang="en-US" dirty="0"/>
              <a:t> </a:t>
            </a:r>
            <a:r>
              <a:rPr lang="en-US" dirty="0" err="1"/>
              <a:t>giáo</a:t>
            </a:r>
            <a:r>
              <a:rPr lang="en-US" dirty="0"/>
              <a:t> </a:t>
            </a:r>
            <a:r>
              <a:rPr lang="en-US" dirty="0" err="1"/>
              <a:t>khác</a:t>
            </a:r>
            <a:r>
              <a:rPr lang="en-US" dirty="0"/>
              <a:t> </a:t>
            </a:r>
            <a:r>
              <a:rPr lang="en-US" dirty="0" err="1"/>
              <a:t>nhau</a:t>
            </a:r>
            <a:r>
              <a:rPr lang="en-US" dirty="0"/>
              <a:t> </a:t>
            </a:r>
            <a:r>
              <a:rPr lang="en-US" dirty="0" err="1"/>
              <a:t>có</a:t>
            </a:r>
            <a:r>
              <a:rPr lang="en-US" dirty="0"/>
              <a:t> </a:t>
            </a:r>
            <a:r>
              <a:rPr lang="en-US" dirty="0" err="1"/>
              <a:t>niềm</a:t>
            </a:r>
            <a:r>
              <a:rPr lang="en-US" dirty="0"/>
              <a:t> tin </a:t>
            </a:r>
            <a:r>
              <a:rPr lang="en-US" dirty="0" err="1"/>
              <a:t>tôn</a:t>
            </a:r>
            <a:r>
              <a:rPr lang="en-US" dirty="0"/>
              <a:t> </a:t>
            </a:r>
            <a:r>
              <a:rPr lang="en-US" dirty="0" err="1"/>
              <a:t>giáo</a:t>
            </a:r>
            <a:r>
              <a:rPr lang="en-US" dirty="0"/>
              <a:t> </a:t>
            </a:r>
            <a:r>
              <a:rPr lang="en-US" dirty="0" err="1"/>
              <a:t>khác</a:t>
            </a:r>
            <a:r>
              <a:rPr lang="en-US" dirty="0"/>
              <a:t> </a:t>
            </a:r>
            <a:r>
              <a:rPr lang="en-US" dirty="0" err="1"/>
              <a:t>nhau</a:t>
            </a:r>
            <a:r>
              <a:rPr lang="en-US" dirty="0"/>
              <a:t>, </a:t>
            </a:r>
            <a:r>
              <a:rPr lang="en-US" dirty="0" err="1"/>
              <a:t>niềm</a:t>
            </a:r>
            <a:r>
              <a:rPr lang="en-US" dirty="0"/>
              <a:t> tin </a:t>
            </a:r>
            <a:r>
              <a:rPr lang="en-US" dirty="0" err="1"/>
              <a:t>tôn</a:t>
            </a:r>
            <a:r>
              <a:rPr lang="en-US" dirty="0"/>
              <a:t> </a:t>
            </a:r>
            <a:r>
              <a:rPr lang="en-US" dirty="0" err="1"/>
              <a:t>giáo</a:t>
            </a:r>
            <a:r>
              <a:rPr lang="en-US" dirty="0"/>
              <a:t> </a:t>
            </a:r>
            <a:r>
              <a:rPr lang="en-US" dirty="0" err="1"/>
              <a:t>là</a:t>
            </a:r>
            <a:r>
              <a:rPr lang="en-US" dirty="0"/>
              <a:t> </a:t>
            </a:r>
            <a:r>
              <a:rPr lang="en-US" dirty="0" err="1"/>
              <a:t>yếu</a:t>
            </a:r>
            <a:r>
              <a:rPr lang="en-US" dirty="0"/>
              <a:t> </a:t>
            </a:r>
            <a:r>
              <a:rPr lang="en-US" dirty="0" err="1"/>
              <a:t>tố</a:t>
            </a:r>
            <a:r>
              <a:rPr lang="en-US" dirty="0"/>
              <a:t> </a:t>
            </a:r>
            <a:r>
              <a:rPr lang="en-US" dirty="0" err="1"/>
              <a:t>căn</a:t>
            </a:r>
            <a:r>
              <a:rPr lang="en-US" dirty="0"/>
              <a:t> </a:t>
            </a:r>
            <a:r>
              <a:rPr lang="en-US" dirty="0" err="1"/>
              <a:t>bản</a:t>
            </a:r>
            <a:r>
              <a:rPr lang="en-US" dirty="0"/>
              <a:t> </a:t>
            </a:r>
            <a:r>
              <a:rPr lang="en-US" dirty="0" err="1"/>
              <a:t>nhất</a:t>
            </a:r>
            <a:r>
              <a:rPr lang="en-US" dirty="0"/>
              <a:t>, </a:t>
            </a:r>
            <a:r>
              <a:rPr lang="en-US" dirty="0" err="1"/>
              <a:t>quyết</a:t>
            </a:r>
            <a:r>
              <a:rPr lang="en-US" dirty="0"/>
              <a:t> </a:t>
            </a:r>
            <a:r>
              <a:rPr lang="en-US" dirty="0" err="1"/>
              <a:t>định</a:t>
            </a:r>
            <a:r>
              <a:rPr lang="en-US" dirty="0"/>
              <a:t> </a:t>
            </a:r>
            <a:r>
              <a:rPr lang="en-US" dirty="0" err="1"/>
              <a:t>sự</a:t>
            </a:r>
            <a:r>
              <a:rPr lang="en-US" dirty="0"/>
              <a:t> ra </a:t>
            </a:r>
            <a:r>
              <a:rPr lang="en-US" dirty="0" err="1"/>
              <a:t>đời</a:t>
            </a:r>
            <a:r>
              <a:rPr lang="en-US" dirty="0"/>
              <a:t>, </a:t>
            </a:r>
            <a:r>
              <a:rPr lang="en-US" dirty="0" err="1"/>
              <a:t>tồn</a:t>
            </a:r>
            <a:r>
              <a:rPr lang="en-US" dirty="0"/>
              <a:t> </a:t>
            </a:r>
            <a:r>
              <a:rPr lang="en-US" dirty="0" err="1"/>
              <a:t>tại</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tôn</a:t>
            </a:r>
            <a:r>
              <a:rPr lang="en-US" dirty="0"/>
              <a:t> </a:t>
            </a:r>
            <a:r>
              <a:rPr lang="en-US" dirty="0" err="1"/>
              <a:t>giáo</a:t>
            </a:r>
            <a:r>
              <a:rPr lang="en-US" dirty="0"/>
              <a:t>.</a:t>
            </a:r>
          </a:p>
        </p:txBody>
      </p:sp>
    </p:spTree>
    <p:extLst>
      <p:ext uri="{BB962C8B-B14F-4D97-AF65-F5344CB8AC3E}">
        <p14:creationId xmlns:p14="http://schemas.microsoft.com/office/powerpoint/2010/main" val="185650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54AFF957-5FC0-4E67-8AAA-C309AF217EE9}"/>
              </a:ext>
            </a:extLst>
          </p:cNvPr>
          <p:cNvSpPr txBox="1"/>
          <p:nvPr/>
        </p:nvSpPr>
        <p:spPr>
          <a:xfrm>
            <a:off x="1447799" y="2238242"/>
            <a:ext cx="525780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1.1. Khái niệm về tôn giáo</a:t>
            </a:r>
            <a:endParaRPr lang="en-US" dirty="0"/>
          </a:p>
        </p:txBody>
      </p:sp>
      <p:sp>
        <p:nvSpPr>
          <p:cNvPr id="12" name="Text Box 4">
            <a:extLst>
              <a:ext uri="{FF2B5EF4-FFF2-40B4-BE49-F238E27FC236}">
                <a16:creationId xmlns="" xmlns:a16="http://schemas.microsoft.com/office/drawing/2014/main" id="{8FA6B0ED-BC76-440A-8A89-8725A1661E17}"/>
              </a:ext>
            </a:extLst>
          </p:cNvPr>
          <p:cNvSpPr txBox="1">
            <a:spLocks noChangeArrowheads="1"/>
          </p:cNvSpPr>
          <p:nvPr/>
        </p:nvSpPr>
        <p:spPr bwMode="auto">
          <a:xfrm>
            <a:off x="1271588" y="2799592"/>
            <a:ext cx="9648824" cy="2246769"/>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dirty="0" err="1"/>
              <a:t>Từ</a:t>
            </a:r>
            <a:r>
              <a:rPr lang="en-US" altLang="en-US" dirty="0"/>
              <a:t> </a:t>
            </a:r>
            <a:r>
              <a:rPr lang="en-US" altLang="en-US" dirty="0" err="1"/>
              <a:t>điển</a:t>
            </a:r>
            <a:r>
              <a:rPr lang="en-US" altLang="en-US" dirty="0"/>
              <a:t> Oxford </a:t>
            </a:r>
            <a:r>
              <a:rPr lang="en-US" altLang="en-US" dirty="0" err="1"/>
              <a:t>ghi</a:t>
            </a:r>
            <a:r>
              <a:rPr lang="en-US" altLang="en-US" dirty="0"/>
              <a:t> </a:t>
            </a:r>
            <a:r>
              <a:rPr lang="en-US" altLang="en-US" dirty="0" err="1"/>
              <a:t>rằng</a:t>
            </a:r>
            <a:r>
              <a:rPr lang="en-US" altLang="en-US" dirty="0"/>
              <a:t>: "</a:t>
            </a:r>
            <a:r>
              <a:rPr lang="en-US" altLang="en-US" dirty="0" err="1"/>
              <a:t>Tôn</a:t>
            </a:r>
            <a:r>
              <a:rPr lang="en-US" altLang="en-US" dirty="0"/>
              <a:t> </a:t>
            </a:r>
            <a:r>
              <a:rPr lang="en-US" altLang="en-US" dirty="0" err="1"/>
              <a:t>giáo</a:t>
            </a:r>
            <a:r>
              <a:rPr lang="en-US" altLang="en-US" dirty="0"/>
              <a:t> </a:t>
            </a:r>
            <a:r>
              <a:rPr lang="en-US" altLang="en-US" dirty="0" err="1"/>
              <a:t>là</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của</a:t>
            </a:r>
            <a:r>
              <a:rPr lang="en-US" altLang="en-US" dirty="0"/>
              <a:t> </a:t>
            </a:r>
            <a:r>
              <a:rPr lang="en-US" altLang="en-US" dirty="0" err="1"/>
              <a:t>niềm</a:t>
            </a:r>
            <a:r>
              <a:rPr lang="en-US" altLang="en-US" dirty="0"/>
              <a:t> tin </a:t>
            </a:r>
            <a:r>
              <a:rPr lang="en-US" altLang="en-US" dirty="0" err="1"/>
              <a:t>và</a:t>
            </a:r>
            <a:r>
              <a:rPr lang="en-US" altLang="en-US" dirty="0"/>
              <a:t> </a:t>
            </a:r>
            <a:r>
              <a:rPr lang="en-US" altLang="en-US" dirty="0" err="1"/>
              <a:t>sự</a:t>
            </a:r>
            <a:r>
              <a:rPr lang="en-US" altLang="en-US" dirty="0"/>
              <a:t> </a:t>
            </a:r>
            <a:r>
              <a:rPr lang="en-US" altLang="en-US" dirty="0" err="1"/>
              <a:t>tôn</a:t>
            </a:r>
            <a:r>
              <a:rPr lang="en-US" altLang="en-US" dirty="0"/>
              <a:t> </a:t>
            </a:r>
            <a:r>
              <a:rPr lang="en-US" altLang="en-US" dirty="0" err="1"/>
              <a:t>thờ</a:t>
            </a:r>
            <a:r>
              <a:rPr lang="en-US" altLang="en-US" dirty="0"/>
              <a:t>, </a:t>
            </a:r>
            <a:r>
              <a:rPr lang="en-US" altLang="en-US" dirty="0" err="1"/>
              <a:t>là</a:t>
            </a:r>
            <a:r>
              <a:rPr lang="en-US" altLang="en-US" dirty="0"/>
              <a:t> </a:t>
            </a:r>
            <a:r>
              <a:rPr lang="en-US" altLang="en-US" dirty="0" err="1"/>
              <a:t>sự</a:t>
            </a:r>
            <a:r>
              <a:rPr lang="en-US" altLang="en-US" dirty="0"/>
              <a:t> </a:t>
            </a:r>
            <a:r>
              <a:rPr lang="en-US" altLang="en-US" dirty="0" err="1"/>
              <a:t>trực</a:t>
            </a:r>
            <a:r>
              <a:rPr lang="en-US" altLang="en-US" dirty="0"/>
              <a:t> </a:t>
            </a:r>
            <a:r>
              <a:rPr lang="en-US" altLang="en-US" dirty="0" err="1"/>
              <a:t>nhận</a:t>
            </a:r>
            <a:r>
              <a:rPr lang="en-US" altLang="en-US" dirty="0"/>
              <a:t> </a:t>
            </a:r>
            <a:r>
              <a:rPr lang="en-US" altLang="en-US" dirty="0" err="1"/>
              <a:t>của</a:t>
            </a:r>
            <a:r>
              <a:rPr lang="en-US" altLang="en-US" dirty="0"/>
              <a:t> con </a:t>
            </a:r>
            <a:r>
              <a:rPr lang="en-US" altLang="en-US" dirty="0" err="1"/>
              <a:t>người</a:t>
            </a:r>
            <a:r>
              <a:rPr lang="en-US" altLang="en-US" dirty="0"/>
              <a:t> </a:t>
            </a:r>
            <a:r>
              <a:rPr lang="en-US" altLang="en-US" dirty="0" err="1"/>
              <a:t>về</a:t>
            </a:r>
            <a:r>
              <a:rPr lang="en-US" altLang="en-US" dirty="0"/>
              <a:t> </a:t>
            </a:r>
            <a:r>
              <a:rPr lang="en-US" altLang="en-US" dirty="0" err="1"/>
              <a:t>năng</a:t>
            </a:r>
            <a:r>
              <a:rPr lang="en-US" altLang="en-US" dirty="0"/>
              <a:t> </a:t>
            </a:r>
            <a:r>
              <a:rPr lang="en-US" altLang="en-US" dirty="0" err="1"/>
              <a:t>lực</a:t>
            </a:r>
            <a:r>
              <a:rPr lang="en-US" altLang="en-US" dirty="0"/>
              <a:t> </a:t>
            </a:r>
            <a:r>
              <a:rPr lang="en-US" altLang="en-US" dirty="0" err="1"/>
              <a:t>chế</a:t>
            </a:r>
            <a:r>
              <a:rPr lang="en-US" altLang="en-US" dirty="0"/>
              <a:t> </a:t>
            </a:r>
            <a:r>
              <a:rPr lang="en-US" altLang="en-US" dirty="0" err="1"/>
              <a:t>ngự</a:t>
            </a:r>
            <a:r>
              <a:rPr lang="en-US" altLang="en-US" dirty="0"/>
              <a:t> </a:t>
            </a:r>
            <a:r>
              <a:rPr lang="en-US" altLang="en-US" dirty="0" err="1"/>
              <a:t>siêu</a:t>
            </a:r>
            <a:r>
              <a:rPr lang="en-US" altLang="en-US" dirty="0"/>
              <a:t> </a:t>
            </a:r>
            <a:r>
              <a:rPr lang="en-US" altLang="en-US" dirty="0" err="1"/>
              <a:t>nhiên</a:t>
            </a:r>
            <a:r>
              <a:rPr lang="en-US" altLang="en-US" dirty="0"/>
              <a:t>, </a:t>
            </a:r>
            <a:r>
              <a:rPr lang="en-US" altLang="en-US" dirty="0" err="1"/>
              <a:t>đặc</a:t>
            </a:r>
            <a:r>
              <a:rPr lang="en-US" altLang="en-US" dirty="0"/>
              <a:t> </a:t>
            </a:r>
            <a:r>
              <a:rPr lang="en-US" altLang="en-US" dirty="0" err="1"/>
              <a:t>biệt</a:t>
            </a:r>
            <a:r>
              <a:rPr lang="en-US" altLang="en-US" dirty="0"/>
              <a:t> </a:t>
            </a:r>
            <a:r>
              <a:rPr lang="en-US" altLang="en-US" dirty="0" err="1"/>
              <a:t>là</a:t>
            </a:r>
            <a:r>
              <a:rPr lang="en-US" altLang="en-US" dirty="0"/>
              <a:t> </a:t>
            </a:r>
            <a:r>
              <a:rPr lang="en-US" altLang="en-US" dirty="0" err="1"/>
              <a:t>về</a:t>
            </a:r>
            <a:r>
              <a:rPr lang="en-US" altLang="en-US" dirty="0"/>
              <a:t> </a:t>
            </a:r>
            <a:r>
              <a:rPr lang="en-US" altLang="en-US" dirty="0" err="1"/>
              <a:t>một</a:t>
            </a:r>
            <a:r>
              <a:rPr lang="en-US" altLang="en-US" dirty="0"/>
              <a:t> </a:t>
            </a:r>
            <a:r>
              <a:rPr lang="en-US" altLang="en-US" dirty="0" err="1"/>
              <a:t>ngôi</a:t>
            </a:r>
            <a:r>
              <a:rPr lang="en-US" altLang="en-US" dirty="0"/>
              <a:t> </a:t>
            </a:r>
            <a:r>
              <a:rPr lang="en-US" altLang="en-US" dirty="0" err="1"/>
              <a:t>vị</a:t>
            </a:r>
            <a:r>
              <a:rPr lang="en-US" altLang="en-US" dirty="0"/>
              <a:t> </a:t>
            </a:r>
            <a:r>
              <a:rPr lang="en-US" altLang="en-US" dirty="0" err="1"/>
              <a:t>Thượng</a:t>
            </a:r>
            <a:r>
              <a:rPr lang="en-US" altLang="en-US" dirty="0"/>
              <a:t> </a:t>
            </a:r>
            <a:r>
              <a:rPr lang="en-US" altLang="en-US" dirty="0" err="1"/>
              <a:t>đế</a:t>
            </a:r>
            <a:r>
              <a:rPr lang="en-US" altLang="en-US" dirty="0"/>
              <a:t> </a:t>
            </a:r>
            <a:r>
              <a:rPr lang="en-US" altLang="en-US" dirty="0" err="1"/>
              <a:t>có</a:t>
            </a:r>
            <a:r>
              <a:rPr lang="en-US" altLang="en-US" dirty="0"/>
              <a:t> </a:t>
            </a:r>
            <a:r>
              <a:rPr lang="en-US" altLang="en-US" dirty="0" err="1"/>
              <a:t>quyền</a:t>
            </a:r>
            <a:r>
              <a:rPr lang="en-US" altLang="en-US" dirty="0"/>
              <a:t> </a:t>
            </a:r>
            <a:r>
              <a:rPr lang="en-US" altLang="en-US" dirty="0" err="1"/>
              <a:t>uy</a:t>
            </a:r>
            <a:r>
              <a:rPr lang="en-US" altLang="en-US" dirty="0"/>
              <a:t> </a:t>
            </a:r>
            <a:r>
              <a:rPr lang="en-US" altLang="en-US" dirty="0" err="1"/>
              <a:t>được</a:t>
            </a:r>
            <a:r>
              <a:rPr lang="en-US" altLang="en-US" dirty="0"/>
              <a:t> </a:t>
            </a:r>
            <a:r>
              <a:rPr lang="en-US" altLang="en-US" dirty="0" err="1"/>
              <a:t>tuân</a:t>
            </a:r>
            <a:r>
              <a:rPr lang="en-US" altLang="en-US" dirty="0"/>
              <a:t> </a:t>
            </a:r>
            <a:r>
              <a:rPr lang="en-US" altLang="en-US" dirty="0" err="1"/>
              <a:t>phục</a:t>
            </a:r>
            <a:r>
              <a:rPr lang="en-US" altLang="en-US" dirty="0"/>
              <a:t>, </a:t>
            </a:r>
            <a:r>
              <a:rPr lang="en-US" altLang="en-US" dirty="0" err="1"/>
              <a:t>là</a:t>
            </a:r>
            <a:r>
              <a:rPr lang="en-US" altLang="en-US" dirty="0"/>
              <a:t> </a:t>
            </a:r>
            <a:r>
              <a:rPr lang="en-US" altLang="en-US" dirty="0" err="1"/>
              <a:t>kết</a:t>
            </a:r>
            <a:r>
              <a:rPr lang="en-US" altLang="en-US" dirty="0"/>
              <a:t> </a:t>
            </a:r>
            <a:r>
              <a:rPr lang="en-US" altLang="en-US" dirty="0" err="1"/>
              <a:t>quả</a:t>
            </a:r>
            <a:r>
              <a:rPr lang="en-US" altLang="en-US" dirty="0"/>
              <a:t> </a:t>
            </a:r>
            <a:r>
              <a:rPr lang="en-US" altLang="en-US" dirty="0" err="1"/>
              <a:t>của</a:t>
            </a:r>
            <a:r>
              <a:rPr lang="en-US" altLang="en-US" dirty="0"/>
              <a:t> </a:t>
            </a:r>
            <a:r>
              <a:rPr lang="en-US" altLang="en-US" dirty="0" err="1"/>
              <a:t>sự</a:t>
            </a:r>
            <a:r>
              <a:rPr lang="en-US" altLang="en-US" dirty="0"/>
              <a:t> </a:t>
            </a:r>
            <a:r>
              <a:rPr lang="en-US" altLang="en-US" dirty="0" err="1"/>
              <a:t>trực</a:t>
            </a:r>
            <a:r>
              <a:rPr lang="en-US" altLang="en-US" dirty="0"/>
              <a:t> </a:t>
            </a:r>
            <a:r>
              <a:rPr lang="en-US" altLang="en-US" dirty="0" err="1"/>
              <a:t>nhận</a:t>
            </a:r>
            <a:r>
              <a:rPr lang="en-US" altLang="en-US" dirty="0"/>
              <a:t> </a:t>
            </a:r>
            <a:r>
              <a:rPr lang="en-US" altLang="en-US" dirty="0" err="1"/>
              <a:t>như</a:t>
            </a:r>
            <a:r>
              <a:rPr lang="en-US" altLang="en-US" dirty="0"/>
              <a:t> </a:t>
            </a:r>
            <a:r>
              <a:rPr lang="en-US" altLang="en-US" dirty="0" err="1"/>
              <a:t>thế</a:t>
            </a:r>
            <a:r>
              <a:rPr lang="en-US" altLang="en-US" dirty="0"/>
              <a:t> </a:t>
            </a:r>
            <a:r>
              <a:rPr lang="en-US" altLang="en-US" dirty="0" err="1"/>
              <a:t>trong</a:t>
            </a:r>
            <a:r>
              <a:rPr lang="en-US" altLang="en-US" dirty="0"/>
              <a:t> </a:t>
            </a:r>
            <a:r>
              <a:rPr lang="en-US" altLang="en-US" dirty="0" err="1"/>
              <a:t>cách</a:t>
            </a:r>
            <a:r>
              <a:rPr lang="en-US" altLang="en-US" dirty="0"/>
              <a:t> </a:t>
            </a:r>
            <a:r>
              <a:rPr lang="en-US" altLang="en-US" dirty="0" err="1"/>
              <a:t>ứng</a:t>
            </a:r>
            <a:r>
              <a:rPr lang="en-US" altLang="en-US" dirty="0"/>
              <a:t> </a:t>
            </a:r>
            <a:r>
              <a:rPr lang="en-US" altLang="en-US" dirty="0" err="1"/>
              <a:t>xử</a:t>
            </a:r>
            <a:r>
              <a:rPr lang="en-US" altLang="en-US" dirty="0"/>
              <a:t>, v.v... </a:t>
            </a:r>
          </a:p>
        </p:txBody>
      </p:sp>
      <p:sp>
        <p:nvSpPr>
          <p:cNvPr id="14" name="TextBox 13">
            <a:extLst>
              <a:ext uri="{FF2B5EF4-FFF2-40B4-BE49-F238E27FC236}">
                <a16:creationId xmlns="" xmlns:a16="http://schemas.microsoft.com/office/drawing/2014/main" id="{B4C3D5AE-B6EF-47D0-B2BE-32376FE34CA7}"/>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5" name="TextBox 14">
            <a:extLst>
              <a:ext uri="{FF2B5EF4-FFF2-40B4-BE49-F238E27FC236}">
                <a16:creationId xmlns="" xmlns:a16="http://schemas.microsoft.com/office/drawing/2014/main" id="{4682470A-9227-4930-ADA6-FBEDFE5E10DE}"/>
              </a:ext>
            </a:extLst>
          </p:cNvPr>
          <p:cNvSpPr txBox="1"/>
          <p:nvPr/>
        </p:nvSpPr>
        <p:spPr>
          <a:xfrm>
            <a:off x="1495425" y="1685109"/>
            <a:ext cx="67627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 Một số vấn đề chung về tôn giáo</a:t>
            </a:r>
            <a:endParaRPr lang="en-US" dirty="0"/>
          </a:p>
        </p:txBody>
      </p:sp>
    </p:spTree>
    <p:extLst>
      <p:ext uri="{BB962C8B-B14F-4D97-AF65-F5344CB8AC3E}">
        <p14:creationId xmlns:p14="http://schemas.microsoft.com/office/powerpoint/2010/main" val="66162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270148F3-0146-4484-864A-C94E1AC17D22}"/>
              </a:ext>
            </a:extLst>
          </p:cNvPr>
          <p:cNvSpPr txBox="1"/>
          <p:nvPr/>
        </p:nvSpPr>
        <p:spPr>
          <a:xfrm>
            <a:off x="1457324" y="2265426"/>
            <a:ext cx="78295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1.2. Phân biệt tôn giáo với mê tín dị đoan</a:t>
            </a:r>
            <a:endParaRPr lang="en-US" dirty="0"/>
          </a:p>
        </p:txBody>
      </p:sp>
      <p:sp>
        <p:nvSpPr>
          <p:cNvPr id="10" name="TextBox 9">
            <a:extLst>
              <a:ext uri="{FF2B5EF4-FFF2-40B4-BE49-F238E27FC236}">
                <a16:creationId xmlns="" xmlns:a16="http://schemas.microsoft.com/office/drawing/2014/main" id="{441303C7-6CEE-41D8-8C5F-EDB5F6D738F3}"/>
              </a:ext>
            </a:extLst>
          </p:cNvPr>
          <p:cNvSpPr txBox="1"/>
          <p:nvPr/>
        </p:nvSpPr>
        <p:spPr>
          <a:xfrm>
            <a:off x="971550" y="2811163"/>
            <a:ext cx="10358437" cy="1200329"/>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sz="2400" dirty="0"/>
              <a:t>Tôn giáo với mê tín dị đoan đều là niềm tin của con người gửi gắm vào các đối tượng siêu hình và có tác động điều chỉnh hành vi ứng xử của con người.</a:t>
            </a:r>
            <a:endParaRPr lang="en-US" sz="2400" dirty="0"/>
          </a:p>
        </p:txBody>
      </p:sp>
      <p:sp>
        <p:nvSpPr>
          <p:cNvPr id="11" name="TextBox 10">
            <a:extLst>
              <a:ext uri="{FF2B5EF4-FFF2-40B4-BE49-F238E27FC236}">
                <a16:creationId xmlns="" xmlns:a16="http://schemas.microsoft.com/office/drawing/2014/main" id="{7D267AC2-2736-44DF-A489-A90B82B1445D}"/>
              </a:ext>
            </a:extLst>
          </p:cNvPr>
          <p:cNvSpPr txBox="1"/>
          <p:nvPr/>
        </p:nvSpPr>
        <p:spPr>
          <a:xfrm>
            <a:off x="971550" y="4179577"/>
            <a:ext cx="10358437" cy="1938992"/>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Mê tín dị đoan là hiện tượng xã hội tiêu cực, niềm tin mang tính chất mê muội, cực đoan, kỳ dị vào các đối tượng siêu hình, tác động làm cho ý thức, hành vi của con người trái với lẽ phải, trái đạo đức, văn hoá cộng đồng, gây hậu quả tiêu cực trực tiếp đến đời sống vật chất, tinh thần của cá nhân, cộng đồng xã hội. </a:t>
            </a:r>
            <a:endParaRPr lang="en-US" dirty="0"/>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4" name="TextBox 13">
            <a:extLst>
              <a:ext uri="{FF2B5EF4-FFF2-40B4-BE49-F238E27FC236}">
                <a16:creationId xmlns="" xmlns:a16="http://schemas.microsoft.com/office/drawing/2014/main" id="{A84AD12C-242C-4DC6-BF45-2A224977E62E}"/>
              </a:ext>
            </a:extLst>
          </p:cNvPr>
          <p:cNvSpPr txBox="1"/>
          <p:nvPr/>
        </p:nvSpPr>
        <p:spPr>
          <a:xfrm>
            <a:off x="1495425" y="1685109"/>
            <a:ext cx="67627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 Một số vấn đề chung về tôn giáo</a:t>
            </a:r>
            <a:endParaRPr lang="en-US" dirty="0"/>
          </a:p>
        </p:txBody>
      </p:sp>
    </p:spTree>
    <p:extLst>
      <p:ext uri="{BB962C8B-B14F-4D97-AF65-F5344CB8AC3E}">
        <p14:creationId xmlns:p14="http://schemas.microsoft.com/office/powerpoint/2010/main" val="23330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3" name="TextBox 2">
            <a:extLst>
              <a:ext uri="{FF2B5EF4-FFF2-40B4-BE49-F238E27FC236}">
                <a16:creationId xmlns="" xmlns:a16="http://schemas.microsoft.com/office/drawing/2014/main" id="{02F616FB-A8A3-4BDE-99A1-19EB755ACBB1}"/>
              </a:ext>
            </a:extLst>
          </p:cNvPr>
          <p:cNvSpPr txBox="1"/>
          <p:nvPr/>
        </p:nvSpPr>
        <p:spPr>
          <a:xfrm>
            <a:off x="1238249" y="1926701"/>
            <a:ext cx="6886576"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1.3. Nguồn gốc, tính chất của tôn giáo</a:t>
            </a:r>
            <a:endParaRPr lang="en-US" dirty="0"/>
          </a:p>
        </p:txBody>
      </p:sp>
      <p:sp>
        <p:nvSpPr>
          <p:cNvPr id="8" name="Arrow: Right 7">
            <a:extLst>
              <a:ext uri="{FF2B5EF4-FFF2-40B4-BE49-F238E27FC236}">
                <a16:creationId xmlns="" xmlns:a16="http://schemas.microsoft.com/office/drawing/2014/main" id="{29E936C3-C072-4771-8E95-8E7A91A43B05}"/>
              </a:ext>
            </a:extLst>
          </p:cNvPr>
          <p:cNvSpPr/>
          <p:nvPr/>
        </p:nvSpPr>
        <p:spPr>
          <a:xfrm>
            <a:off x="1238249" y="2949284"/>
            <a:ext cx="2152651" cy="2651415"/>
          </a:xfrm>
          <a:prstGeom prst="rightArrow">
            <a:avLst>
              <a:gd name="adj1" fmla="val 50000"/>
              <a:gd name="adj2" fmla="val 4823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CAA78C32-BB3E-46AD-8766-9557937CAB55}"/>
              </a:ext>
            </a:extLst>
          </p:cNvPr>
          <p:cNvSpPr txBox="1"/>
          <p:nvPr/>
        </p:nvSpPr>
        <p:spPr>
          <a:xfrm>
            <a:off x="1238249" y="3797937"/>
            <a:ext cx="2009776"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3.</a:t>
            </a:r>
            <a:r>
              <a:rPr lang="en-US" dirty="0"/>
              <a:t>1.</a:t>
            </a:r>
            <a:r>
              <a:rPr lang="vi-VN" dirty="0"/>
              <a:t> Nguồn gốc</a:t>
            </a:r>
            <a:endParaRPr lang="en-US" dirty="0"/>
          </a:p>
        </p:txBody>
      </p:sp>
      <p:sp>
        <p:nvSpPr>
          <p:cNvPr id="12" name="Speech Bubble: Rectangle 11">
            <a:extLst>
              <a:ext uri="{FF2B5EF4-FFF2-40B4-BE49-F238E27FC236}">
                <a16:creationId xmlns="" xmlns:a16="http://schemas.microsoft.com/office/drawing/2014/main" id="{2FF44A0B-D630-4000-901D-B19F4F383999}"/>
              </a:ext>
            </a:extLst>
          </p:cNvPr>
          <p:cNvSpPr/>
          <p:nvPr/>
        </p:nvSpPr>
        <p:spPr>
          <a:xfrm>
            <a:off x="3823519" y="2545819"/>
            <a:ext cx="7444556" cy="930912"/>
          </a:xfrm>
          <a:prstGeom prst="wedgeRectCallout">
            <a:avLst>
              <a:gd name="adj1" fmla="val -62927"/>
              <a:gd name="adj2" fmla="val 60454"/>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 xmlns:a16="http://schemas.microsoft.com/office/drawing/2014/main" id="{D33E657D-C339-43F7-B5D9-AE1CA7539397}"/>
              </a:ext>
            </a:extLst>
          </p:cNvPr>
          <p:cNvSpPr/>
          <p:nvPr/>
        </p:nvSpPr>
        <p:spPr>
          <a:xfrm>
            <a:off x="3823519" y="3737478"/>
            <a:ext cx="7444556" cy="930912"/>
          </a:xfrm>
          <a:prstGeom prst="wedgeRectCallout">
            <a:avLst>
              <a:gd name="adj1" fmla="val -55762"/>
              <a:gd name="adj2" fmla="val 929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 xmlns:a16="http://schemas.microsoft.com/office/drawing/2014/main" id="{AC99AD0B-83C8-406A-87E0-FE93ABF6C72F}"/>
              </a:ext>
            </a:extLst>
          </p:cNvPr>
          <p:cNvSpPr/>
          <p:nvPr/>
        </p:nvSpPr>
        <p:spPr>
          <a:xfrm>
            <a:off x="3823519" y="4961013"/>
            <a:ext cx="7444556" cy="930912"/>
          </a:xfrm>
          <a:prstGeom prst="wedgeRectCallout">
            <a:avLst>
              <a:gd name="adj1" fmla="val -62799"/>
              <a:gd name="adj2" fmla="val -54143"/>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C26585ED-BD0A-444C-8340-11D94D13D123}"/>
              </a:ext>
            </a:extLst>
          </p:cNvPr>
          <p:cNvSpPr txBox="1"/>
          <p:nvPr/>
        </p:nvSpPr>
        <p:spPr>
          <a:xfrm>
            <a:off x="3962400" y="2686050"/>
            <a:ext cx="7143750" cy="368755"/>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 Nguồn gốc kinh tế - xã hội</a:t>
            </a:r>
            <a:endParaRPr lang="en-US" dirty="0"/>
          </a:p>
        </p:txBody>
      </p:sp>
      <p:sp>
        <p:nvSpPr>
          <p:cNvPr id="17" name="TextBox 16">
            <a:extLst>
              <a:ext uri="{FF2B5EF4-FFF2-40B4-BE49-F238E27FC236}">
                <a16:creationId xmlns="" xmlns:a16="http://schemas.microsoft.com/office/drawing/2014/main" id="{F2C1E682-ACDE-4271-9240-F5CE06BB656B}"/>
              </a:ext>
            </a:extLst>
          </p:cNvPr>
          <p:cNvSpPr txBox="1"/>
          <p:nvPr/>
        </p:nvSpPr>
        <p:spPr>
          <a:xfrm>
            <a:off x="3962400" y="3869074"/>
            <a:ext cx="66103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 Nguồn gốc nhận thức của tôn giáo</a:t>
            </a:r>
            <a:endParaRPr lang="en-US" dirty="0"/>
          </a:p>
        </p:txBody>
      </p:sp>
      <p:sp>
        <p:nvSpPr>
          <p:cNvPr id="18" name="TextBox 17">
            <a:extLst>
              <a:ext uri="{FF2B5EF4-FFF2-40B4-BE49-F238E27FC236}">
                <a16:creationId xmlns="" xmlns:a16="http://schemas.microsoft.com/office/drawing/2014/main" id="{2E2C785A-ADC7-4E88-A92C-CBB672CF03E8}"/>
              </a:ext>
            </a:extLst>
          </p:cNvPr>
          <p:cNvSpPr txBox="1"/>
          <p:nvPr/>
        </p:nvSpPr>
        <p:spPr>
          <a:xfrm>
            <a:off x="3962400" y="5164859"/>
            <a:ext cx="6067153"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 Nguồn gốc tâm lí của tôn giáo</a:t>
            </a:r>
            <a:endParaRPr lang="en-US" dirty="0"/>
          </a:p>
        </p:txBody>
      </p:sp>
    </p:spTree>
    <p:extLst>
      <p:ext uri="{BB962C8B-B14F-4D97-AF65-F5344CB8AC3E}">
        <p14:creationId xmlns:p14="http://schemas.microsoft.com/office/powerpoint/2010/main" val="374232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p:bldP spid="12" grpId="0" animBg="1"/>
      <p:bldP spid="14" grpId="0" animBg="1"/>
      <p:bldP spid="15" grpId="0" animBg="1"/>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3" name="TextBox 2">
            <a:extLst>
              <a:ext uri="{FF2B5EF4-FFF2-40B4-BE49-F238E27FC236}">
                <a16:creationId xmlns="" xmlns:a16="http://schemas.microsoft.com/office/drawing/2014/main" id="{02F616FB-A8A3-4BDE-99A1-19EB755ACBB1}"/>
              </a:ext>
            </a:extLst>
          </p:cNvPr>
          <p:cNvSpPr txBox="1"/>
          <p:nvPr/>
        </p:nvSpPr>
        <p:spPr>
          <a:xfrm>
            <a:off x="1238249" y="1852669"/>
            <a:ext cx="7305676"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1.3. Nguồn gốc, tính chất của tôn giáo</a:t>
            </a:r>
            <a:endParaRPr lang="en-US" dirty="0"/>
          </a:p>
        </p:txBody>
      </p:sp>
      <p:sp>
        <p:nvSpPr>
          <p:cNvPr id="8" name="Arrow: Right 7">
            <a:extLst>
              <a:ext uri="{FF2B5EF4-FFF2-40B4-BE49-F238E27FC236}">
                <a16:creationId xmlns="" xmlns:a16="http://schemas.microsoft.com/office/drawing/2014/main" id="{29E936C3-C072-4771-8E95-8E7A91A43B05}"/>
              </a:ext>
            </a:extLst>
          </p:cNvPr>
          <p:cNvSpPr/>
          <p:nvPr/>
        </p:nvSpPr>
        <p:spPr>
          <a:xfrm>
            <a:off x="1238249" y="2949284"/>
            <a:ext cx="2152651" cy="2651415"/>
          </a:xfrm>
          <a:prstGeom prst="rightArrow">
            <a:avLst>
              <a:gd name="adj1" fmla="val 50000"/>
              <a:gd name="adj2" fmla="val 48230"/>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CAA78C32-BB3E-46AD-8766-9557937CAB55}"/>
              </a:ext>
            </a:extLst>
          </p:cNvPr>
          <p:cNvSpPr txBox="1"/>
          <p:nvPr/>
        </p:nvSpPr>
        <p:spPr>
          <a:xfrm>
            <a:off x="1238249" y="3797937"/>
            <a:ext cx="2009776"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3.</a:t>
            </a:r>
            <a:r>
              <a:rPr lang="en-US" dirty="0"/>
              <a:t>2.</a:t>
            </a:r>
            <a:r>
              <a:rPr lang="vi-VN" dirty="0"/>
              <a:t> </a:t>
            </a:r>
            <a:r>
              <a:rPr lang="en-US" dirty="0" err="1"/>
              <a:t>Tính</a:t>
            </a:r>
            <a:r>
              <a:rPr lang="en-US" dirty="0"/>
              <a:t> </a:t>
            </a:r>
            <a:r>
              <a:rPr lang="en-US" dirty="0" err="1"/>
              <a:t>chất</a:t>
            </a:r>
            <a:endParaRPr lang="en-US" dirty="0"/>
          </a:p>
        </p:txBody>
      </p:sp>
      <p:sp>
        <p:nvSpPr>
          <p:cNvPr id="12" name="Speech Bubble: Rectangle 11">
            <a:extLst>
              <a:ext uri="{FF2B5EF4-FFF2-40B4-BE49-F238E27FC236}">
                <a16:creationId xmlns="" xmlns:a16="http://schemas.microsoft.com/office/drawing/2014/main" id="{2FF44A0B-D630-4000-901D-B19F4F383999}"/>
              </a:ext>
            </a:extLst>
          </p:cNvPr>
          <p:cNvSpPr/>
          <p:nvPr/>
        </p:nvSpPr>
        <p:spPr>
          <a:xfrm>
            <a:off x="3869147" y="2375889"/>
            <a:ext cx="7444556" cy="834898"/>
          </a:xfrm>
          <a:prstGeom prst="wedgeRectCallout">
            <a:avLst>
              <a:gd name="adj1" fmla="val -67149"/>
              <a:gd name="adj2" fmla="val 55692"/>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 xmlns:a16="http://schemas.microsoft.com/office/drawing/2014/main" id="{D33E657D-C339-43F7-B5D9-AE1CA7539397}"/>
              </a:ext>
            </a:extLst>
          </p:cNvPr>
          <p:cNvSpPr/>
          <p:nvPr/>
        </p:nvSpPr>
        <p:spPr>
          <a:xfrm>
            <a:off x="3869147" y="3336406"/>
            <a:ext cx="7444556" cy="873000"/>
          </a:xfrm>
          <a:prstGeom prst="wedgeRectCallout">
            <a:avLst>
              <a:gd name="adj1" fmla="val -60624"/>
              <a:gd name="adj2" fmla="val 9295"/>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 xmlns:a16="http://schemas.microsoft.com/office/drawing/2014/main" id="{AC99AD0B-83C8-406A-87E0-FE93ABF6C72F}"/>
              </a:ext>
            </a:extLst>
          </p:cNvPr>
          <p:cNvSpPr/>
          <p:nvPr/>
        </p:nvSpPr>
        <p:spPr>
          <a:xfrm>
            <a:off x="3875634" y="5377036"/>
            <a:ext cx="7444556" cy="834898"/>
          </a:xfrm>
          <a:prstGeom prst="wedgeRectCallout">
            <a:avLst>
              <a:gd name="adj1" fmla="val -66509"/>
              <a:gd name="adj2" fmla="val -66493"/>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peech Bubble: Rectangle 18">
            <a:extLst>
              <a:ext uri="{FF2B5EF4-FFF2-40B4-BE49-F238E27FC236}">
                <a16:creationId xmlns="" xmlns:a16="http://schemas.microsoft.com/office/drawing/2014/main" id="{E55F9BB6-7DB6-4A8A-97C9-CF77D8A9B3C5}"/>
              </a:ext>
            </a:extLst>
          </p:cNvPr>
          <p:cNvSpPr/>
          <p:nvPr/>
        </p:nvSpPr>
        <p:spPr>
          <a:xfrm>
            <a:off x="3875634" y="4334256"/>
            <a:ext cx="7444556" cy="930912"/>
          </a:xfrm>
          <a:prstGeom prst="wedgeRectCallout">
            <a:avLst>
              <a:gd name="adj1" fmla="val -61264"/>
              <a:gd name="adj2" fmla="val 1109"/>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07D24485-9363-4FAE-AE4E-503CE5DF5340}"/>
              </a:ext>
            </a:extLst>
          </p:cNvPr>
          <p:cNvSpPr txBox="1"/>
          <p:nvPr/>
        </p:nvSpPr>
        <p:spPr>
          <a:xfrm>
            <a:off x="4048125" y="2505075"/>
            <a:ext cx="4562475" cy="358368"/>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 Tính lịch sử</a:t>
            </a:r>
            <a:endParaRPr lang="en-US" dirty="0"/>
          </a:p>
        </p:txBody>
      </p:sp>
      <p:sp>
        <p:nvSpPr>
          <p:cNvPr id="10" name="TextBox 9">
            <a:extLst>
              <a:ext uri="{FF2B5EF4-FFF2-40B4-BE49-F238E27FC236}">
                <a16:creationId xmlns="" xmlns:a16="http://schemas.microsoft.com/office/drawing/2014/main" id="{8E5C8D10-26D9-42F1-883D-15D9544167DB}"/>
              </a:ext>
            </a:extLst>
          </p:cNvPr>
          <p:cNvSpPr txBox="1"/>
          <p:nvPr/>
        </p:nvSpPr>
        <p:spPr>
          <a:xfrm>
            <a:off x="4048125" y="3513630"/>
            <a:ext cx="39052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 Tính quần chúng</a:t>
            </a:r>
            <a:endParaRPr lang="en-US" dirty="0"/>
          </a:p>
        </p:txBody>
      </p:sp>
      <p:sp>
        <p:nvSpPr>
          <p:cNvPr id="11" name="TextBox 10">
            <a:extLst>
              <a:ext uri="{FF2B5EF4-FFF2-40B4-BE49-F238E27FC236}">
                <a16:creationId xmlns="" xmlns:a16="http://schemas.microsoft.com/office/drawing/2014/main" id="{B77F385B-4686-42CB-A139-0C4D87C4DE3B}"/>
              </a:ext>
            </a:extLst>
          </p:cNvPr>
          <p:cNvSpPr txBox="1"/>
          <p:nvPr/>
        </p:nvSpPr>
        <p:spPr>
          <a:xfrm>
            <a:off x="4048125" y="4543425"/>
            <a:ext cx="4495800" cy="358368"/>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 Tính chính trị</a:t>
            </a:r>
            <a:endParaRPr lang="en-US" dirty="0"/>
          </a:p>
        </p:txBody>
      </p:sp>
      <p:sp>
        <p:nvSpPr>
          <p:cNvPr id="20" name="TextBox 19">
            <a:extLst>
              <a:ext uri="{FF2B5EF4-FFF2-40B4-BE49-F238E27FC236}">
                <a16:creationId xmlns="" xmlns:a16="http://schemas.microsoft.com/office/drawing/2014/main" id="{AB5C6B4C-9EF5-4690-8824-4AFC9B5A3C0F}"/>
              </a:ext>
            </a:extLst>
          </p:cNvPr>
          <p:cNvSpPr txBox="1"/>
          <p:nvPr/>
        </p:nvSpPr>
        <p:spPr>
          <a:xfrm>
            <a:off x="4048125" y="5485399"/>
            <a:ext cx="5990953"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 Tính đối lập với khoa học</a:t>
            </a:r>
            <a:endParaRPr lang="en-US" dirty="0"/>
          </a:p>
        </p:txBody>
      </p:sp>
    </p:spTree>
    <p:extLst>
      <p:ext uri="{BB962C8B-B14F-4D97-AF65-F5344CB8AC3E}">
        <p14:creationId xmlns:p14="http://schemas.microsoft.com/office/powerpoint/2010/main" val="80415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4" grpId="0" animBg="1"/>
      <p:bldP spid="15" grpId="0" animBg="1"/>
      <p:bldP spid="19" grpId="0" animBg="1"/>
      <p:bldP spid="4" grpId="0"/>
      <p:bldP spid="10" grpId="0"/>
      <p:bldP spid="11"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3" name="TextBox 2">
            <a:extLst>
              <a:ext uri="{FF2B5EF4-FFF2-40B4-BE49-F238E27FC236}">
                <a16:creationId xmlns="" xmlns:a16="http://schemas.microsoft.com/office/drawing/2014/main" id="{02F616FB-A8A3-4BDE-99A1-19EB755ACBB1}"/>
              </a:ext>
            </a:extLst>
          </p:cNvPr>
          <p:cNvSpPr txBox="1"/>
          <p:nvPr/>
        </p:nvSpPr>
        <p:spPr>
          <a:xfrm>
            <a:off x="1238249" y="1784332"/>
            <a:ext cx="6715126"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1.3. Nguồn gốc, tính chất của tôn giáo</a:t>
            </a:r>
            <a:endParaRPr lang="en-US" dirty="0"/>
          </a:p>
        </p:txBody>
      </p:sp>
      <p:sp>
        <p:nvSpPr>
          <p:cNvPr id="18" name="Rectangle 2">
            <a:extLst>
              <a:ext uri="{FF2B5EF4-FFF2-40B4-BE49-F238E27FC236}">
                <a16:creationId xmlns="" xmlns:a16="http://schemas.microsoft.com/office/drawing/2014/main" id="{878F980A-230D-4E36-953B-22F1DFC67AD4}"/>
              </a:ext>
            </a:extLst>
          </p:cNvPr>
          <p:cNvSpPr>
            <a:spLocks noGrp="1" noChangeArrowheads="1"/>
          </p:cNvSpPr>
          <p:nvPr>
            <p:ph type="title"/>
          </p:nvPr>
        </p:nvSpPr>
        <p:spPr>
          <a:xfrm>
            <a:off x="1680049" y="2366477"/>
            <a:ext cx="8229600" cy="406265"/>
          </a:xfrm>
          <a:noFill/>
        </p:spPr>
        <p:txBody>
          <a:bodyPr wrap="square" rtlCol="0">
            <a:spAutoFit/>
          </a:bodyPr>
          <a:lstStyle/>
          <a:p>
            <a:r>
              <a:rPr lang="en-US" sz="2400" b="1" i="1" dirty="0">
                <a:solidFill>
                  <a:srgbClr val="0000FF"/>
                </a:solidFill>
                <a:latin typeface="Arial" panose="020B0604020202020204" pitchFamily="34" charset="0"/>
                <a:cs typeface="Arial" panose="020B0604020202020204" pitchFamily="34" charset="0"/>
              </a:rPr>
              <a:t>CHỦ TỊCH HỒ CHÍ MINH </a:t>
            </a:r>
            <a:r>
              <a:rPr lang="vi-VN" sz="2400" b="1" i="1" dirty="0">
                <a:solidFill>
                  <a:srgbClr val="0000FF"/>
                </a:solidFill>
                <a:latin typeface="Arial" panose="020B0604020202020204" pitchFamily="34" charset="0"/>
                <a:cs typeface="Arial" panose="020B0604020202020204" pitchFamily="34" charset="0"/>
              </a:rPr>
              <a:t>NÓI:</a:t>
            </a:r>
            <a:endParaRPr lang="en-US" sz="2400" b="1" i="1" dirty="0">
              <a:solidFill>
                <a:srgbClr val="0000FF"/>
              </a:solidFill>
              <a:latin typeface="Arial" panose="020B0604020202020204" pitchFamily="34" charset="0"/>
              <a:cs typeface="Arial" panose="020B0604020202020204" pitchFamily="34" charset="0"/>
            </a:endParaRPr>
          </a:p>
        </p:txBody>
      </p:sp>
      <p:pic>
        <p:nvPicPr>
          <p:cNvPr id="21" name="Picture 4">
            <a:extLst>
              <a:ext uri="{FF2B5EF4-FFF2-40B4-BE49-F238E27FC236}">
                <a16:creationId xmlns="" xmlns:a16="http://schemas.microsoft.com/office/drawing/2014/main" id="{230DF8DC-2BBF-4691-8FED-0D614E78E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3251" y="1899730"/>
            <a:ext cx="3124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a:extLst>
              <a:ext uri="{FF2B5EF4-FFF2-40B4-BE49-F238E27FC236}">
                <a16:creationId xmlns="" xmlns:a16="http://schemas.microsoft.com/office/drawing/2014/main" id="{F374142A-1A92-4D2B-8332-18091A828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3251" y="4414393"/>
            <a:ext cx="3124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3">
            <a:extLst>
              <a:ext uri="{FF2B5EF4-FFF2-40B4-BE49-F238E27FC236}">
                <a16:creationId xmlns="" xmlns:a16="http://schemas.microsoft.com/office/drawing/2014/main" id="{7743A40A-5527-4C3F-8855-3D9AB77814C2}"/>
              </a:ext>
            </a:extLst>
          </p:cNvPr>
          <p:cNvSpPr txBox="1">
            <a:spLocks noChangeArrowheads="1"/>
          </p:cNvSpPr>
          <p:nvPr/>
        </p:nvSpPr>
        <p:spPr>
          <a:xfrm>
            <a:off x="1238249" y="2772742"/>
            <a:ext cx="6581776" cy="45307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defRPr/>
            </a:pPr>
            <a:r>
              <a:rPr lang="en-US" b="1" i="1" dirty="0">
                <a:solidFill>
                  <a:srgbClr val="0000FF"/>
                </a:solidFill>
              </a:rPr>
              <a:t>     “</a:t>
            </a:r>
            <a:r>
              <a:rPr lang="en-US" b="1" i="1" dirty="0" err="1">
                <a:solidFill>
                  <a:srgbClr val="0000FF"/>
                </a:solidFill>
              </a:rPr>
              <a:t>Học</a:t>
            </a:r>
            <a:r>
              <a:rPr lang="en-US" b="1" i="1" dirty="0">
                <a:solidFill>
                  <a:srgbClr val="0000FF"/>
                </a:solidFill>
              </a:rPr>
              <a:t> </a:t>
            </a:r>
            <a:r>
              <a:rPr lang="en-US" b="1" i="1" dirty="0" err="1">
                <a:solidFill>
                  <a:srgbClr val="0000FF"/>
                </a:solidFill>
              </a:rPr>
              <a:t>thuyết</a:t>
            </a:r>
            <a:r>
              <a:rPr lang="en-US" b="1" i="1" dirty="0">
                <a:solidFill>
                  <a:srgbClr val="0000FF"/>
                </a:solidFill>
              </a:rPr>
              <a:t> </a:t>
            </a:r>
            <a:r>
              <a:rPr lang="en-US" b="1" i="1" dirty="0" err="1">
                <a:solidFill>
                  <a:srgbClr val="0000FF"/>
                </a:solidFill>
              </a:rPr>
              <a:t>của</a:t>
            </a:r>
            <a:r>
              <a:rPr lang="en-US" b="1" i="1" dirty="0">
                <a:solidFill>
                  <a:srgbClr val="0000FF"/>
                </a:solidFill>
              </a:rPr>
              <a:t> </a:t>
            </a:r>
            <a:r>
              <a:rPr lang="en-US" b="1" i="1" dirty="0" err="1">
                <a:solidFill>
                  <a:srgbClr val="0000FF"/>
                </a:solidFill>
              </a:rPr>
              <a:t>Khổng</a:t>
            </a:r>
            <a:r>
              <a:rPr lang="en-US" b="1" i="1" dirty="0">
                <a:solidFill>
                  <a:srgbClr val="0000FF"/>
                </a:solidFill>
              </a:rPr>
              <a:t> </a:t>
            </a:r>
            <a:r>
              <a:rPr lang="en-US" b="1" i="1" dirty="0" err="1">
                <a:solidFill>
                  <a:srgbClr val="0000FF"/>
                </a:solidFill>
              </a:rPr>
              <a:t>Tử</a:t>
            </a:r>
            <a:r>
              <a:rPr lang="en-US" b="1" i="1" dirty="0">
                <a:solidFill>
                  <a:srgbClr val="0000FF"/>
                </a:solidFill>
              </a:rPr>
              <a:t> </a:t>
            </a:r>
            <a:r>
              <a:rPr lang="en-US" b="1" i="1" dirty="0" err="1">
                <a:solidFill>
                  <a:srgbClr val="0000FF"/>
                </a:solidFill>
              </a:rPr>
              <a:t>có</a:t>
            </a:r>
            <a:r>
              <a:rPr lang="en-US" b="1" i="1" dirty="0">
                <a:solidFill>
                  <a:srgbClr val="0000FF"/>
                </a:solidFill>
              </a:rPr>
              <a:t> </a:t>
            </a:r>
            <a:r>
              <a:rPr lang="en-US" b="1" i="1" dirty="0" err="1">
                <a:solidFill>
                  <a:srgbClr val="0000FF"/>
                </a:solidFill>
              </a:rPr>
              <a:t>ưu</a:t>
            </a:r>
            <a:r>
              <a:rPr lang="en-US" b="1" i="1" dirty="0">
                <a:solidFill>
                  <a:srgbClr val="0000FF"/>
                </a:solidFill>
              </a:rPr>
              <a:t> </a:t>
            </a:r>
            <a:r>
              <a:rPr lang="en-US" b="1" i="1" dirty="0" err="1">
                <a:solidFill>
                  <a:srgbClr val="0000FF"/>
                </a:solidFill>
              </a:rPr>
              <a:t>điểm</a:t>
            </a:r>
            <a:r>
              <a:rPr lang="en-US" b="1" i="1" dirty="0">
                <a:solidFill>
                  <a:srgbClr val="0000FF"/>
                </a:solidFill>
              </a:rPr>
              <a:t> </a:t>
            </a:r>
            <a:r>
              <a:rPr lang="en-US" b="1" i="1" dirty="0" err="1">
                <a:solidFill>
                  <a:srgbClr val="0000FF"/>
                </a:solidFill>
              </a:rPr>
              <a:t>là</a:t>
            </a:r>
            <a:r>
              <a:rPr lang="en-US" b="1" i="1" dirty="0">
                <a:solidFill>
                  <a:srgbClr val="0000FF"/>
                </a:solidFill>
              </a:rPr>
              <a:t> </a:t>
            </a:r>
            <a:r>
              <a:rPr lang="en-US" b="1" i="1" dirty="0" err="1">
                <a:solidFill>
                  <a:srgbClr val="0000FF"/>
                </a:solidFill>
              </a:rPr>
              <a:t>sự</a:t>
            </a:r>
            <a:r>
              <a:rPr lang="en-US" b="1" i="1" dirty="0">
                <a:solidFill>
                  <a:srgbClr val="0000FF"/>
                </a:solidFill>
              </a:rPr>
              <a:t> </a:t>
            </a:r>
            <a:r>
              <a:rPr lang="en-US" b="1" i="1" dirty="0" err="1">
                <a:solidFill>
                  <a:srgbClr val="0000FF"/>
                </a:solidFill>
              </a:rPr>
              <a:t>tu</a:t>
            </a:r>
            <a:r>
              <a:rPr lang="en-US" b="1" i="1" dirty="0">
                <a:solidFill>
                  <a:srgbClr val="0000FF"/>
                </a:solidFill>
              </a:rPr>
              <a:t> </a:t>
            </a:r>
            <a:r>
              <a:rPr lang="en-US" b="1" i="1" dirty="0" err="1">
                <a:solidFill>
                  <a:srgbClr val="0000FF"/>
                </a:solidFill>
              </a:rPr>
              <a:t>dưỡng</a:t>
            </a:r>
            <a:r>
              <a:rPr lang="en-US" b="1" i="1" dirty="0">
                <a:solidFill>
                  <a:srgbClr val="0000FF"/>
                </a:solidFill>
              </a:rPr>
              <a:t> </a:t>
            </a:r>
            <a:r>
              <a:rPr lang="en-US" b="1" i="1" dirty="0" err="1">
                <a:solidFill>
                  <a:srgbClr val="0000FF"/>
                </a:solidFill>
              </a:rPr>
              <a:t>đạo</a:t>
            </a:r>
            <a:r>
              <a:rPr lang="en-US" b="1" i="1" dirty="0">
                <a:solidFill>
                  <a:srgbClr val="0000FF"/>
                </a:solidFill>
              </a:rPr>
              <a:t> </a:t>
            </a:r>
            <a:r>
              <a:rPr lang="en-US" b="1" i="1" dirty="0" err="1">
                <a:solidFill>
                  <a:srgbClr val="0000FF"/>
                </a:solidFill>
              </a:rPr>
              <a:t>đức</a:t>
            </a:r>
            <a:r>
              <a:rPr lang="en-US" b="1" i="1" dirty="0">
                <a:solidFill>
                  <a:srgbClr val="0000FF"/>
                </a:solidFill>
              </a:rPr>
              <a:t> </a:t>
            </a:r>
            <a:r>
              <a:rPr lang="en-US" b="1" i="1" dirty="0" err="1">
                <a:solidFill>
                  <a:srgbClr val="0000FF"/>
                </a:solidFill>
              </a:rPr>
              <a:t>cá</a:t>
            </a:r>
            <a:r>
              <a:rPr lang="en-US" b="1" i="1" dirty="0">
                <a:solidFill>
                  <a:srgbClr val="0000FF"/>
                </a:solidFill>
              </a:rPr>
              <a:t> </a:t>
            </a:r>
            <a:r>
              <a:rPr lang="en-US" b="1" i="1" dirty="0" err="1">
                <a:solidFill>
                  <a:srgbClr val="0000FF"/>
                </a:solidFill>
              </a:rPr>
              <a:t>nhân</a:t>
            </a:r>
            <a:r>
              <a:rPr lang="en-US" b="1" i="1" dirty="0">
                <a:solidFill>
                  <a:srgbClr val="0000FF"/>
                </a:solidFill>
              </a:rPr>
              <a:t>. </a:t>
            </a:r>
            <a:r>
              <a:rPr lang="en-US" b="1" i="1" dirty="0" err="1">
                <a:solidFill>
                  <a:srgbClr val="0000FF"/>
                </a:solidFill>
              </a:rPr>
              <a:t>Tôn</a:t>
            </a:r>
            <a:r>
              <a:rPr lang="en-US" b="1" i="1" dirty="0">
                <a:solidFill>
                  <a:srgbClr val="0000FF"/>
                </a:solidFill>
              </a:rPr>
              <a:t> </a:t>
            </a:r>
            <a:r>
              <a:rPr lang="en-US" b="1" i="1" dirty="0" err="1">
                <a:solidFill>
                  <a:srgbClr val="0000FF"/>
                </a:solidFill>
              </a:rPr>
              <a:t>giáo</a:t>
            </a:r>
            <a:r>
              <a:rPr lang="en-US" b="1" i="1" dirty="0">
                <a:solidFill>
                  <a:srgbClr val="0000FF"/>
                </a:solidFill>
              </a:rPr>
              <a:t> </a:t>
            </a:r>
            <a:r>
              <a:rPr lang="en-US" b="1" i="1" dirty="0" err="1">
                <a:solidFill>
                  <a:srgbClr val="0000FF"/>
                </a:solidFill>
              </a:rPr>
              <a:t>của</a:t>
            </a:r>
            <a:r>
              <a:rPr lang="en-US" b="1" i="1" dirty="0">
                <a:solidFill>
                  <a:srgbClr val="0000FF"/>
                </a:solidFill>
              </a:rPr>
              <a:t> </a:t>
            </a:r>
            <a:r>
              <a:rPr lang="en-US" b="1" i="1" dirty="0" err="1">
                <a:solidFill>
                  <a:srgbClr val="0000FF"/>
                </a:solidFill>
              </a:rPr>
              <a:t>Jêsu</a:t>
            </a:r>
            <a:r>
              <a:rPr lang="en-US" b="1" i="1" dirty="0">
                <a:solidFill>
                  <a:srgbClr val="0000FF"/>
                </a:solidFill>
              </a:rPr>
              <a:t> </a:t>
            </a:r>
            <a:r>
              <a:rPr lang="en-US" b="1" i="1" dirty="0" err="1">
                <a:solidFill>
                  <a:srgbClr val="0000FF"/>
                </a:solidFill>
              </a:rPr>
              <a:t>có</a:t>
            </a:r>
            <a:r>
              <a:rPr lang="en-US" b="1" i="1" dirty="0">
                <a:solidFill>
                  <a:srgbClr val="0000FF"/>
                </a:solidFill>
              </a:rPr>
              <a:t> </a:t>
            </a:r>
            <a:r>
              <a:rPr lang="en-US" b="1" i="1" dirty="0" err="1">
                <a:solidFill>
                  <a:srgbClr val="0000FF"/>
                </a:solidFill>
              </a:rPr>
              <a:t>ưu</a:t>
            </a:r>
            <a:r>
              <a:rPr lang="en-US" b="1" i="1" dirty="0">
                <a:solidFill>
                  <a:srgbClr val="0000FF"/>
                </a:solidFill>
              </a:rPr>
              <a:t> </a:t>
            </a:r>
            <a:r>
              <a:rPr lang="en-US" b="1" i="1" dirty="0" err="1">
                <a:solidFill>
                  <a:srgbClr val="0000FF"/>
                </a:solidFill>
              </a:rPr>
              <a:t>điểm</a:t>
            </a:r>
            <a:r>
              <a:rPr lang="en-US" b="1" i="1" dirty="0">
                <a:solidFill>
                  <a:srgbClr val="0000FF"/>
                </a:solidFill>
              </a:rPr>
              <a:t> </a:t>
            </a:r>
            <a:r>
              <a:rPr lang="en-US" b="1" i="1" dirty="0" err="1">
                <a:solidFill>
                  <a:srgbClr val="0000FF"/>
                </a:solidFill>
              </a:rPr>
              <a:t>của</a:t>
            </a:r>
            <a:r>
              <a:rPr lang="en-US" b="1" i="1" dirty="0">
                <a:solidFill>
                  <a:srgbClr val="0000FF"/>
                </a:solidFill>
              </a:rPr>
              <a:t> </a:t>
            </a:r>
            <a:r>
              <a:rPr lang="en-US" b="1" i="1" dirty="0" err="1">
                <a:solidFill>
                  <a:srgbClr val="0000FF"/>
                </a:solidFill>
              </a:rPr>
              <a:t>nó</a:t>
            </a:r>
            <a:r>
              <a:rPr lang="en-US" b="1" i="1" dirty="0">
                <a:solidFill>
                  <a:srgbClr val="0000FF"/>
                </a:solidFill>
              </a:rPr>
              <a:t> </a:t>
            </a:r>
            <a:r>
              <a:rPr lang="en-US" b="1" i="1" dirty="0" err="1">
                <a:solidFill>
                  <a:srgbClr val="0000FF"/>
                </a:solidFill>
              </a:rPr>
              <a:t>là</a:t>
            </a:r>
            <a:r>
              <a:rPr lang="en-US" b="1" i="1" dirty="0">
                <a:solidFill>
                  <a:srgbClr val="0000FF"/>
                </a:solidFill>
              </a:rPr>
              <a:t> </a:t>
            </a:r>
            <a:r>
              <a:rPr lang="en-US" b="1" i="1" dirty="0" err="1">
                <a:solidFill>
                  <a:srgbClr val="0000FF"/>
                </a:solidFill>
              </a:rPr>
              <a:t>lòng</a:t>
            </a:r>
            <a:r>
              <a:rPr lang="en-US" b="1" i="1" dirty="0">
                <a:solidFill>
                  <a:srgbClr val="0000FF"/>
                </a:solidFill>
              </a:rPr>
              <a:t> </a:t>
            </a:r>
            <a:r>
              <a:rPr lang="en-US" b="1" i="1" dirty="0" err="1">
                <a:solidFill>
                  <a:srgbClr val="0000FF"/>
                </a:solidFill>
              </a:rPr>
              <a:t>nhân</a:t>
            </a:r>
            <a:r>
              <a:rPr lang="en-US" b="1" i="1" dirty="0">
                <a:solidFill>
                  <a:srgbClr val="0000FF"/>
                </a:solidFill>
              </a:rPr>
              <a:t> </a:t>
            </a:r>
            <a:r>
              <a:rPr lang="en-US" b="1" i="1" dirty="0" err="1">
                <a:solidFill>
                  <a:srgbClr val="0000FF"/>
                </a:solidFill>
              </a:rPr>
              <a:t>ái</a:t>
            </a:r>
            <a:r>
              <a:rPr lang="en-US" b="1" i="1" dirty="0">
                <a:solidFill>
                  <a:srgbClr val="0000FF"/>
                </a:solidFill>
              </a:rPr>
              <a:t> </a:t>
            </a:r>
            <a:r>
              <a:rPr lang="en-US" b="1" i="1" dirty="0" err="1">
                <a:solidFill>
                  <a:srgbClr val="0000FF"/>
                </a:solidFill>
              </a:rPr>
              <a:t>cao</a:t>
            </a:r>
            <a:r>
              <a:rPr lang="en-US" b="1" i="1" dirty="0">
                <a:solidFill>
                  <a:srgbClr val="0000FF"/>
                </a:solidFill>
              </a:rPr>
              <a:t> </a:t>
            </a:r>
            <a:r>
              <a:rPr lang="en-US" b="1" i="1" dirty="0" err="1">
                <a:solidFill>
                  <a:srgbClr val="0000FF"/>
                </a:solidFill>
              </a:rPr>
              <a:t>cả</a:t>
            </a:r>
            <a:r>
              <a:rPr lang="en-US" b="1" i="1" dirty="0">
                <a:solidFill>
                  <a:srgbClr val="0000FF"/>
                </a:solidFill>
              </a:rPr>
              <a:t>. </a:t>
            </a:r>
            <a:r>
              <a:rPr lang="en-US" b="1" i="1" dirty="0" err="1">
                <a:solidFill>
                  <a:srgbClr val="0000FF"/>
                </a:solidFill>
              </a:rPr>
              <a:t>Chủ</a:t>
            </a:r>
            <a:r>
              <a:rPr lang="en-US" b="1" i="1" dirty="0">
                <a:solidFill>
                  <a:srgbClr val="0000FF"/>
                </a:solidFill>
              </a:rPr>
              <a:t> </a:t>
            </a:r>
            <a:r>
              <a:rPr lang="en-US" b="1" i="1" dirty="0" err="1">
                <a:solidFill>
                  <a:srgbClr val="0000FF"/>
                </a:solidFill>
              </a:rPr>
              <a:t>nghĩa</a:t>
            </a:r>
            <a:r>
              <a:rPr lang="en-US" b="1" i="1" dirty="0">
                <a:solidFill>
                  <a:srgbClr val="0000FF"/>
                </a:solidFill>
              </a:rPr>
              <a:t> </a:t>
            </a:r>
            <a:r>
              <a:rPr lang="en-US" b="1" i="1" dirty="0" err="1">
                <a:solidFill>
                  <a:srgbClr val="0000FF"/>
                </a:solidFill>
              </a:rPr>
              <a:t>Mác</a:t>
            </a:r>
            <a:r>
              <a:rPr lang="en-US" b="1" i="1" dirty="0">
                <a:solidFill>
                  <a:srgbClr val="0000FF"/>
                </a:solidFill>
              </a:rPr>
              <a:t> </a:t>
            </a:r>
            <a:r>
              <a:rPr lang="en-US" b="1" i="1" dirty="0" err="1">
                <a:solidFill>
                  <a:srgbClr val="0000FF"/>
                </a:solidFill>
              </a:rPr>
              <a:t>có</a:t>
            </a:r>
            <a:r>
              <a:rPr lang="en-US" b="1" i="1" dirty="0">
                <a:solidFill>
                  <a:srgbClr val="0000FF"/>
                </a:solidFill>
              </a:rPr>
              <a:t> </a:t>
            </a:r>
            <a:r>
              <a:rPr lang="en-US" b="1" i="1" dirty="0" err="1">
                <a:solidFill>
                  <a:srgbClr val="0000FF"/>
                </a:solidFill>
              </a:rPr>
              <a:t>ưu</a:t>
            </a:r>
            <a:r>
              <a:rPr lang="en-US" b="1" i="1" dirty="0">
                <a:solidFill>
                  <a:srgbClr val="0000FF"/>
                </a:solidFill>
              </a:rPr>
              <a:t> </a:t>
            </a:r>
            <a:r>
              <a:rPr lang="en-US" b="1" i="1" dirty="0" err="1">
                <a:solidFill>
                  <a:srgbClr val="0000FF"/>
                </a:solidFill>
              </a:rPr>
              <a:t>điểm</a:t>
            </a:r>
            <a:r>
              <a:rPr lang="en-US" b="1" i="1" dirty="0">
                <a:solidFill>
                  <a:srgbClr val="0000FF"/>
                </a:solidFill>
              </a:rPr>
              <a:t> </a:t>
            </a:r>
            <a:r>
              <a:rPr lang="en-US" b="1" i="1" dirty="0" err="1">
                <a:solidFill>
                  <a:srgbClr val="0000FF"/>
                </a:solidFill>
              </a:rPr>
              <a:t>là</a:t>
            </a:r>
            <a:r>
              <a:rPr lang="en-US" b="1" i="1" dirty="0">
                <a:solidFill>
                  <a:srgbClr val="0000FF"/>
                </a:solidFill>
              </a:rPr>
              <a:t> </a:t>
            </a:r>
            <a:r>
              <a:rPr lang="en-US" b="1" i="1" dirty="0" err="1">
                <a:solidFill>
                  <a:srgbClr val="0000FF"/>
                </a:solidFill>
              </a:rPr>
              <a:t>phương</a:t>
            </a:r>
            <a:r>
              <a:rPr lang="en-US" b="1" i="1" dirty="0">
                <a:solidFill>
                  <a:srgbClr val="0000FF"/>
                </a:solidFill>
              </a:rPr>
              <a:t> </a:t>
            </a:r>
            <a:r>
              <a:rPr lang="en-US" b="1" i="1" dirty="0" err="1">
                <a:solidFill>
                  <a:srgbClr val="0000FF"/>
                </a:solidFill>
              </a:rPr>
              <a:t>pháp</a:t>
            </a:r>
            <a:r>
              <a:rPr lang="en-US" b="1" i="1" dirty="0">
                <a:solidFill>
                  <a:srgbClr val="0000FF"/>
                </a:solidFill>
              </a:rPr>
              <a:t> </a:t>
            </a:r>
            <a:r>
              <a:rPr lang="en-US" b="1" i="1" dirty="0" err="1">
                <a:solidFill>
                  <a:srgbClr val="0000FF"/>
                </a:solidFill>
              </a:rPr>
              <a:t>làm</a:t>
            </a:r>
            <a:r>
              <a:rPr lang="en-US" b="1" i="1" dirty="0">
                <a:solidFill>
                  <a:srgbClr val="0000FF"/>
                </a:solidFill>
              </a:rPr>
              <a:t> </a:t>
            </a:r>
            <a:r>
              <a:rPr lang="en-US" b="1" i="1" dirty="0" err="1">
                <a:solidFill>
                  <a:srgbClr val="0000FF"/>
                </a:solidFill>
              </a:rPr>
              <a:t>việc</a:t>
            </a:r>
            <a:r>
              <a:rPr lang="en-US" b="1" i="1" dirty="0">
                <a:solidFill>
                  <a:srgbClr val="0000FF"/>
                </a:solidFill>
              </a:rPr>
              <a:t> </a:t>
            </a:r>
            <a:r>
              <a:rPr lang="en-US" b="1" i="1" dirty="0" err="1">
                <a:solidFill>
                  <a:srgbClr val="0000FF"/>
                </a:solidFill>
              </a:rPr>
              <a:t>biện</a:t>
            </a:r>
            <a:r>
              <a:rPr lang="en-US" b="1" i="1" dirty="0">
                <a:solidFill>
                  <a:srgbClr val="0000FF"/>
                </a:solidFill>
              </a:rPr>
              <a:t> </a:t>
            </a:r>
            <a:r>
              <a:rPr lang="en-US" b="1" i="1" dirty="0" err="1">
                <a:solidFill>
                  <a:srgbClr val="0000FF"/>
                </a:solidFill>
              </a:rPr>
              <a:t>chứng</a:t>
            </a:r>
            <a:r>
              <a:rPr lang="en-US" b="1" i="1" dirty="0">
                <a:solidFill>
                  <a:srgbClr val="0000FF"/>
                </a:solidFill>
              </a:rPr>
              <a:t>. </a:t>
            </a:r>
            <a:r>
              <a:rPr lang="en-US" b="1" i="1" dirty="0" err="1">
                <a:solidFill>
                  <a:srgbClr val="0000FF"/>
                </a:solidFill>
              </a:rPr>
              <a:t>Chủ</a:t>
            </a:r>
            <a:r>
              <a:rPr lang="en-US" b="1" i="1" dirty="0">
                <a:solidFill>
                  <a:srgbClr val="0000FF"/>
                </a:solidFill>
              </a:rPr>
              <a:t> </a:t>
            </a:r>
            <a:r>
              <a:rPr lang="en-US" b="1" i="1" dirty="0" err="1">
                <a:solidFill>
                  <a:srgbClr val="0000FF"/>
                </a:solidFill>
              </a:rPr>
              <a:t>nghĩa</a:t>
            </a:r>
            <a:r>
              <a:rPr lang="en-US" b="1" i="1" dirty="0">
                <a:solidFill>
                  <a:srgbClr val="0000FF"/>
                </a:solidFill>
              </a:rPr>
              <a:t> </a:t>
            </a:r>
            <a:r>
              <a:rPr lang="en-US" b="1" i="1" dirty="0" err="1">
                <a:solidFill>
                  <a:srgbClr val="0000FF"/>
                </a:solidFill>
              </a:rPr>
              <a:t>Tôn</a:t>
            </a:r>
            <a:r>
              <a:rPr lang="en-US" b="1" i="1" dirty="0">
                <a:solidFill>
                  <a:srgbClr val="0000FF"/>
                </a:solidFill>
              </a:rPr>
              <a:t> </a:t>
            </a:r>
            <a:r>
              <a:rPr lang="en-US" b="1" i="1" dirty="0" err="1">
                <a:solidFill>
                  <a:srgbClr val="0000FF"/>
                </a:solidFill>
              </a:rPr>
              <a:t>Dật</a:t>
            </a:r>
            <a:r>
              <a:rPr lang="en-US" b="1" i="1" dirty="0">
                <a:solidFill>
                  <a:srgbClr val="0000FF"/>
                </a:solidFill>
              </a:rPr>
              <a:t> </a:t>
            </a:r>
            <a:r>
              <a:rPr lang="en-US" b="1" i="1" dirty="0" err="1">
                <a:solidFill>
                  <a:srgbClr val="0000FF"/>
                </a:solidFill>
              </a:rPr>
              <a:t>Tiên</a:t>
            </a:r>
            <a:r>
              <a:rPr lang="en-US" b="1" i="1" dirty="0">
                <a:solidFill>
                  <a:srgbClr val="0000FF"/>
                </a:solidFill>
              </a:rPr>
              <a:t> </a:t>
            </a:r>
            <a:r>
              <a:rPr lang="en-US" b="1" i="1" dirty="0" err="1">
                <a:solidFill>
                  <a:srgbClr val="0000FF"/>
                </a:solidFill>
              </a:rPr>
              <a:t>có</a:t>
            </a:r>
            <a:r>
              <a:rPr lang="en-US" b="1" i="1" dirty="0">
                <a:solidFill>
                  <a:srgbClr val="0000FF"/>
                </a:solidFill>
              </a:rPr>
              <a:t> </a:t>
            </a:r>
            <a:r>
              <a:rPr lang="en-US" b="1" i="1" dirty="0" err="1">
                <a:solidFill>
                  <a:srgbClr val="0000FF"/>
                </a:solidFill>
              </a:rPr>
              <a:t>ưu</a:t>
            </a:r>
            <a:r>
              <a:rPr lang="en-US" b="1" i="1" dirty="0">
                <a:solidFill>
                  <a:srgbClr val="0000FF"/>
                </a:solidFill>
              </a:rPr>
              <a:t> </a:t>
            </a:r>
            <a:r>
              <a:rPr lang="en-US" b="1" i="1" dirty="0" err="1">
                <a:solidFill>
                  <a:srgbClr val="0000FF"/>
                </a:solidFill>
              </a:rPr>
              <a:t>điểm</a:t>
            </a:r>
            <a:r>
              <a:rPr lang="en-US" b="1" i="1" dirty="0">
                <a:solidFill>
                  <a:srgbClr val="0000FF"/>
                </a:solidFill>
              </a:rPr>
              <a:t> </a:t>
            </a:r>
            <a:r>
              <a:rPr lang="en-US" b="1" i="1" dirty="0" err="1">
                <a:solidFill>
                  <a:srgbClr val="0000FF"/>
                </a:solidFill>
              </a:rPr>
              <a:t>là</a:t>
            </a:r>
            <a:r>
              <a:rPr lang="en-US" b="1" i="1" dirty="0">
                <a:solidFill>
                  <a:srgbClr val="0000FF"/>
                </a:solidFill>
              </a:rPr>
              <a:t> </a:t>
            </a:r>
            <a:r>
              <a:rPr lang="en-US" b="1" i="1" dirty="0" err="1">
                <a:solidFill>
                  <a:srgbClr val="0000FF"/>
                </a:solidFill>
              </a:rPr>
              <a:t>chính</a:t>
            </a:r>
            <a:r>
              <a:rPr lang="en-US" b="1" i="1" dirty="0">
                <a:solidFill>
                  <a:srgbClr val="0000FF"/>
                </a:solidFill>
              </a:rPr>
              <a:t> </a:t>
            </a:r>
            <a:r>
              <a:rPr lang="en-US" b="1" i="1" dirty="0" err="1">
                <a:solidFill>
                  <a:srgbClr val="0000FF"/>
                </a:solidFill>
              </a:rPr>
              <a:t>sách</a:t>
            </a:r>
            <a:r>
              <a:rPr lang="en-US" b="1" i="1" dirty="0">
                <a:solidFill>
                  <a:srgbClr val="0000FF"/>
                </a:solidFill>
              </a:rPr>
              <a:t> </a:t>
            </a:r>
            <a:r>
              <a:rPr lang="en-US" b="1" i="1" dirty="0" err="1">
                <a:solidFill>
                  <a:srgbClr val="0000FF"/>
                </a:solidFill>
              </a:rPr>
              <a:t>của</a:t>
            </a:r>
            <a:r>
              <a:rPr lang="en-US" b="1" i="1" dirty="0">
                <a:solidFill>
                  <a:srgbClr val="0000FF"/>
                </a:solidFill>
              </a:rPr>
              <a:t> </a:t>
            </a:r>
            <a:r>
              <a:rPr lang="en-US" b="1" i="1" dirty="0" err="1">
                <a:solidFill>
                  <a:srgbClr val="0000FF"/>
                </a:solidFill>
              </a:rPr>
              <a:t>nó</a:t>
            </a:r>
            <a:r>
              <a:rPr lang="en-US" b="1" i="1" dirty="0">
                <a:solidFill>
                  <a:srgbClr val="0000FF"/>
                </a:solidFill>
              </a:rPr>
              <a:t> </a:t>
            </a:r>
            <a:r>
              <a:rPr lang="en-US" b="1" i="1" dirty="0" err="1">
                <a:solidFill>
                  <a:srgbClr val="0000FF"/>
                </a:solidFill>
              </a:rPr>
              <a:t>thích</a:t>
            </a:r>
            <a:r>
              <a:rPr lang="en-US" b="1" i="1" dirty="0">
                <a:solidFill>
                  <a:srgbClr val="0000FF"/>
                </a:solidFill>
              </a:rPr>
              <a:t> </a:t>
            </a:r>
            <a:r>
              <a:rPr lang="en-US" b="1" i="1" dirty="0" err="1">
                <a:solidFill>
                  <a:srgbClr val="0000FF"/>
                </a:solidFill>
              </a:rPr>
              <a:t>hợp</a:t>
            </a:r>
            <a:r>
              <a:rPr lang="en-US" b="1" i="1" dirty="0">
                <a:solidFill>
                  <a:srgbClr val="0000FF"/>
                </a:solidFill>
              </a:rPr>
              <a:t> </a:t>
            </a:r>
            <a:r>
              <a:rPr lang="en-US" b="1" i="1" dirty="0" err="1">
                <a:solidFill>
                  <a:srgbClr val="0000FF"/>
                </a:solidFill>
              </a:rPr>
              <a:t>với</a:t>
            </a:r>
            <a:r>
              <a:rPr lang="en-US" b="1" i="1" dirty="0">
                <a:solidFill>
                  <a:srgbClr val="0000FF"/>
                </a:solidFill>
              </a:rPr>
              <a:t> </a:t>
            </a:r>
            <a:r>
              <a:rPr lang="en-US" b="1" i="1" dirty="0" err="1">
                <a:solidFill>
                  <a:srgbClr val="0000FF"/>
                </a:solidFill>
              </a:rPr>
              <a:t>điều</a:t>
            </a:r>
            <a:r>
              <a:rPr lang="en-US" b="1" i="1" dirty="0">
                <a:solidFill>
                  <a:srgbClr val="0000FF"/>
                </a:solidFill>
              </a:rPr>
              <a:t> </a:t>
            </a:r>
            <a:r>
              <a:rPr lang="en-US" b="1" i="1" dirty="0" err="1">
                <a:solidFill>
                  <a:srgbClr val="0000FF"/>
                </a:solidFill>
              </a:rPr>
              <a:t>kiện</a:t>
            </a:r>
            <a:r>
              <a:rPr lang="en-US" b="1" i="1" dirty="0">
                <a:solidFill>
                  <a:srgbClr val="0000FF"/>
                </a:solidFill>
              </a:rPr>
              <a:t> </a:t>
            </a:r>
            <a:r>
              <a:rPr lang="en-US" b="1" i="1" dirty="0" err="1">
                <a:solidFill>
                  <a:srgbClr val="0000FF"/>
                </a:solidFill>
              </a:rPr>
              <a:t>nước</a:t>
            </a:r>
            <a:r>
              <a:rPr lang="en-US" b="1" i="1" dirty="0">
                <a:solidFill>
                  <a:srgbClr val="0000FF"/>
                </a:solidFill>
              </a:rPr>
              <a:t> ta. </a:t>
            </a:r>
            <a:r>
              <a:rPr lang="en-US" b="1" i="1" dirty="0" err="1">
                <a:solidFill>
                  <a:srgbClr val="0000FF"/>
                </a:solidFill>
              </a:rPr>
              <a:t>Khổng</a:t>
            </a:r>
            <a:r>
              <a:rPr lang="en-US" b="1" i="1" dirty="0">
                <a:solidFill>
                  <a:srgbClr val="0000FF"/>
                </a:solidFill>
              </a:rPr>
              <a:t> </a:t>
            </a:r>
            <a:r>
              <a:rPr lang="en-US" b="1" i="1" dirty="0" err="1">
                <a:solidFill>
                  <a:srgbClr val="0000FF"/>
                </a:solidFill>
              </a:rPr>
              <a:t>Tử</a:t>
            </a:r>
            <a:r>
              <a:rPr lang="en-US" b="1" i="1" dirty="0">
                <a:solidFill>
                  <a:srgbClr val="0000FF"/>
                </a:solidFill>
              </a:rPr>
              <a:t>, </a:t>
            </a:r>
            <a:r>
              <a:rPr lang="en-US" b="1" i="1" dirty="0" err="1">
                <a:solidFill>
                  <a:srgbClr val="0000FF"/>
                </a:solidFill>
              </a:rPr>
              <a:t>Jêsu</a:t>
            </a:r>
            <a:r>
              <a:rPr lang="en-US" b="1" i="1" dirty="0">
                <a:solidFill>
                  <a:srgbClr val="0000FF"/>
                </a:solidFill>
              </a:rPr>
              <a:t>, </a:t>
            </a:r>
            <a:r>
              <a:rPr lang="en-US" b="1" i="1" dirty="0" err="1">
                <a:solidFill>
                  <a:srgbClr val="0000FF"/>
                </a:solidFill>
              </a:rPr>
              <a:t>Mác</a:t>
            </a:r>
            <a:r>
              <a:rPr lang="en-US" b="1" i="1" dirty="0">
                <a:solidFill>
                  <a:srgbClr val="0000FF"/>
                </a:solidFill>
              </a:rPr>
              <a:t>, </a:t>
            </a:r>
            <a:r>
              <a:rPr lang="en-US" b="1" i="1" dirty="0" err="1">
                <a:solidFill>
                  <a:srgbClr val="0000FF"/>
                </a:solidFill>
              </a:rPr>
              <a:t>Tôn</a:t>
            </a:r>
            <a:r>
              <a:rPr lang="en-US" b="1" i="1" dirty="0">
                <a:solidFill>
                  <a:srgbClr val="0000FF"/>
                </a:solidFill>
              </a:rPr>
              <a:t> </a:t>
            </a:r>
            <a:r>
              <a:rPr lang="en-US" b="1" i="1" dirty="0" err="1">
                <a:solidFill>
                  <a:srgbClr val="0000FF"/>
                </a:solidFill>
              </a:rPr>
              <a:t>Dật</a:t>
            </a:r>
            <a:r>
              <a:rPr lang="en-US" b="1" i="1" dirty="0">
                <a:solidFill>
                  <a:srgbClr val="0000FF"/>
                </a:solidFill>
              </a:rPr>
              <a:t> </a:t>
            </a:r>
            <a:r>
              <a:rPr lang="en-US" b="1" i="1" dirty="0" err="1">
                <a:solidFill>
                  <a:srgbClr val="0000FF"/>
                </a:solidFill>
              </a:rPr>
              <a:t>Tiên</a:t>
            </a:r>
            <a:r>
              <a:rPr lang="en-US" b="1" i="1" dirty="0">
                <a:solidFill>
                  <a:srgbClr val="0000FF"/>
                </a:solidFill>
              </a:rPr>
              <a:t> </a:t>
            </a:r>
            <a:r>
              <a:rPr lang="en-US" b="1" i="1" dirty="0" err="1">
                <a:solidFill>
                  <a:srgbClr val="0000FF"/>
                </a:solidFill>
              </a:rPr>
              <a:t>chẳng</a:t>
            </a:r>
            <a:r>
              <a:rPr lang="en-US" b="1" i="1" dirty="0">
                <a:solidFill>
                  <a:srgbClr val="0000FF"/>
                </a:solidFill>
              </a:rPr>
              <a:t> </a:t>
            </a:r>
            <a:r>
              <a:rPr lang="en-US" b="1" i="1" dirty="0" err="1">
                <a:solidFill>
                  <a:srgbClr val="0000FF"/>
                </a:solidFill>
              </a:rPr>
              <a:t>có</a:t>
            </a:r>
            <a:r>
              <a:rPr lang="en-US" b="1" i="1" dirty="0">
                <a:solidFill>
                  <a:srgbClr val="0000FF"/>
                </a:solidFill>
              </a:rPr>
              <a:t> </a:t>
            </a:r>
            <a:r>
              <a:rPr lang="en-US" b="1" i="1" dirty="0" err="1">
                <a:solidFill>
                  <a:srgbClr val="0000FF"/>
                </a:solidFill>
              </a:rPr>
              <a:t>ưu</a:t>
            </a:r>
            <a:r>
              <a:rPr lang="en-US" b="1" i="1" dirty="0">
                <a:solidFill>
                  <a:srgbClr val="0000FF"/>
                </a:solidFill>
              </a:rPr>
              <a:t> </a:t>
            </a:r>
            <a:r>
              <a:rPr lang="en-US" b="1" i="1" dirty="0" err="1">
                <a:solidFill>
                  <a:srgbClr val="0000FF"/>
                </a:solidFill>
              </a:rPr>
              <a:t>điểm</a:t>
            </a:r>
            <a:r>
              <a:rPr lang="en-US" b="1" i="1" dirty="0">
                <a:solidFill>
                  <a:srgbClr val="0000FF"/>
                </a:solidFill>
              </a:rPr>
              <a:t> </a:t>
            </a:r>
            <a:r>
              <a:rPr lang="en-US" b="1" i="1" dirty="0" err="1">
                <a:solidFill>
                  <a:srgbClr val="0000FF"/>
                </a:solidFill>
              </a:rPr>
              <a:t>chung</a:t>
            </a:r>
            <a:r>
              <a:rPr lang="en-US" b="1" i="1" dirty="0">
                <a:solidFill>
                  <a:srgbClr val="0000FF"/>
                </a:solidFill>
              </a:rPr>
              <a:t> </a:t>
            </a:r>
            <a:r>
              <a:rPr lang="en-US" b="1" i="1" dirty="0" err="1">
                <a:solidFill>
                  <a:srgbClr val="0000FF"/>
                </a:solidFill>
              </a:rPr>
              <a:t>đó</a:t>
            </a:r>
            <a:r>
              <a:rPr lang="en-US" b="1" i="1" dirty="0">
                <a:solidFill>
                  <a:srgbClr val="0000FF"/>
                </a:solidFill>
              </a:rPr>
              <a:t> </a:t>
            </a:r>
            <a:r>
              <a:rPr lang="en-US" b="1" i="1" dirty="0" err="1">
                <a:solidFill>
                  <a:srgbClr val="0000FF"/>
                </a:solidFill>
              </a:rPr>
              <a:t>sao</a:t>
            </a:r>
            <a:r>
              <a:rPr lang="en-US" b="1" i="1" dirty="0">
                <a:solidFill>
                  <a:srgbClr val="0000FF"/>
                </a:solidFill>
              </a:rPr>
              <a:t>? </a:t>
            </a:r>
            <a:r>
              <a:rPr lang="en-US" b="1" i="1" dirty="0" err="1">
                <a:solidFill>
                  <a:srgbClr val="0000FF"/>
                </a:solidFill>
              </a:rPr>
              <a:t>Họ</a:t>
            </a:r>
            <a:r>
              <a:rPr lang="en-US" b="1" i="1" dirty="0">
                <a:solidFill>
                  <a:srgbClr val="0000FF"/>
                </a:solidFill>
              </a:rPr>
              <a:t> </a:t>
            </a:r>
            <a:r>
              <a:rPr lang="en-US" b="1" i="1" dirty="0" err="1">
                <a:solidFill>
                  <a:srgbClr val="0000FF"/>
                </a:solidFill>
              </a:rPr>
              <a:t>đều</a:t>
            </a:r>
            <a:r>
              <a:rPr lang="en-US" b="1" i="1" dirty="0">
                <a:solidFill>
                  <a:srgbClr val="0000FF"/>
                </a:solidFill>
              </a:rPr>
              <a:t> </a:t>
            </a:r>
            <a:r>
              <a:rPr lang="en-US" b="1" i="1" dirty="0" err="1">
                <a:solidFill>
                  <a:srgbClr val="0000FF"/>
                </a:solidFill>
              </a:rPr>
              <a:t>mưu</a:t>
            </a:r>
            <a:r>
              <a:rPr lang="en-US" b="1" i="1" dirty="0">
                <a:solidFill>
                  <a:srgbClr val="0000FF"/>
                </a:solidFill>
              </a:rPr>
              <a:t> </a:t>
            </a:r>
            <a:r>
              <a:rPr lang="en-US" b="1" i="1" dirty="0" err="1">
                <a:solidFill>
                  <a:srgbClr val="0000FF"/>
                </a:solidFill>
              </a:rPr>
              <a:t>cầu</a:t>
            </a:r>
            <a:r>
              <a:rPr lang="en-US" b="1" i="1" dirty="0">
                <a:solidFill>
                  <a:srgbClr val="0000FF"/>
                </a:solidFill>
              </a:rPr>
              <a:t> </a:t>
            </a:r>
            <a:r>
              <a:rPr lang="en-US" b="1" i="1" dirty="0" err="1">
                <a:solidFill>
                  <a:srgbClr val="0000FF"/>
                </a:solidFill>
              </a:rPr>
              <a:t>hạnh</a:t>
            </a:r>
            <a:r>
              <a:rPr lang="en-US" b="1" i="1" dirty="0">
                <a:solidFill>
                  <a:srgbClr val="0000FF"/>
                </a:solidFill>
              </a:rPr>
              <a:t> </a:t>
            </a:r>
            <a:r>
              <a:rPr lang="en-US" b="1" i="1" dirty="0" err="1">
                <a:solidFill>
                  <a:srgbClr val="0000FF"/>
                </a:solidFill>
              </a:rPr>
              <a:t>phúc</a:t>
            </a:r>
            <a:r>
              <a:rPr lang="en-US" b="1" i="1" dirty="0">
                <a:solidFill>
                  <a:srgbClr val="0000FF"/>
                </a:solidFill>
              </a:rPr>
              <a:t> </a:t>
            </a:r>
            <a:r>
              <a:rPr lang="en-US" b="1" i="1" dirty="0" err="1">
                <a:solidFill>
                  <a:srgbClr val="0000FF"/>
                </a:solidFill>
              </a:rPr>
              <a:t>cho</a:t>
            </a:r>
            <a:r>
              <a:rPr lang="en-US" b="1" i="1" dirty="0">
                <a:solidFill>
                  <a:srgbClr val="0000FF"/>
                </a:solidFill>
              </a:rPr>
              <a:t> </a:t>
            </a:r>
            <a:r>
              <a:rPr lang="en-US" b="1" i="1" dirty="0" err="1">
                <a:solidFill>
                  <a:srgbClr val="0000FF"/>
                </a:solidFill>
              </a:rPr>
              <a:t>loài</a:t>
            </a:r>
            <a:r>
              <a:rPr lang="en-US" b="1" i="1" dirty="0">
                <a:solidFill>
                  <a:srgbClr val="0000FF"/>
                </a:solidFill>
              </a:rPr>
              <a:t> </a:t>
            </a:r>
            <a:r>
              <a:rPr lang="en-US" b="1" i="1" dirty="0" err="1">
                <a:solidFill>
                  <a:srgbClr val="0000FF"/>
                </a:solidFill>
              </a:rPr>
              <a:t>người</a:t>
            </a:r>
            <a:r>
              <a:rPr lang="en-US" b="1" i="1" dirty="0">
                <a:solidFill>
                  <a:srgbClr val="0000FF"/>
                </a:solidFill>
              </a:rPr>
              <a:t>, </a:t>
            </a:r>
            <a:r>
              <a:rPr lang="en-US" b="1" i="1" dirty="0" err="1">
                <a:solidFill>
                  <a:srgbClr val="0000FF"/>
                </a:solidFill>
              </a:rPr>
              <a:t>mưu</a:t>
            </a:r>
            <a:r>
              <a:rPr lang="en-US" b="1" i="1" dirty="0">
                <a:solidFill>
                  <a:srgbClr val="0000FF"/>
                </a:solidFill>
              </a:rPr>
              <a:t> </a:t>
            </a:r>
            <a:r>
              <a:rPr lang="en-US" b="1" i="1" dirty="0" err="1">
                <a:solidFill>
                  <a:srgbClr val="0000FF"/>
                </a:solidFill>
              </a:rPr>
              <a:t>cầu</a:t>
            </a:r>
            <a:r>
              <a:rPr lang="en-US" b="1" i="1" dirty="0">
                <a:solidFill>
                  <a:srgbClr val="0000FF"/>
                </a:solidFill>
              </a:rPr>
              <a:t> </a:t>
            </a:r>
            <a:r>
              <a:rPr lang="en-US" b="1" i="1" dirty="0" err="1">
                <a:solidFill>
                  <a:srgbClr val="0000FF"/>
                </a:solidFill>
              </a:rPr>
              <a:t>hạnh</a:t>
            </a:r>
            <a:r>
              <a:rPr lang="en-US" b="1" i="1" dirty="0">
                <a:solidFill>
                  <a:srgbClr val="0000FF"/>
                </a:solidFill>
              </a:rPr>
              <a:t> </a:t>
            </a:r>
            <a:r>
              <a:rPr lang="en-US" b="1" i="1" dirty="0" err="1">
                <a:solidFill>
                  <a:srgbClr val="0000FF"/>
                </a:solidFill>
              </a:rPr>
              <a:t>phúc</a:t>
            </a:r>
            <a:r>
              <a:rPr lang="en-US" b="1" i="1" dirty="0">
                <a:solidFill>
                  <a:srgbClr val="0000FF"/>
                </a:solidFill>
              </a:rPr>
              <a:t> </a:t>
            </a:r>
            <a:r>
              <a:rPr lang="en-US" b="1" i="1" dirty="0" err="1">
                <a:solidFill>
                  <a:srgbClr val="0000FF"/>
                </a:solidFill>
              </a:rPr>
              <a:t>cho</a:t>
            </a:r>
            <a:r>
              <a:rPr lang="en-US" b="1" i="1" dirty="0">
                <a:solidFill>
                  <a:srgbClr val="0000FF"/>
                </a:solidFill>
              </a:rPr>
              <a:t> </a:t>
            </a:r>
            <a:r>
              <a:rPr lang="en-US" b="1" i="1" dirty="0" err="1">
                <a:solidFill>
                  <a:srgbClr val="0000FF"/>
                </a:solidFill>
              </a:rPr>
              <a:t>xã</a:t>
            </a:r>
            <a:r>
              <a:rPr lang="en-US" b="1" i="1" dirty="0">
                <a:solidFill>
                  <a:srgbClr val="0000FF"/>
                </a:solidFill>
              </a:rPr>
              <a:t> </a:t>
            </a:r>
            <a:r>
              <a:rPr lang="en-US" b="1" i="1" dirty="0" err="1">
                <a:solidFill>
                  <a:srgbClr val="0000FF"/>
                </a:solidFill>
              </a:rPr>
              <a:t>hội</a:t>
            </a:r>
            <a:r>
              <a:rPr lang="en-US" b="1" i="1" dirty="0">
                <a:solidFill>
                  <a:srgbClr val="0000FF"/>
                </a:solidFill>
              </a:rPr>
              <a:t>. </a:t>
            </a:r>
            <a:r>
              <a:rPr lang="en-US" b="1" i="1" dirty="0" err="1">
                <a:solidFill>
                  <a:srgbClr val="0000FF"/>
                </a:solidFill>
              </a:rPr>
              <a:t>Nếu</a:t>
            </a:r>
            <a:r>
              <a:rPr lang="en-US" b="1" i="1" dirty="0">
                <a:solidFill>
                  <a:srgbClr val="0000FF"/>
                </a:solidFill>
              </a:rPr>
              <a:t> </a:t>
            </a:r>
            <a:r>
              <a:rPr lang="en-US" b="1" i="1" dirty="0" err="1">
                <a:solidFill>
                  <a:srgbClr val="0000FF"/>
                </a:solidFill>
              </a:rPr>
              <a:t>hôm</a:t>
            </a:r>
            <a:r>
              <a:rPr lang="en-US" b="1" i="1" dirty="0">
                <a:solidFill>
                  <a:srgbClr val="0000FF"/>
                </a:solidFill>
              </a:rPr>
              <a:t> nay </a:t>
            </a:r>
            <a:r>
              <a:rPr lang="en-US" b="1" i="1" dirty="0" err="1">
                <a:solidFill>
                  <a:srgbClr val="0000FF"/>
                </a:solidFill>
              </a:rPr>
              <a:t>họ</a:t>
            </a:r>
            <a:r>
              <a:rPr lang="en-US" b="1" i="1" dirty="0">
                <a:solidFill>
                  <a:srgbClr val="0000FF"/>
                </a:solidFill>
              </a:rPr>
              <a:t> </a:t>
            </a:r>
            <a:r>
              <a:rPr lang="en-US" b="1" i="1" dirty="0" err="1">
                <a:solidFill>
                  <a:srgbClr val="0000FF"/>
                </a:solidFill>
              </a:rPr>
              <a:t>còn</a:t>
            </a:r>
            <a:r>
              <a:rPr lang="en-US" b="1" i="1" dirty="0">
                <a:solidFill>
                  <a:srgbClr val="0000FF"/>
                </a:solidFill>
              </a:rPr>
              <a:t> </a:t>
            </a:r>
            <a:r>
              <a:rPr lang="en-US" b="1" i="1" dirty="0" err="1">
                <a:solidFill>
                  <a:srgbClr val="0000FF"/>
                </a:solidFill>
              </a:rPr>
              <a:t>sống</a:t>
            </a:r>
            <a:r>
              <a:rPr lang="en-US" b="1" i="1" dirty="0">
                <a:solidFill>
                  <a:srgbClr val="0000FF"/>
                </a:solidFill>
              </a:rPr>
              <a:t> </a:t>
            </a:r>
            <a:r>
              <a:rPr lang="en-US" b="1" i="1" dirty="0" err="1">
                <a:solidFill>
                  <a:srgbClr val="0000FF"/>
                </a:solidFill>
              </a:rPr>
              <a:t>trên</a:t>
            </a:r>
            <a:r>
              <a:rPr lang="en-US" b="1" i="1" dirty="0">
                <a:solidFill>
                  <a:srgbClr val="0000FF"/>
                </a:solidFill>
              </a:rPr>
              <a:t> </a:t>
            </a:r>
            <a:r>
              <a:rPr lang="en-US" b="1" i="1" dirty="0" err="1">
                <a:solidFill>
                  <a:srgbClr val="0000FF"/>
                </a:solidFill>
              </a:rPr>
              <a:t>đời</a:t>
            </a:r>
            <a:r>
              <a:rPr lang="en-US" b="1" i="1" dirty="0">
                <a:solidFill>
                  <a:srgbClr val="0000FF"/>
                </a:solidFill>
              </a:rPr>
              <a:t> </a:t>
            </a:r>
            <a:r>
              <a:rPr lang="en-US" b="1" i="1" dirty="0" err="1">
                <a:solidFill>
                  <a:srgbClr val="0000FF"/>
                </a:solidFill>
              </a:rPr>
              <a:t>này</a:t>
            </a:r>
            <a:r>
              <a:rPr lang="en-US" b="1" i="1" dirty="0">
                <a:solidFill>
                  <a:srgbClr val="0000FF"/>
                </a:solidFill>
              </a:rPr>
              <a:t>, </a:t>
            </a:r>
            <a:r>
              <a:rPr lang="en-US" b="1" i="1" dirty="0" err="1">
                <a:solidFill>
                  <a:srgbClr val="0000FF"/>
                </a:solidFill>
              </a:rPr>
              <a:t>tôi</a:t>
            </a:r>
            <a:r>
              <a:rPr lang="en-US" b="1" i="1" dirty="0">
                <a:solidFill>
                  <a:srgbClr val="0000FF"/>
                </a:solidFill>
              </a:rPr>
              <a:t> tin </a:t>
            </a:r>
            <a:r>
              <a:rPr lang="en-US" b="1" i="1" dirty="0" err="1">
                <a:solidFill>
                  <a:srgbClr val="0000FF"/>
                </a:solidFill>
              </a:rPr>
              <a:t>rằng</a:t>
            </a:r>
            <a:r>
              <a:rPr lang="en-US" b="1" i="1" dirty="0">
                <a:solidFill>
                  <a:srgbClr val="0000FF"/>
                </a:solidFill>
              </a:rPr>
              <a:t> </a:t>
            </a:r>
            <a:r>
              <a:rPr lang="en-US" b="1" i="1" dirty="0" err="1">
                <a:solidFill>
                  <a:srgbClr val="0000FF"/>
                </a:solidFill>
              </a:rPr>
              <a:t>họ</a:t>
            </a:r>
            <a:r>
              <a:rPr lang="en-US" b="1" i="1" dirty="0">
                <a:solidFill>
                  <a:srgbClr val="0000FF"/>
                </a:solidFill>
              </a:rPr>
              <a:t> </a:t>
            </a:r>
            <a:r>
              <a:rPr lang="en-US" b="1" i="1" dirty="0" err="1">
                <a:solidFill>
                  <a:srgbClr val="0000FF"/>
                </a:solidFill>
              </a:rPr>
              <a:t>nhất</a:t>
            </a:r>
            <a:r>
              <a:rPr lang="en-US" b="1" i="1" dirty="0">
                <a:solidFill>
                  <a:srgbClr val="0000FF"/>
                </a:solidFill>
              </a:rPr>
              <a:t> </a:t>
            </a:r>
            <a:r>
              <a:rPr lang="en-US" b="1" i="1" dirty="0" err="1">
                <a:solidFill>
                  <a:srgbClr val="0000FF"/>
                </a:solidFill>
              </a:rPr>
              <a:t>định</a:t>
            </a:r>
            <a:r>
              <a:rPr lang="en-US" b="1" i="1" dirty="0">
                <a:solidFill>
                  <a:srgbClr val="0000FF"/>
                </a:solidFill>
              </a:rPr>
              <a:t> </a:t>
            </a:r>
            <a:r>
              <a:rPr lang="en-US" b="1" i="1" dirty="0" err="1">
                <a:solidFill>
                  <a:srgbClr val="0000FF"/>
                </a:solidFill>
              </a:rPr>
              <a:t>sống</a:t>
            </a:r>
            <a:r>
              <a:rPr lang="en-US" b="1" i="1" dirty="0">
                <a:solidFill>
                  <a:srgbClr val="0000FF"/>
                </a:solidFill>
              </a:rPr>
              <a:t> </a:t>
            </a:r>
            <a:r>
              <a:rPr lang="en-US" b="1" i="1" dirty="0" err="1">
                <a:solidFill>
                  <a:srgbClr val="0000FF"/>
                </a:solidFill>
              </a:rPr>
              <a:t>chung</a:t>
            </a:r>
            <a:r>
              <a:rPr lang="en-US" b="1" i="1" dirty="0">
                <a:solidFill>
                  <a:srgbClr val="0000FF"/>
                </a:solidFill>
              </a:rPr>
              <a:t> </a:t>
            </a:r>
            <a:r>
              <a:rPr lang="en-US" b="1" i="1" dirty="0" err="1">
                <a:solidFill>
                  <a:srgbClr val="0000FF"/>
                </a:solidFill>
              </a:rPr>
              <a:t>với</a:t>
            </a:r>
            <a:r>
              <a:rPr lang="en-US" b="1" i="1" dirty="0">
                <a:solidFill>
                  <a:srgbClr val="0000FF"/>
                </a:solidFill>
              </a:rPr>
              <a:t> </a:t>
            </a:r>
            <a:r>
              <a:rPr lang="en-US" b="1" i="1" dirty="0" err="1">
                <a:solidFill>
                  <a:srgbClr val="0000FF"/>
                </a:solidFill>
              </a:rPr>
              <a:t>nhau</a:t>
            </a:r>
            <a:r>
              <a:rPr lang="en-US" b="1" i="1" dirty="0">
                <a:solidFill>
                  <a:srgbClr val="0000FF"/>
                </a:solidFill>
              </a:rPr>
              <a:t> </a:t>
            </a:r>
            <a:r>
              <a:rPr lang="en-US" b="1" i="1" dirty="0" err="1">
                <a:solidFill>
                  <a:srgbClr val="0000FF"/>
                </a:solidFill>
              </a:rPr>
              <a:t>rất</a:t>
            </a:r>
            <a:r>
              <a:rPr lang="en-US" b="1" i="1" dirty="0">
                <a:solidFill>
                  <a:srgbClr val="0000FF"/>
                </a:solidFill>
              </a:rPr>
              <a:t> </a:t>
            </a:r>
            <a:r>
              <a:rPr lang="en-US" b="1" i="1" dirty="0" err="1">
                <a:solidFill>
                  <a:srgbClr val="0000FF"/>
                </a:solidFill>
              </a:rPr>
              <a:t>hoàn</a:t>
            </a:r>
            <a:r>
              <a:rPr lang="en-US" b="1" i="1" dirty="0">
                <a:solidFill>
                  <a:srgbClr val="0000FF"/>
                </a:solidFill>
              </a:rPr>
              <a:t> </a:t>
            </a:r>
            <a:r>
              <a:rPr lang="en-US" b="1" i="1" dirty="0" err="1">
                <a:solidFill>
                  <a:srgbClr val="0000FF"/>
                </a:solidFill>
              </a:rPr>
              <a:t>mỹ</a:t>
            </a:r>
            <a:r>
              <a:rPr lang="en-US" b="1" i="1" dirty="0">
                <a:solidFill>
                  <a:srgbClr val="0000FF"/>
                </a:solidFill>
              </a:rPr>
              <a:t> </a:t>
            </a:r>
            <a:r>
              <a:rPr lang="en-US" b="1" i="1" dirty="0" err="1">
                <a:solidFill>
                  <a:srgbClr val="0000FF"/>
                </a:solidFill>
              </a:rPr>
              <a:t>như</a:t>
            </a:r>
            <a:r>
              <a:rPr lang="en-US" b="1" i="1" dirty="0">
                <a:solidFill>
                  <a:srgbClr val="0000FF"/>
                </a:solidFill>
              </a:rPr>
              <a:t> </a:t>
            </a:r>
            <a:r>
              <a:rPr lang="en-US" b="1" i="1" dirty="0" err="1">
                <a:solidFill>
                  <a:srgbClr val="0000FF"/>
                </a:solidFill>
              </a:rPr>
              <a:t>những</a:t>
            </a:r>
            <a:r>
              <a:rPr lang="en-US" b="1" i="1" dirty="0">
                <a:solidFill>
                  <a:srgbClr val="0000FF"/>
                </a:solidFill>
              </a:rPr>
              <a:t> </a:t>
            </a:r>
            <a:r>
              <a:rPr lang="en-US" b="1" i="1" dirty="0" err="1">
                <a:solidFill>
                  <a:srgbClr val="0000FF"/>
                </a:solidFill>
              </a:rPr>
              <a:t>người</a:t>
            </a:r>
            <a:r>
              <a:rPr lang="en-US" b="1" i="1" dirty="0">
                <a:solidFill>
                  <a:srgbClr val="0000FF"/>
                </a:solidFill>
              </a:rPr>
              <a:t> </a:t>
            </a:r>
            <a:r>
              <a:rPr lang="en-US" b="1" i="1" dirty="0" err="1">
                <a:solidFill>
                  <a:srgbClr val="0000FF"/>
                </a:solidFill>
              </a:rPr>
              <a:t>bạn</a:t>
            </a:r>
            <a:r>
              <a:rPr lang="en-US" b="1" i="1" dirty="0">
                <a:solidFill>
                  <a:srgbClr val="0000FF"/>
                </a:solidFill>
              </a:rPr>
              <a:t> </a:t>
            </a:r>
            <a:r>
              <a:rPr lang="en-US" b="1" i="1" dirty="0" err="1">
                <a:solidFill>
                  <a:srgbClr val="0000FF"/>
                </a:solidFill>
              </a:rPr>
              <a:t>thân</a:t>
            </a:r>
            <a:r>
              <a:rPr lang="en-US" b="1" i="1" dirty="0">
                <a:solidFill>
                  <a:srgbClr val="0000FF"/>
                </a:solidFill>
              </a:rPr>
              <a:t> </a:t>
            </a:r>
            <a:r>
              <a:rPr lang="en-US" b="1" i="1" dirty="0" err="1">
                <a:solidFill>
                  <a:srgbClr val="0000FF"/>
                </a:solidFill>
              </a:rPr>
              <a:t>thiết</a:t>
            </a:r>
            <a:r>
              <a:rPr lang="en-US" b="1" i="1" dirty="0">
                <a:solidFill>
                  <a:srgbClr val="0000FF"/>
                </a:solidFill>
              </a:rPr>
              <a:t>. </a:t>
            </a:r>
            <a:r>
              <a:rPr lang="en-US" b="1" i="1" dirty="0" err="1">
                <a:solidFill>
                  <a:srgbClr val="0000FF"/>
                </a:solidFill>
              </a:rPr>
              <a:t>Tôi</a:t>
            </a:r>
            <a:r>
              <a:rPr lang="en-US" b="1" i="1" dirty="0">
                <a:solidFill>
                  <a:srgbClr val="0000FF"/>
                </a:solidFill>
              </a:rPr>
              <a:t> </a:t>
            </a:r>
            <a:r>
              <a:rPr lang="en-US" b="1" i="1" dirty="0" err="1">
                <a:solidFill>
                  <a:srgbClr val="0000FF"/>
                </a:solidFill>
              </a:rPr>
              <a:t>cố</a:t>
            </a:r>
            <a:r>
              <a:rPr lang="en-US" b="1" i="1" dirty="0">
                <a:solidFill>
                  <a:srgbClr val="0000FF"/>
                </a:solidFill>
              </a:rPr>
              <a:t> </a:t>
            </a:r>
            <a:r>
              <a:rPr lang="en-US" b="1" i="1" dirty="0" err="1">
                <a:solidFill>
                  <a:srgbClr val="0000FF"/>
                </a:solidFill>
              </a:rPr>
              <a:t>gắng</a:t>
            </a:r>
            <a:r>
              <a:rPr lang="en-US" b="1" i="1" dirty="0">
                <a:solidFill>
                  <a:srgbClr val="0000FF"/>
                </a:solidFill>
              </a:rPr>
              <a:t> </a:t>
            </a:r>
            <a:r>
              <a:rPr lang="en-US" b="1" i="1" dirty="0" err="1">
                <a:solidFill>
                  <a:srgbClr val="0000FF"/>
                </a:solidFill>
              </a:rPr>
              <a:t>làm</a:t>
            </a:r>
            <a:r>
              <a:rPr lang="en-US" b="1" i="1" dirty="0">
                <a:solidFill>
                  <a:srgbClr val="0000FF"/>
                </a:solidFill>
              </a:rPr>
              <a:t> </a:t>
            </a:r>
            <a:r>
              <a:rPr lang="en-US" b="1" i="1" dirty="0" err="1">
                <a:solidFill>
                  <a:srgbClr val="0000FF"/>
                </a:solidFill>
              </a:rPr>
              <a:t>một</a:t>
            </a:r>
            <a:r>
              <a:rPr lang="en-US" b="1" i="1" dirty="0">
                <a:solidFill>
                  <a:srgbClr val="0000FF"/>
                </a:solidFill>
              </a:rPr>
              <a:t> </a:t>
            </a:r>
            <a:r>
              <a:rPr lang="en-US" b="1" i="1" dirty="0" err="1">
                <a:solidFill>
                  <a:srgbClr val="0000FF"/>
                </a:solidFill>
              </a:rPr>
              <a:t>người</a:t>
            </a:r>
            <a:r>
              <a:rPr lang="en-US" b="1" i="1" dirty="0">
                <a:solidFill>
                  <a:srgbClr val="0000FF"/>
                </a:solidFill>
              </a:rPr>
              <a:t> </a:t>
            </a:r>
            <a:r>
              <a:rPr lang="en-US" b="1" i="1" dirty="0" err="1">
                <a:solidFill>
                  <a:srgbClr val="0000FF"/>
                </a:solidFill>
              </a:rPr>
              <a:t>học</a:t>
            </a:r>
            <a:r>
              <a:rPr lang="en-US" b="1" i="1" dirty="0">
                <a:solidFill>
                  <a:srgbClr val="0000FF"/>
                </a:solidFill>
              </a:rPr>
              <a:t> </a:t>
            </a:r>
            <a:r>
              <a:rPr lang="en-US" b="1" i="1" dirty="0" err="1">
                <a:solidFill>
                  <a:srgbClr val="0000FF"/>
                </a:solidFill>
              </a:rPr>
              <a:t>trò</a:t>
            </a:r>
            <a:r>
              <a:rPr lang="en-US" b="1" i="1" dirty="0">
                <a:solidFill>
                  <a:srgbClr val="0000FF"/>
                </a:solidFill>
              </a:rPr>
              <a:t> </a:t>
            </a:r>
            <a:r>
              <a:rPr lang="en-US" b="1" i="1" dirty="0" err="1">
                <a:solidFill>
                  <a:srgbClr val="0000FF"/>
                </a:solidFill>
              </a:rPr>
              <a:t>nhỏ</a:t>
            </a:r>
            <a:r>
              <a:rPr lang="en-US" b="1" i="1" dirty="0">
                <a:solidFill>
                  <a:srgbClr val="0000FF"/>
                </a:solidFill>
              </a:rPr>
              <a:t> </a:t>
            </a:r>
            <a:r>
              <a:rPr lang="en-US" b="1" i="1" dirty="0" err="1">
                <a:solidFill>
                  <a:srgbClr val="0000FF"/>
                </a:solidFill>
              </a:rPr>
              <a:t>của</a:t>
            </a:r>
            <a:r>
              <a:rPr lang="en-US" b="1" i="1" dirty="0">
                <a:solidFill>
                  <a:srgbClr val="0000FF"/>
                </a:solidFill>
              </a:rPr>
              <a:t> </a:t>
            </a:r>
            <a:r>
              <a:rPr lang="en-US" b="1" i="1" dirty="0" err="1">
                <a:solidFill>
                  <a:srgbClr val="0000FF"/>
                </a:solidFill>
              </a:rPr>
              <a:t>các</a:t>
            </a:r>
            <a:r>
              <a:rPr lang="en-US" b="1" i="1" dirty="0">
                <a:solidFill>
                  <a:srgbClr val="0000FF"/>
                </a:solidFill>
              </a:rPr>
              <a:t> </a:t>
            </a:r>
            <a:r>
              <a:rPr lang="en-US" b="1" i="1" dirty="0" err="1">
                <a:solidFill>
                  <a:srgbClr val="0000FF"/>
                </a:solidFill>
              </a:rPr>
              <a:t>vị</a:t>
            </a:r>
            <a:r>
              <a:rPr lang="en-US" b="1" i="1" dirty="0">
                <a:solidFill>
                  <a:srgbClr val="0000FF"/>
                </a:solidFill>
              </a:rPr>
              <a:t> </a:t>
            </a:r>
            <a:r>
              <a:rPr lang="en-US" b="1" i="1" dirty="0" err="1">
                <a:solidFill>
                  <a:srgbClr val="0000FF"/>
                </a:solidFill>
              </a:rPr>
              <a:t>ấy</a:t>
            </a:r>
            <a:r>
              <a:rPr lang="en-US" b="1" i="1" dirty="0">
                <a:solidFill>
                  <a:srgbClr val="0000FF"/>
                </a:solidFill>
              </a:rPr>
              <a:t>”</a:t>
            </a:r>
            <a:r>
              <a:rPr lang="en-US" i="1" dirty="0">
                <a:solidFill>
                  <a:srgbClr val="0000FF"/>
                </a:solidFill>
              </a:rPr>
              <a:t> </a:t>
            </a:r>
          </a:p>
        </p:txBody>
      </p:sp>
    </p:spTree>
    <p:extLst>
      <p:ext uri="{BB962C8B-B14F-4D97-AF65-F5344CB8AC3E}">
        <p14:creationId xmlns:p14="http://schemas.microsoft.com/office/powerpoint/2010/main" val="420696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 calcmode="lin" valueType="num">
                                      <p:cBhvr>
                                        <p:cTn id="14"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9" name="TextBox 8">
            <a:extLst>
              <a:ext uri="{FF2B5EF4-FFF2-40B4-BE49-F238E27FC236}">
                <a16:creationId xmlns="" xmlns:a16="http://schemas.microsoft.com/office/drawing/2014/main" id="{40099EEA-D0F6-47C5-B020-C00FF8A869FC}"/>
              </a:ext>
            </a:extLst>
          </p:cNvPr>
          <p:cNvSpPr txBox="1"/>
          <p:nvPr/>
        </p:nvSpPr>
        <p:spPr>
          <a:xfrm>
            <a:off x="1052240" y="1743658"/>
            <a:ext cx="10092010" cy="1384995"/>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2. Tình hình tôn giáo trên thế giới và quan điểm của chủ nghĩa Mác - Lênin về giải quyết vấn đề tôn giáo trong cách mạng xã hội chủ nghĩa</a:t>
            </a:r>
            <a:endParaRPr lang="en-US" dirty="0"/>
          </a:p>
        </p:txBody>
      </p:sp>
      <p:sp>
        <p:nvSpPr>
          <p:cNvPr id="10" name="Arrow: Right 9">
            <a:extLst>
              <a:ext uri="{FF2B5EF4-FFF2-40B4-BE49-F238E27FC236}">
                <a16:creationId xmlns="" xmlns:a16="http://schemas.microsoft.com/office/drawing/2014/main" id="{04B33756-E503-40BD-B0AC-6EA541B13486}"/>
              </a:ext>
            </a:extLst>
          </p:cNvPr>
          <p:cNvSpPr/>
          <p:nvPr/>
        </p:nvSpPr>
        <p:spPr>
          <a:xfrm>
            <a:off x="1047750" y="3061978"/>
            <a:ext cx="2514600" cy="3234672"/>
          </a:xfrm>
          <a:prstGeom prst="rightArrow">
            <a:avLst>
              <a:gd name="adj1" fmla="val 50000"/>
              <a:gd name="adj2" fmla="val 49346"/>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905CBFF7-A41F-40F5-A6F7-3C27229FCAB8}"/>
              </a:ext>
            </a:extLst>
          </p:cNvPr>
          <p:cNvSpPr txBox="1"/>
          <p:nvPr/>
        </p:nvSpPr>
        <p:spPr>
          <a:xfrm>
            <a:off x="1047751" y="3729348"/>
            <a:ext cx="1714500" cy="1815882"/>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2.1. Tình hình tôn giáo trên thế giới</a:t>
            </a:r>
            <a:endParaRPr lang="en-US" dirty="0"/>
          </a:p>
        </p:txBody>
      </p:sp>
      <p:sp>
        <p:nvSpPr>
          <p:cNvPr id="12" name="Rectangle 11">
            <a:extLst>
              <a:ext uri="{FF2B5EF4-FFF2-40B4-BE49-F238E27FC236}">
                <a16:creationId xmlns="" xmlns:a16="http://schemas.microsoft.com/office/drawing/2014/main" id="{E150476A-FFFF-4E47-86AA-5F2BA856D42C}"/>
              </a:ext>
            </a:extLst>
          </p:cNvPr>
          <p:cNvSpPr/>
          <p:nvPr/>
        </p:nvSpPr>
        <p:spPr>
          <a:xfrm>
            <a:off x="3733800" y="3128653"/>
            <a:ext cx="7315200" cy="316799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18C8CC15-4887-414E-86A2-E44B741EA48D}"/>
              </a:ext>
            </a:extLst>
          </p:cNvPr>
          <p:cNvSpPr txBox="1"/>
          <p:nvPr/>
        </p:nvSpPr>
        <p:spPr>
          <a:xfrm>
            <a:off x="3929062" y="3483127"/>
            <a:ext cx="6848475" cy="2308324"/>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Hiện nay trên thế giới có tới hơn 10.000 tôn giáo khác nhau, trong đó khoảng 150 tôn giáo có hơn 1 triệu tín đồ. Những tôn giáo lớn trên thế giới hiện nay gồm có: Kitô giáo (bao gồm Công giáo, Chính thống giáo,Tin Lành, Anh giáo); Hồi giáo; Ấn Độ giáo; Phật giáo.</a:t>
            </a:r>
            <a:endParaRPr lang="en-US" sz="2400" dirty="0"/>
          </a:p>
        </p:txBody>
      </p:sp>
    </p:spTree>
    <p:extLst>
      <p:ext uri="{BB962C8B-B14F-4D97-AF65-F5344CB8AC3E}">
        <p14:creationId xmlns:p14="http://schemas.microsoft.com/office/powerpoint/2010/main" val="214150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2">
            <a:extLst>
              <a:ext uri="{FF2B5EF4-FFF2-40B4-BE49-F238E27FC236}">
                <a16:creationId xmlns="" xmlns:a16="http://schemas.microsoft.com/office/drawing/2014/main" id="{41793415-ED98-4C48-AF26-9B1E83D59DB0}"/>
              </a:ext>
            </a:extLst>
          </p:cNvPr>
          <p:cNvSpPr>
            <a:spLocks noChangeArrowheads="1"/>
          </p:cNvSpPr>
          <p:nvPr/>
        </p:nvSpPr>
        <p:spPr bwMode="auto">
          <a:xfrm>
            <a:off x="4695825" y="582110"/>
            <a:ext cx="2149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eaLnBrk="1" hangingPunct="1">
              <a:spcBef>
                <a:spcPct val="0"/>
              </a:spcBef>
              <a:buClrTx/>
              <a:buSzTx/>
              <a:buFontTx/>
              <a:buNone/>
            </a:pPr>
            <a:r>
              <a:rPr lang="en-US" altLang="en-US" b="1" dirty="0">
                <a:solidFill>
                  <a:srgbClr val="0000FF"/>
                </a:solidFill>
                <a:latin typeface="Arial" panose="020B0604020202020204" pitchFamily="34" charset="0"/>
              </a:rPr>
              <a:t>YÊU CẦU:</a:t>
            </a:r>
          </a:p>
        </p:txBody>
      </p:sp>
      <p:sp>
        <p:nvSpPr>
          <p:cNvPr id="8" name="Rectangle 3">
            <a:extLst>
              <a:ext uri="{FF2B5EF4-FFF2-40B4-BE49-F238E27FC236}">
                <a16:creationId xmlns="" xmlns:a16="http://schemas.microsoft.com/office/drawing/2014/main" id="{CC471EE3-4572-4257-9DD5-3D8C59644B78}"/>
              </a:ext>
            </a:extLst>
          </p:cNvPr>
          <p:cNvSpPr>
            <a:spLocks noChangeArrowheads="1"/>
          </p:cNvSpPr>
          <p:nvPr/>
        </p:nvSpPr>
        <p:spPr bwMode="auto">
          <a:xfrm>
            <a:off x="914399" y="2202034"/>
            <a:ext cx="10220325" cy="263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a:lnSpc>
                <a:spcPct val="120000"/>
              </a:lnSpc>
              <a:spcBef>
                <a:spcPct val="0"/>
              </a:spcBef>
              <a:buClrTx/>
              <a:buSzTx/>
              <a:buFontTx/>
              <a:buNone/>
            </a:pP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Tích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cực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học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tập</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nắm</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vững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nội</a:t>
            </a:r>
            <a:r>
              <a:rPr lang="en-US" altLang="en-US" sz="2800" b="1" dirty="0">
                <a:solidFill>
                  <a:srgbClr val="0000FF"/>
                </a:solidFill>
                <a:latin typeface="Arial" panose="020B0604020202020204" pitchFamily="34" charset="0"/>
              </a:rPr>
              <a:t> dung. </a:t>
            </a:r>
          </a:p>
          <a:p>
            <a:pPr algn="just">
              <a:lnSpc>
                <a:spcPct val="120000"/>
              </a:lnSpc>
              <a:spcBef>
                <a:spcPct val="0"/>
              </a:spcBef>
              <a:buClrTx/>
              <a:buSzTx/>
              <a:buFontTx/>
              <a:buNone/>
            </a:pP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Nâng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cao</a:t>
            </a:r>
            <a:r>
              <a:rPr lang="en-US" altLang="en-US" sz="2800" b="1" dirty="0">
                <a:solidFill>
                  <a:srgbClr val="0000FF"/>
                </a:solidFill>
                <a:latin typeface="Arial" panose="020B0604020202020204" pitchFamily="34" charset="0"/>
              </a:rPr>
              <a:t> ý </a:t>
            </a:r>
            <a:r>
              <a:rPr lang="en-US" altLang="en-US" sz="2800" b="1" dirty="0" err="1">
                <a:solidFill>
                  <a:srgbClr val="0000FF"/>
                </a:solidFill>
                <a:latin typeface="Arial" panose="020B0604020202020204" pitchFamily="34" charset="0"/>
              </a:rPr>
              <a:t>thức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trách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nhiệm</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trong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việc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quán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triệt</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tuyên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truyền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và</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thực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hiện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chính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sách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dân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tộc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tôn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giáo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của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Đảng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nhà</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nước</a:t>
            </a:r>
            <a:r>
              <a:rPr lang="en-US" altLang="en-US" sz="2800" b="1" dirty="0">
                <a:solidFill>
                  <a:srgbClr val="0000FF"/>
                </a:solidFill>
                <a:latin typeface="Arial" panose="020B0604020202020204" pitchFamily="34" charset="0"/>
              </a:rPr>
              <a:t> ta, </a:t>
            </a:r>
            <a:r>
              <a:rPr lang="en-US" altLang="en-US" sz="2800" b="1" dirty="0" err="1">
                <a:solidFill>
                  <a:srgbClr val="0000FF"/>
                </a:solidFill>
                <a:latin typeface="Arial" panose="020B0604020202020204" pitchFamily="34" charset="0"/>
              </a:rPr>
              <a:t>cảnh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giác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đấu</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tranh</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phòng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chống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sự</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lợi</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dụng</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vấn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đề</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dân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tộc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tôn</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giáo</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của</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các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thế</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lực</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thù</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địch</a:t>
            </a:r>
            <a:endParaRPr lang="en-US" altLang="en-US" sz="2800" b="1" dirty="0">
              <a:solidFill>
                <a:srgbClr val="0000FF"/>
              </a:solidFill>
              <a:latin typeface="Arial" panose="020B0604020202020204" pitchFamily="34" charset="0"/>
            </a:endParaRPr>
          </a:p>
        </p:txBody>
      </p:sp>
    </p:spTree>
    <p:extLst>
      <p:ext uri="{BB962C8B-B14F-4D97-AF65-F5344CB8AC3E}">
        <p14:creationId xmlns:p14="http://schemas.microsoft.com/office/powerpoint/2010/main" val="218248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9" name="TextBox 8">
            <a:extLst>
              <a:ext uri="{FF2B5EF4-FFF2-40B4-BE49-F238E27FC236}">
                <a16:creationId xmlns="" xmlns:a16="http://schemas.microsoft.com/office/drawing/2014/main" id="{40099EEA-D0F6-47C5-B020-C00FF8A869FC}"/>
              </a:ext>
            </a:extLst>
          </p:cNvPr>
          <p:cNvSpPr txBox="1"/>
          <p:nvPr/>
        </p:nvSpPr>
        <p:spPr>
          <a:xfrm>
            <a:off x="1052240" y="1743658"/>
            <a:ext cx="10092010" cy="1384995"/>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2. Tình hình tôn giáo trên thế giới và quan điểm của chủ nghĩa Mác - Lênin về giải quyết vấn đề tôn giáo trong cách mạng xã hội chủ nghĩa</a:t>
            </a:r>
            <a:endParaRPr lang="en-US" dirty="0"/>
          </a:p>
        </p:txBody>
      </p:sp>
      <p:sp>
        <p:nvSpPr>
          <p:cNvPr id="10" name="Arrow: Right 9">
            <a:extLst>
              <a:ext uri="{FF2B5EF4-FFF2-40B4-BE49-F238E27FC236}">
                <a16:creationId xmlns="" xmlns:a16="http://schemas.microsoft.com/office/drawing/2014/main" id="{04B33756-E503-40BD-B0AC-6EA541B13486}"/>
              </a:ext>
            </a:extLst>
          </p:cNvPr>
          <p:cNvSpPr/>
          <p:nvPr/>
        </p:nvSpPr>
        <p:spPr>
          <a:xfrm>
            <a:off x="1047750" y="3061978"/>
            <a:ext cx="2514600" cy="3234672"/>
          </a:xfrm>
          <a:prstGeom prst="rightArrow">
            <a:avLst>
              <a:gd name="adj1" fmla="val 50000"/>
              <a:gd name="adj2" fmla="val 49346"/>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E150476A-FFFF-4E47-86AA-5F2BA856D42C}"/>
              </a:ext>
            </a:extLst>
          </p:cNvPr>
          <p:cNvSpPr/>
          <p:nvPr/>
        </p:nvSpPr>
        <p:spPr>
          <a:xfrm>
            <a:off x="3695700" y="3053636"/>
            <a:ext cx="7315200" cy="816373"/>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24EBFA57-0A69-4B77-9A7E-DDC172D6C645}"/>
              </a:ext>
            </a:extLst>
          </p:cNvPr>
          <p:cNvSpPr txBox="1"/>
          <p:nvPr/>
        </p:nvSpPr>
        <p:spPr>
          <a:xfrm>
            <a:off x="1047750" y="3945026"/>
            <a:ext cx="2352675" cy="1569660"/>
          </a:xfrm>
          <a:prstGeom prst="rect">
            <a:avLst/>
          </a:prstGeom>
          <a:noFill/>
        </p:spPr>
        <p:txBody>
          <a:bodyPr wrap="square" rtlCol="0">
            <a:spAutoFit/>
          </a:bodyPr>
          <a:lstStyle/>
          <a:p>
            <a:r>
              <a:rPr lang="vi-VN" sz="1600" b="1" i="1" dirty="0">
                <a:solidFill>
                  <a:srgbClr val="0000FF"/>
                </a:solidFill>
                <a:effectLst/>
                <a:ea typeface="Calibri" panose="020F0502020204030204" pitchFamily="34" charset="0"/>
              </a:rPr>
              <a:t>2.2. Quan điểm của chủ nghĩa Mác - Lênin về giải quyết vấn đề tôn giáo trong cách mạng xã hội chủ nghĩa</a:t>
            </a:r>
            <a:endParaRPr lang="en-US" sz="1600" b="1" dirty="0">
              <a:solidFill>
                <a:srgbClr val="0000FF"/>
              </a:solidFill>
            </a:endParaRPr>
          </a:p>
        </p:txBody>
      </p:sp>
      <p:sp>
        <p:nvSpPr>
          <p:cNvPr id="15" name="Rectangle 14">
            <a:extLst>
              <a:ext uri="{FF2B5EF4-FFF2-40B4-BE49-F238E27FC236}">
                <a16:creationId xmlns="" xmlns:a16="http://schemas.microsoft.com/office/drawing/2014/main" id="{97048A6F-40B8-4820-B167-D2D98852D10C}"/>
              </a:ext>
            </a:extLst>
          </p:cNvPr>
          <p:cNvSpPr/>
          <p:nvPr/>
        </p:nvSpPr>
        <p:spPr>
          <a:xfrm>
            <a:off x="3695700" y="3954781"/>
            <a:ext cx="7315200" cy="719999"/>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F84F533F-44D0-48CB-A03B-EBCA2A3DD974}"/>
              </a:ext>
            </a:extLst>
          </p:cNvPr>
          <p:cNvSpPr/>
          <p:nvPr/>
        </p:nvSpPr>
        <p:spPr>
          <a:xfrm>
            <a:off x="3695700" y="4759552"/>
            <a:ext cx="7315200" cy="719999"/>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7519683B-3D59-477A-9C35-50CDA972E1A5}"/>
              </a:ext>
            </a:extLst>
          </p:cNvPr>
          <p:cNvSpPr/>
          <p:nvPr/>
        </p:nvSpPr>
        <p:spPr>
          <a:xfrm>
            <a:off x="3695700" y="5552573"/>
            <a:ext cx="7315200" cy="719999"/>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229F7D0C-58C9-4740-A4E9-2414AB3AA903}"/>
              </a:ext>
            </a:extLst>
          </p:cNvPr>
          <p:cNvSpPr txBox="1"/>
          <p:nvPr/>
        </p:nvSpPr>
        <p:spPr>
          <a:xfrm>
            <a:off x="3823519" y="3128653"/>
            <a:ext cx="6977831" cy="646331"/>
          </a:xfrm>
          <a:prstGeom prst="rect">
            <a:avLst/>
          </a:prstGeom>
          <a:noFill/>
        </p:spPr>
        <p:txBody>
          <a:bodyPr wrap="square" rtlCol="0">
            <a:spAutoFit/>
          </a:bodyPr>
          <a:lstStyle>
            <a:defPPr>
              <a:defRPr lang="en-US"/>
            </a:defPPr>
            <a:lvl1pPr>
              <a:defRPr sz="1600" b="1" i="1">
                <a:solidFill>
                  <a:srgbClr val="0000FF"/>
                </a:solidFill>
                <a:effectLst/>
                <a:ea typeface="Calibri" panose="020F0502020204030204" pitchFamily="34" charset="0"/>
              </a:defRPr>
            </a:lvl1pPr>
          </a:lstStyle>
          <a:p>
            <a:pPr algn="just"/>
            <a:r>
              <a:rPr lang="vi-VN" sz="1800" dirty="0"/>
              <a:t>Một là, giải quyết vấn đề tôn giáo phải gắn liền với quá trình cải tạo xã hội cũ,xây dựng xã hội mới- xã hội xã hội chủ nghĩa</a:t>
            </a:r>
            <a:endParaRPr lang="en-US" sz="1800" dirty="0"/>
          </a:p>
        </p:txBody>
      </p:sp>
      <p:sp>
        <p:nvSpPr>
          <p:cNvPr id="8" name="TextBox 7">
            <a:extLst>
              <a:ext uri="{FF2B5EF4-FFF2-40B4-BE49-F238E27FC236}">
                <a16:creationId xmlns="" xmlns:a16="http://schemas.microsoft.com/office/drawing/2014/main" id="{ACD23418-5746-49CD-9D0B-7D0725285C6B}"/>
              </a:ext>
            </a:extLst>
          </p:cNvPr>
          <p:cNvSpPr txBox="1"/>
          <p:nvPr/>
        </p:nvSpPr>
        <p:spPr>
          <a:xfrm>
            <a:off x="3823519" y="3954781"/>
            <a:ext cx="7082606" cy="658727"/>
          </a:xfrm>
          <a:prstGeom prst="rect">
            <a:avLst/>
          </a:prstGeom>
          <a:noFill/>
        </p:spPr>
        <p:txBody>
          <a:bodyPr wrap="square" rtlCol="0">
            <a:spAutoFit/>
          </a:bodyPr>
          <a:lstStyle>
            <a:defPPr>
              <a:defRPr lang="en-US"/>
            </a:defPPr>
            <a:lvl1pPr algn="just">
              <a:defRPr b="1" i="1">
                <a:solidFill>
                  <a:srgbClr val="0000FF"/>
                </a:solidFill>
                <a:effectLst/>
                <a:ea typeface="Calibri" panose="020F0502020204030204" pitchFamily="34" charset="0"/>
              </a:defRPr>
            </a:lvl1pPr>
          </a:lstStyle>
          <a:p>
            <a:r>
              <a:rPr lang="vi-VN" dirty="0"/>
              <a:t>Hai là, tôn trọng và bảo đảm quyền tự do tín ngưỡng và không tín ngưỡng của công dân, kiên quyết bài trừ mê tín dị đoan</a:t>
            </a:r>
            <a:endParaRPr lang="en-US" dirty="0"/>
          </a:p>
        </p:txBody>
      </p:sp>
      <p:sp>
        <p:nvSpPr>
          <p:cNvPr id="18" name="TextBox 17">
            <a:extLst>
              <a:ext uri="{FF2B5EF4-FFF2-40B4-BE49-F238E27FC236}">
                <a16:creationId xmlns="" xmlns:a16="http://schemas.microsoft.com/office/drawing/2014/main" id="{F5984A10-97DA-4812-811B-41679899C4C3}"/>
              </a:ext>
            </a:extLst>
          </p:cNvPr>
          <p:cNvSpPr txBox="1"/>
          <p:nvPr/>
        </p:nvSpPr>
        <p:spPr>
          <a:xfrm>
            <a:off x="3823519" y="4857750"/>
            <a:ext cx="6977831" cy="640881"/>
          </a:xfrm>
          <a:prstGeom prst="rect">
            <a:avLst/>
          </a:prstGeom>
          <a:noFill/>
        </p:spPr>
        <p:txBody>
          <a:bodyPr wrap="square" rtlCol="0">
            <a:spAutoFit/>
          </a:bodyPr>
          <a:lstStyle>
            <a:defPPr>
              <a:defRPr lang="en-US"/>
            </a:defPPr>
            <a:lvl1pPr algn="just">
              <a:defRPr b="1" i="1">
                <a:solidFill>
                  <a:srgbClr val="0000FF"/>
                </a:solidFill>
                <a:effectLst/>
                <a:ea typeface="Calibri" panose="020F0502020204030204" pitchFamily="34" charset="0"/>
              </a:defRPr>
            </a:lvl1pPr>
          </a:lstStyle>
          <a:p>
            <a:r>
              <a:rPr lang="vi-VN" dirty="0"/>
              <a:t>Ba là, quán triệt quan điểm lịch sử cụ thể khi giải quyết vấn đề tôn giáo</a:t>
            </a:r>
            <a:endParaRPr lang="en-US" dirty="0"/>
          </a:p>
        </p:txBody>
      </p:sp>
      <p:sp>
        <p:nvSpPr>
          <p:cNvPr id="19" name="TextBox 18">
            <a:extLst>
              <a:ext uri="{FF2B5EF4-FFF2-40B4-BE49-F238E27FC236}">
                <a16:creationId xmlns="" xmlns:a16="http://schemas.microsoft.com/office/drawing/2014/main" id="{88670A0D-3E95-41A6-ABAD-A5B78EE0BA05}"/>
              </a:ext>
            </a:extLst>
          </p:cNvPr>
          <p:cNvSpPr txBox="1"/>
          <p:nvPr/>
        </p:nvSpPr>
        <p:spPr>
          <a:xfrm>
            <a:off x="3823518" y="5564323"/>
            <a:ext cx="6977831" cy="640881"/>
          </a:xfrm>
          <a:prstGeom prst="rect">
            <a:avLst/>
          </a:prstGeom>
          <a:noFill/>
        </p:spPr>
        <p:txBody>
          <a:bodyPr wrap="square" rtlCol="0">
            <a:spAutoFit/>
          </a:bodyPr>
          <a:lstStyle>
            <a:defPPr>
              <a:defRPr lang="en-US"/>
            </a:defPPr>
            <a:lvl1pPr algn="just">
              <a:defRPr b="1" i="1">
                <a:solidFill>
                  <a:srgbClr val="0000FF"/>
                </a:solidFill>
                <a:effectLst/>
                <a:ea typeface="Calibri" panose="020F0502020204030204" pitchFamily="34" charset="0"/>
              </a:defRPr>
            </a:lvl1pPr>
          </a:lstStyle>
          <a:p>
            <a:r>
              <a:rPr lang="vi-VN" dirty="0"/>
              <a:t>Bốn là, phân biệt rõ mối quan hệ giữa hai mặt chính trị và tư tưởng trong giải quyết vấn đề tôn giáo</a:t>
            </a:r>
            <a:endParaRPr lang="en-US" dirty="0"/>
          </a:p>
        </p:txBody>
      </p:sp>
    </p:spTree>
    <p:extLst>
      <p:ext uri="{BB962C8B-B14F-4D97-AF65-F5344CB8AC3E}">
        <p14:creationId xmlns:p14="http://schemas.microsoft.com/office/powerpoint/2010/main" val="404660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3" grpId="0"/>
      <p:bldP spid="15" grpId="0" animBg="1"/>
      <p:bldP spid="16" grpId="0" animBg="1"/>
      <p:bldP spid="17" grpId="0" animBg="1"/>
      <p:bldP spid="4" grpId="0"/>
      <p:bldP spid="8" grpId="0"/>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A152A251-F9B0-4C26-ADC3-011AA091F941}"/>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pic>
        <p:nvPicPr>
          <p:cNvPr id="10" name="Picture 9">
            <a:extLst>
              <a:ext uri="{FF2B5EF4-FFF2-40B4-BE49-F238E27FC236}">
                <a16:creationId xmlns="" xmlns:a16="http://schemas.microsoft.com/office/drawing/2014/main" id="{9A6DDC9B-B859-46A5-A061-F8E9F5697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673" y="1990816"/>
            <a:ext cx="2981325" cy="398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 xmlns:a16="http://schemas.microsoft.com/office/drawing/2014/main" id="{F94F46CD-D03E-4334-9C5F-A1E3A87D9B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818" y="2036227"/>
            <a:ext cx="2981325" cy="403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 xmlns:a16="http://schemas.microsoft.com/office/drawing/2014/main" id="{163513F1-C737-4F16-9D66-10E80A0F23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502" y="1962241"/>
            <a:ext cx="3257551" cy="400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 xmlns:a16="http://schemas.microsoft.com/office/drawing/2014/main" id="{2D5A2C3C-DAA8-404A-A4D5-0E75F6FED2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7818" y="1979006"/>
            <a:ext cx="2981326" cy="393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 xmlns:a16="http://schemas.microsoft.com/office/drawing/2014/main" id="{50127C1A-E09E-4776-AF4D-A2AA1E8B02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7325" y="1962241"/>
            <a:ext cx="2660650" cy="41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
            <a:extLst>
              <a:ext uri="{FF2B5EF4-FFF2-40B4-BE49-F238E27FC236}">
                <a16:creationId xmlns="" xmlns:a16="http://schemas.microsoft.com/office/drawing/2014/main" id="{94CBA99B-DDEA-4B70-BDC8-01266EE876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1224" y="1962241"/>
            <a:ext cx="2695578" cy="414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 xmlns:a16="http://schemas.microsoft.com/office/drawing/2014/main" id="{ED681D07-D231-427A-AFA0-A66E79F15E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3351" y="1979006"/>
            <a:ext cx="3091973" cy="401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 xmlns:a16="http://schemas.microsoft.com/office/drawing/2014/main" id="{D872235A-3E95-4B0A-A059-6F417131F1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7817" y="1979006"/>
            <a:ext cx="2916182" cy="40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39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pic>
        <p:nvPicPr>
          <p:cNvPr id="9" name="Picture 1">
            <a:extLst>
              <a:ext uri="{FF2B5EF4-FFF2-40B4-BE49-F238E27FC236}">
                <a16:creationId xmlns="" xmlns:a16="http://schemas.microsoft.com/office/drawing/2014/main" id="{25C390E1-C2BA-49A2-A3C9-266B77530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418" y="1828800"/>
            <a:ext cx="6361164"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 xmlns:a16="http://schemas.microsoft.com/office/drawing/2014/main" id="{03B68BF3-9F8D-42D6-B99F-211FC13CB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418" y="1779053"/>
            <a:ext cx="6457182" cy="384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
            <a:extLst>
              <a:ext uri="{FF2B5EF4-FFF2-40B4-BE49-F238E27FC236}">
                <a16:creationId xmlns="" xmlns:a16="http://schemas.microsoft.com/office/drawing/2014/main" id="{391EE4BC-D806-4458-80AA-DF0E13CBF7C5}"/>
              </a:ext>
            </a:extLst>
          </p:cNvPr>
          <p:cNvSpPr txBox="1">
            <a:spLocks noChangeArrowheads="1"/>
          </p:cNvSpPr>
          <p:nvPr/>
        </p:nvSpPr>
        <p:spPr bwMode="auto">
          <a:xfrm>
            <a:off x="2295909" y="5788643"/>
            <a:ext cx="769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vi-VN" altLang="en-US" sz="1800" i="1">
                <a:latin typeface="Helvetica Neue"/>
              </a:rPr>
              <a:t>Ông Joe Biden tuyên thệ nhậm chức Tổng thống thứ 46 của nước Mỹ</a:t>
            </a:r>
            <a:endParaRPr lang="en-US" altLang="en-US" sz="1800">
              <a:latin typeface="Arial" panose="020B0604020202020204" pitchFamily="34" charset="0"/>
            </a:endParaRPr>
          </a:p>
        </p:txBody>
      </p:sp>
    </p:spTree>
    <p:extLst>
      <p:ext uri="{BB962C8B-B14F-4D97-AF65-F5344CB8AC3E}">
        <p14:creationId xmlns:p14="http://schemas.microsoft.com/office/powerpoint/2010/main" val="47090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12" name="TextBox 1">
            <a:extLst>
              <a:ext uri="{FF2B5EF4-FFF2-40B4-BE49-F238E27FC236}">
                <a16:creationId xmlns="" xmlns:a16="http://schemas.microsoft.com/office/drawing/2014/main" id="{B32899D3-0FD3-4349-AACF-3660CECB9E78}"/>
              </a:ext>
            </a:extLst>
          </p:cNvPr>
          <p:cNvSpPr txBox="1">
            <a:spLocks noChangeArrowheads="1"/>
          </p:cNvSpPr>
          <p:nvPr/>
        </p:nvSpPr>
        <p:spPr bwMode="auto">
          <a:xfrm>
            <a:off x="0" y="1771242"/>
            <a:ext cx="5105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vi-VN" altLang="en-US" sz="2400" b="1" dirty="0">
                <a:latin typeface="Arial" panose="020B0604020202020204" pitchFamily="34" charset="0"/>
              </a:rPr>
              <a:t>ĐẠO DO THÁI</a:t>
            </a:r>
            <a:endParaRPr lang="en-US" altLang="en-US" sz="2400" b="1" dirty="0">
              <a:latin typeface="Arial" panose="020B0604020202020204" pitchFamily="34" charset="0"/>
            </a:endParaRPr>
          </a:p>
        </p:txBody>
      </p:sp>
      <p:sp>
        <p:nvSpPr>
          <p:cNvPr id="13" name="TextBox 2">
            <a:extLst>
              <a:ext uri="{FF2B5EF4-FFF2-40B4-BE49-F238E27FC236}">
                <a16:creationId xmlns="" xmlns:a16="http://schemas.microsoft.com/office/drawing/2014/main" id="{D693958A-5DB7-4862-9668-3D23B84D1580}"/>
              </a:ext>
            </a:extLst>
          </p:cNvPr>
          <p:cNvSpPr txBox="1">
            <a:spLocks noChangeArrowheads="1"/>
          </p:cNvSpPr>
          <p:nvPr/>
        </p:nvSpPr>
        <p:spPr bwMode="auto">
          <a:xfrm>
            <a:off x="3830911" y="1721235"/>
            <a:ext cx="7418114" cy="1200329"/>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sz="2400" dirty="0"/>
              <a:t>Do </a:t>
            </a:r>
            <a:r>
              <a:rPr lang="en-US" altLang="en-US" sz="2400" dirty="0" err="1"/>
              <a:t>Thái</a:t>
            </a:r>
            <a:r>
              <a:rPr lang="en-US" altLang="en-US" sz="2400" dirty="0"/>
              <a:t> </a:t>
            </a:r>
            <a:r>
              <a:rPr lang="en-US" altLang="en-US" sz="2400" dirty="0" err="1"/>
              <a:t>giáo</a:t>
            </a:r>
            <a:r>
              <a:rPr lang="en-US" altLang="en-US" sz="2400" dirty="0"/>
              <a:t> </a:t>
            </a:r>
            <a:r>
              <a:rPr lang="en-US" altLang="en-US" sz="2400" dirty="0" err="1"/>
              <a:t>là</a:t>
            </a:r>
            <a:r>
              <a:rPr lang="en-US" altLang="en-US" sz="2400" dirty="0"/>
              <a:t> </a:t>
            </a:r>
            <a:r>
              <a:rPr lang="en-US" altLang="en-US" sz="2400" dirty="0" err="1"/>
              <a:t>một</a:t>
            </a:r>
            <a:r>
              <a:rPr lang="en-US" altLang="en-US" sz="2400" dirty="0"/>
              <a:t> </a:t>
            </a:r>
            <a:r>
              <a:rPr lang="en-US" altLang="en-US" sz="2400" dirty="0" err="1"/>
              <a:t>tôn</a:t>
            </a:r>
            <a:r>
              <a:rPr lang="en-US" altLang="en-US" sz="2400" dirty="0"/>
              <a:t> </a:t>
            </a:r>
            <a:r>
              <a:rPr lang="en-US" altLang="en-US" sz="2400" dirty="0" err="1"/>
              <a:t>giáo</a:t>
            </a:r>
            <a:r>
              <a:rPr lang="en-US" altLang="en-US" sz="2400" dirty="0"/>
              <a:t> </a:t>
            </a:r>
            <a:r>
              <a:rPr lang="en-US" altLang="en-US" sz="2400" dirty="0" err="1"/>
              <a:t>độc</a:t>
            </a:r>
            <a:r>
              <a:rPr lang="en-US" altLang="en-US" sz="2400" dirty="0"/>
              <a:t> </a:t>
            </a:r>
            <a:r>
              <a:rPr lang="en-US" altLang="en-US" sz="2400" dirty="0" err="1"/>
              <a:t>thần</a:t>
            </a:r>
            <a:r>
              <a:rPr lang="vi-VN" altLang="en-US" sz="2400" dirty="0"/>
              <a:t> </a:t>
            </a:r>
            <a:r>
              <a:rPr lang="en-US" altLang="en-US" sz="2400" dirty="0"/>
              <a:t> </a:t>
            </a:r>
            <a:r>
              <a:rPr lang="en-US" altLang="en-US" sz="2400" dirty="0" err="1"/>
              <a:t>cổ</a:t>
            </a:r>
            <a:r>
              <a:rPr lang="en-US" altLang="en-US" sz="2400" dirty="0"/>
              <a:t> </a:t>
            </a:r>
            <a:r>
              <a:rPr lang="en-US" altLang="en-US" sz="2400" dirty="0" err="1"/>
              <a:t>đại</a:t>
            </a:r>
            <a:r>
              <a:rPr lang="en-US" altLang="en-US" sz="2400" dirty="0"/>
              <a:t> </a:t>
            </a:r>
            <a:r>
              <a:rPr lang="en-US" altLang="en-US" sz="2400" dirty="0" err="1"/>
              <a:t>thuộc</a:t>
            </a:r>
            <a:r>
              <a:rPr lang="en-US" altLang="en-US" sz="2400" dirty="0"/>
              <a:t> </a:t>
            </a:r>
            <a:r>
              <a:rPr lang="en-US" altLang="en-US" sz="2400" dirty="0" err="1"/>
              <a:t>nhóm</a:t>
            </a:r>
            <a:r>
              <a:rPr lang="en-US" altLang="en-US" sz="2400" dirty="0"/>
              <a:t> </a:t>
            </a:r>
            <a:r>
              <a:rPr lang="en-US" altLang="en-US" sz="2400" dirty="0" err="1"/>
              <a:t>các</a:t>
            </a:r>
            <a:r>
              <a:rPr lang="en-US" altLang="en-US" sz="2400" dirty="0"/>
              <a:t> </a:t>
            </a:r>
            <a:r>
              <a:rPr lang="en-US" altLang="en-US" sz="2400" dirty="0" err="1"/>
              <a:t>tôn</a:t>
            </a:r>
            <a:r>
              <a:rPr lang="en-US" altLang="en-US" sz="2400" dirty="0"/>
              <a:t> </a:t>
            </a:r>
            <a:r>
              <a:rPr lang="en-US" altLang="en-US" sz="2400" dirty="0" err="1"/>
              <a:t>giáo</a:t>
            </a:r>
            <a:r>
              <a:rPr lang="en-US" altLang="en-US" sz="2400" dirty="0"/>
              <a:t> </a:t>
            </a:r>
            <a:r>
              <a:rPr lang="en-US" altLang="en-US" sz="2400" dirty="0" err="1"/>
              <a:t>khởi</a:t>
            </a:r>
            <a:r>
              <a:rPr lang="en-US" altLang="en-US" sz="2400" dirty="0"/>
              <a:t> </a:t>
            </a:r>
            <a:r>
              <a:rPr lang="en-US" altLang="en-US" sz="2400" dirty="0" err="1"/>
              <a:t>nguồn</a:t>
            </a:r>
            <a:r>
              <a:rPr lang="en-US" altLang="en-US" sz="2400" dirty="0"/>
              <a:t> </a:t>
            </a:r>
            <a:r>
              <a:rPr lang="en-US" altLang="en-US" sz="2400" dirty="0" err="1"/>
              <a:t>từ</a:t>
            </a:r>
            <a:r>
              <a:rPr lang="en-US" altLang="en-US" sz="2400" dirty="0"/>
              <a:t> Abraham</a:t>
            </a:r>
            <a:r>
              <a:rPr lang="vi-VN" altLang="en-US" sz="2400" dirty="0"/>
              <a:t> </a:t>
            </a:r>
            <a:r>
              <a:rPr lang="en-US" altLang="en-US" sz="2400" dirty="0" err="1"/>
              <a:t>đặt</a:t>
            </a:r>
            <a:r>
              <a:rPr lang="en-US" altLang="en-US" sz="2400" dirty="0"/>
              <a:t> </a:t>
            </a:r>
            <a:r>
              <a:rPr lang="en-US" altLang="en-US" sz="2400" dirty="0" err="1"/>
              <a:t>nền</a:t>
            </a:r>
            <a:r>
              <a:rPr lang="en-US" altLang="en-US" sz="2400" dirty="0"/>
              <a:t> </a:t>
            </a:r>
            <a:r>
              <a:rPr lang="en-US" altLang="en-US" sz="2400" dirty="0" err="1"/>
              <a:t>tảng</a:t>
            </a:r>
            <a:r>
              <a:rPr lang="en-US" altLang="en-US" sz="2400" dirty="0"/>
              <a:t> </a:t>
            </a:r>
            <a:r>
              <a:rPr lang="en-US" altLang="en-US" sz="2400" dirty="0" err="1"/>
              <a:t>trên</a:t>
            </a:r>
            <a:r>
              <a:rPr lang="en-US" altLang="en-US" sz="2400" dirty="0"/>
              <a:t> </a:t>
            </a:r>
            <a:r>
              <a:rPr lang="en-US" altLang="en-US" sz="2400" dirty="0" err="1"/>
              <a:t>Kinh</a:t>
            </a:r>
            <a:r>
              <a:rPr lang="en-US" altLang="en-US" sz="2400" dirty="0"/>
              <a:t> Torah</a:t>
            </a:r>
          </a:p>
        </p:txBody>
      </p:sp>
      <p:pic>
        <p:nvPicPr>
          <p:cNvPr id="14" name="Picture 5">
            <a:extLst>
              <a:ext uri="{FF2B5EF4-FFF2-40B4-BE49-F238E27FC236}">
                <a16:creationId xmlns="" xmlns:a16="http://schemas.microsoft.com/office/drawing/2014/main" id="{E6AD4785-4384-437B-905C-36273CCF41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275" y="4386988"/>
            <a:ext cx="2480494" cy="176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a:extLst>
              <a:ext uri="{FF2B5EF4-FFF2-40B4-BE49-F238E27FC236}">
                <a16:creationId xmlns="" xmlns:a16="http://schemas.microsoft.com/office/drawing/2014/main" id="{BD33B8AB-CE9C-4290-BEE4-4F9B42EE73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275" y="2387642"/>
            <a:ext cx="2480494" cy="17633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3">
            <a:extLst>
              <a:ext uri="{FF2B5EF4-FFF2-40B4-BE49-F238E27FC236}">
                <a16:creationId xmlns="" xmlns:a16="http://schemas.microsoft.com/office/drawing/2014/main" id="{FC9ABCD0-FC8E-41EA-A289-9A2CD97E6851}"/>
              </a:ext>
            </a:extLst>
          </p:cNvPr>
          <p:cNvSpPr txBox="1">
            <a:spLocks noChangeArrowheads="1"/>
          </p:cNvSpPr>
          <p:nvPr/>
        </p:nvSpPr>
        <p:spPr bwMode="auto">
          <a:xfrm>
            <a:off x="3830911" y="2971142"/>
            <a:ext cx="7494314" cy="1569660"/>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altLang="en-US" dirty="0"/>
              <a:t>Đạo Do Thái giáo có nguồn gốc từ Trung Đông</a:t>
            </a:r>
            <a:r>
              <a:rPr lang="en-US" altLang="en-US" dirty="0"/>
              <a:t> </a:t>
            </a:r>
            <a:r>
              <a:rPr lang="en-US" altLang="en-US" dirty="0" err="1"/>
              <a:t>cách</a:t>
            </a:r>
            <a:r>
              <a:rPr lang="en-US" altLang="en-US" dirty="0"/>
              <a:t> nay </a:t>
            </a:r>
            <a:r>
              <a:rPr lang="en-US" altLang="en-US" dirty="0" err="1"/>
              <a:t>hơn</a:t>
            </a:r>
            <a:r>
              <a:rPr lang="en-US" altLang="en-US" dirty="0"/>
              <a:t> 3000 </a:t>
            </a:r>
            <a:r>
              <a:rPr lang="en-US" altLang="en-US" dirty="0" err="1"/>
              <a:t>năm</a:t>
            </a:r>
            <a:r>
              <a:rPr lang="en-US" altLang="en-US" dirty="0"/>
              <a:t>,</a:t>
            </a:r>
            <a:r>
              <a:rPr lang="vi-VN" altLang="en-US" dirty="0"/>
              <a:t> trong khoảng Thời đại đồ đồng. Do Thái giáo được xem là một trong những tôn giáo độc thần cổ đại nhất thế giới. </a:t>
            </a:r>
            <a:endParaRPr lang="en-US" altLang="en-US" dirty="0"/>
          </a:p>
        </p:txBody>
      </p:sp>
      <p:sp>
        <p:nvSpPr>
          <p:cNvPr id="16" name="TextBox 6">
            <a:extLst>
              <a:ext uri="{FF2B5EF4-FFF2-40B4-BE49-F238E27FC236}">
                <a16:creationId xmlns="" xmlns:a16="http://schemas.microsoft.com/office/drawing/2014/main" id="{3391823D-CFBC-4F3D-874D-F0A944EE0143}"/>
              </a:ext>
            </a:extLst>
          </p:cNvPr>
          <p:cNvSpPr txBox="1">
            <a:spLocks noChangeArrowheads="1"/>
          </p:cNvSpPr>
          <p:nvPr/>
        </p:nvSpPr>
        <p:spPr bwMode="auto">
          <a:xfrm>
            <a:off x="3792811" y="4629301"/>
            <a:ext cx="7532414" cy="1569660"/>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altLang="en-US" dirty="0"/>
              <a:t>Theo Do </a:t>
            </a:r>
            <a:r>
              <a:rPr lang="en-US" altLang="en-US" dirty="0" err="1"/>
              <a:t>thái</a:t>
            </a:r>
            <a:r>
              <a:rPr lang="en-US" altLang="en-US" dirty="0"/>
              <a:t> </a:t>
            </a:r>
            <a:r>
              <a:rPr lang="en-US" altLang="en-US" dirty="0" err="1"/>
              <a:t>giáo</a:t>
            </a:r>
            <a:r>
              <a:rPr lang="en-US" altLang="en-US" dirty="0"/>
              <a:t>: </a:t>
            </a:r>
            <a:r>
              <a:rPr lang="vi-VN" altLang="en-US" dirty="0"/>
              <a:t>Đức Chúa Trời là đấng tạo hóa của tất cả những gì hiện hữu; Ngài là duy nhất, vô hình vô thể và chỉ một mình Ngài</a:t>
            </a:r>
            <a:r>
              <a:rPr lang="en-US" altLang="en-US" dirty="0"/>
              <a:t> </a:t>
            </a:r>
            <a:r>
              <a:rPr lang="vi-VN" altLang="en-US" dirty="0"/>
              <a:t>được thờ phượng như đấng cầm quyền tuyệt đối của vũ trụ.</a:t>
            </a:r>
            <a:endParaRPr lang="en-US" altLang="en-US" dirty="0"/>
          </a:p>
        </p:txBody>
      </p:sp>
    </p:spTree>
    <p:extLst>
      <p:ext uri="{BB962C8B-B14F-4D97-AF65-F5344CB8AC3E}">
        <p14:creationId xmlns:p14="http://schemas.microsoft.com/office/powerpoint/2010/main" val="154328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10" name="TextBox 1">
            <a:extLst>
              <a:ext uri="{FF2B5EF4-FFF2-40B4-BE49-F238E27FC236}">
                <a16:creationId xmlns="" xmlns:a16="http://schemas.microsoft.com/office/drawing/2014/main" id="{3ACEFF25-D82D-4820-A180-975D4BE98013}"/>
              </a:ext>
            </a:extLst>
          </p:cNvPr>
          <p:cNvSpPr txBox="1">
            <a:spLocks noChangeArrowheads="1"/>
          </p:cNvSpPr>
          <p:nvPr/>
        </p:nvSpPr>
        <p:spPr bwMode="auto">
          <a:xfrm>
            <a:off x="619448" y="1870738"/>
            <a:ext cx="3857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en-US" altLang="en-US" sz="2800" b="1" dirty="0">
                <a:latin typeface="Arial" panose="020B0604020202020204" pitchFamily="34" charset="0"/>
              </a:rPr>
              <a:t>KY TÔ </a:t>
            </a:r>
            <a:r>
              <a:rPr lang="vi-VN" altLang="en-US" sz="2800" b="1" dirty="0">
                <a:latin typeface="Arial" panose="020B0604020202020204" pitchFamily="34" charset="0"/>
              </a:rPr>
              <a:t>GIÁO</a:t>
            </a:r>
            <a:endParaRPr lang="en-US" altLang="en-US" sz="2800" b="1" dirty="0">
              <a:latin typeface="Arial" panose="020B0604020202020204" pitchFamily="34" charset="0"/>
            </a:endParaRPr>
          </a:p>
        </p:txBody>
      </p:sp>
      <p:pic>
        <p:nvPicPr>
          <p:cNvPr id="11" name="Picture 5">
            <a:extLst>
              <a:ext uri="{FF2B5EF4-FFF2-40B4-BE49-F238E27FC236}">
                <a16:creationId xmlns="" xmlns:a16="http://schemas.microsoft.com/office/drawing/2014/main" id="{8B578A2B-9CB7-4485-AAA1-455BD7E3E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26" y="2568072"/>
            <a:ext cx="2584772" cy="341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a:extLst>
              <a:ext uri="{FF2B5EF4-FFF2-40B4-BE49-F238E27FC236}">
                <a16:creationId xmlns="" xmlns:a16="http://schemas.microsoft.com/office/drawing/2014/main" id="{56C018AE-E687-415E-9C8E-DA57C91A92F4}"/>
              </a:ext>
            </a:extLst>
          </p:cNvPr>
          <p:cNvSpPr txBox="1">
            <a:spLocks noChangeArrowheads="1"/>
          </p:cNvSpPr>
          <p:nvPr/>
        </p:nvSpPr>
        <p:spPr bwMode="auto">
          <a:xfrm>
            <a:off x="4071170" y="2545735"/>
            <a:ext cx="7267574"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dirty="0" err="1"/>
              <a:t>Đạo</a:t>
            </a:r>
            <a:r>
              <a:rPr lang="en-US" altLang="en-US" dirty="0"/>
              <a:t> </a:t>
            </a:r>
            <a:r>
              <a:rPr lang="en-US" altLang="en-US" dirty="0" err="1"/>
              <a:t>Công</a:t>
            </a:r>
            <a:r>
              <a:rPr lang="en-US" altLang="en-US" dirty="0"/>
              <a:t> </a:t>
            </a:r>
            <a:r>
              <a:rPr lang="en-US" altLang="en-US" dirty="0" err="1"/>
              <a:t>giáo</a:t>
            </a:r>
            <a:r>
              <a:rPr lang="en-US" altLang="en-US" dirty="0"/>
              <a:t> do </a:t>
            </a:r>
            <a:r>
              <a:rPr lang="vi-VN" altLang="en-US" dirty="0"/>
              <a:t>Giê-su là một người Do Thái </a:t>
            </a:r>
            <a:r>
              <a:rPr lang="en-US" altLang="en-US" dirty="0" err="1"/>
              <a:t>sáng</a:t>
            </a:r>
            <a:r>
              <a:rPr lang="en-US" altLang="en-US" dirty="0"/>
              <a:t> </a:t>
            </a:r>
            <a:r>
              <a:rPr lang="en-US" altLang="en-US" dirty="0" err="1"/>
              <a:t>lập</a:t>
            </a:r>
            <a:r>
              <a:rPr lang="en-US" altLang="en-US" dirty="0"/>
              <a:t> </a:t>
            </a:r>
            <a:r>
              <a:rPr lang="en-US" altLang="en-US" dirty="0" err="1"/>
              <a:t>năm</a:t>
            </a:r>
            <a:r>
              <a:rPr lang="en-US" altLang="en-US" dirty="0"/>
              <a:t> </a:t>
            </a:r>
            <a:r>
              <a:rPr lang="en-US" altLang="en-US" dirty="0" err="1"/>
              <a:t>đầu</a:t>
            </a:r>
            <a:r>
              <a:rPr lang="en-US" altLang="en-US" dirty="0"/>
              <a:t> </a:t>
            </a:r>
            <a:r>
              <a:rPr lang="en-US" altLang="en-US" dirty="0" err="1"/>
              <a:t>Công</a:t>
            </a:r>
            <a:r>
              <a:rPr lang="en-US" altLang="en-US" dirty="0"/>
              <a:t> </a:t>
            </a:r>
            <a:r>
              <a:rPr lang="en-US" altLang="en-US" dirty="0" err="1"/>
              <a:t>nguyên</a:t>
            </a:r>
            <a:r>
              <a:rPr lang="en-US" altLang="en-US" dirty="0"/>
              <a:t>.</a:t>
            </a:r>
            <a:r>
              <a:rPr lang="vi-VN" altLang="en-US" dirty="0"/>
              <a:t> </a:t>
            </a:r>
            <a:endParaRPr lang="en-US" altLang="en-US" dirty="0"/>
          </a:p>
        </p:txBody>
      </p:sp>
      <p:sp>
        <p:nvSpPr>
          <p:cNvPr id="13" name="TextBox 3">
            <a:extLst>
              <a:ext uri="{FF2B5EF4-FFF2-40B4-BE49-F238E27FC236}">
                <a16:creationId xmlns="" xmlns:a16="http://schemas.microsoft.com/office/drawing/2014/main" id="{A43C49B7-CDA8-4097-B83A-D3316CDC695C}"/>
              </a:ext>
            </a:extLst>
          </p:cNvPr>
          <p:cNvSpPr txBox="1">
            <a:spLocks noChangeArrowheads="1"/>
          </p:cNvSpPr>
          <p:nvPr/>
        </p:nvSpPr>
        <p:spPr bwMode="auto">
          <a:xfrm>
            <a:off x="4071170" y="3854696"/>
            <a:ext cx="7177855" cy="1815882"/>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altLang="en-US" dirty="0"/>
              <a:t>Từ Công giáo </a:t>
            </a:r>
            <a:r>
              <a:rPr lang="en-US" altLang="en-US" dirty="0" err="1"/>
              <a:t>để</a:t>
            </a:r>
            <a:r>
              <a:rPr lang="en-US" altLang="en-US" dirty="0"/>
              <a:t> </a:t>
            </a:r>
            <a:r>
              <a:rPr lang="vi-VN" altLang="en-US" dirty="0"/>
              <a:t>chỉ giáo hội duy nhất, nguyên thuỷ của Chúa Kitô, do Chúa Kitô sáng lập và được các Tông đồ lưu truyền</a:t>
            </a:r>
            <a:endParaRPr lang="en-US" altLang="en-US" dirty="0"/>
          </a:p>
        </p:txBody>
      </p:sp>
    </p:spTree>
    <p:extLst>
      <p:ext uri="{BB962C8B-B14F-4D97-AF65-F5344CB8AC3E}">
        <p14:creationId xmlns:p14="http://schemas.microsoft.com/office/powerpoint/2010/main" val="22548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Box 1">
            <a:extLst>
              <a:ext uri="{FF2B5EF4-FFF2-40B4-BE49-F238E27FC236}">
                <a16:creationId xmlns="" xmlns:a16="http://schemas.microsoft.com/office/drawing/2014/main" id="{816422A0-EA27-4D5A-A291-6BFCB50291C2}"/>
              </a:ext>
            </a:extLst>
          </p:cNvPr>
          <p:cNvSpPr txBox="1">
            <a:spLocks noChangeArrowheads="1"/>
          </p:cNvSpPr>
          <p:nvPr/>
        </p:nvSpPr>
        <p:spPr bwMode="auto">
          <a:xfrm>
            <a:off x="619448" y="1870738"/>
            <a:ext cx="3857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en-US" altLang="en-US" sz="2800" b="1" dirty="0">
                <a:latin typeface="Arial" panose="020B0604020202020204" pitchFamily="34" charset="0"/>
              </a:rPr>
              <a:t>KY TÔ </a:t>
            </a:r>
            <a:r>
              <a:rPr lang="vi-VN" altLang="en-US" sz="2800" b="1" dirty="0">
                <a:latin typeface="Arial" panose="020B0604020202020204" pitchFamily="34" charset="0"/>
              </a:rPr>
              <a:t>GIÁO</a:t>
            </a:r>
            <a:endParaRPr lang="en-US" altLang="en-US" sz="2800" b="1" dirty="0">
              <a:latin typeface="Arial" panose="020B0604020202020204" pitchFamily="34" charset="0"/>
            </a:endParaRPr>
          </a:p>
        </p:txBody>
      </p:sp>
      <p:pic>
        <p:nvPicPr>
          <p:cNvPr id="10" name="Picture 8">
            <a:extLst>
              <a:ext uri="{FF2B5EF4-FFF2-40B4-BE49-F238E27FC236}">
                <a16:creationId xmlns="" xmlns:a16="http://schemas.microsoft.com/office/drawing/2014/main" id="{2386B8DF-3D1E-40AB-B5D2-7BF4F9E8B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960" y="2393958"/>
            <a:ext cx="2514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4">
            <a:extLst>
              <a:ext uri="{FF2B5EF4-FFF2-40B4-BE49-F238E27FC236}">
                <a16:creationId xmlns="" xmlns:a16="http://schemas.microsoft.com/office/drawing/2014/main" id="{B483E5EB-48C5-444D-B037-2009FD55B1DF}"/>
              </a:ext>
            </a:extLst>
          </p:cNvPr>
          <p:cNvSpPr txBox="1">
            <a:spLocks noChangeArrowheads="1"/>
          </p:cNvSpPr>
          <p:nvPr/>
        </p:nvSpPr>
        <p:spPr bwMode="auto">
          <a:xfrm>
            <a:off x="4210050" y="2375682"/>
            <a:ext cx="6819899" cy="353943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dirty="0" err="1"/>
              <a:t>Năm</a:t>
            </a:r>
            <a:r>
              <a:rPr lang="en-US" altLang="en-US" dirty="0"/>
              <a:t> 30 </a:t>
            </a:r>
            <a:r>
              <a:rPr lang="en-US" altLang="en-US" dirty="0" err="1"/>
              <a:t>tuổi</a:t>
            </a:r>
            <a:r>
              <a:rPr lang="en-US" altLang="en-US" dirty="0"/>
              <a:t> </a:t>
            </a:r>
            <a:r>
              <a:rPr lang="en-US" altLang="en-US" dirty="0" err="1"/>
              <a:t>Chúa</a:t>
            </a:r>
            <a:r>
              <a:rPr lang="en-US" altLang="en-US" dirty="0"/>
              <a:t> </a:t>
            </a:r>
            <a:r>
              <a:rPr lang="en-US" altLang="en-US" dirty="0" err="1"/>
              <a:t>Giê-su</a:t>
            </a:r>
            <a:r>
              <a:rPr lang="en-US" altLang="en-US" dirty="0"/>
              <a:t> </a:t>
            </a:r>
            <a:r>
              <a:rPr lang="en-US" altLang="en-US" dirty="0" err="1"/>
              <a:t>bắt</a:t>
            </a:r>
            <a:r>
              <a:rPr lang="en-US" altLang="en-US" dirty="0"/>
              <a:t> </a:t>
            </a:r>
            <a:r>
              <a:rPr lang="en-US" altLang="en-US" dirty="0" err="1"/>
              <a:t>đầu</a:t>
            </a:r>
            <a:r>
              <a:rPr lang="en-US" altLang="en-US" dirty="0"/>
              <a:t> </a:t>
            </a:r>
            <a:r>
              <a:rPr lang="en-US" altLang="en-US" dirty="0" err="1"/>
              <a:t>truyền</a:t>
            </a:r>
            <a:r>
              <a:rPr lang="en-US" altLang="en-US" dirty="0"/>
              <a:t> </a:t>
            </a:r>
            <a:r>
              <a:rPr lang="en-US" altLang="en-US" dirty="0" err="1"/>
              <a:t>bá</a:t>
            </a:r>
            <a:r>
              <a:rPr lang="en-US" altLang="en-US" dirty="0"/>
              <a:t> </a:t>
            </a:r>
            <a:r>
              <a:rPr lang="en-US" altLang="en-US" dirty="0" err="1"/>
              <a:t>tôn</a:t>
            </a:r>
            <a:r>
              <a:rPr lang="en-US" altLang="en-US" dirty="0"/>
              <a:t> </a:t>
            </a:r>
            <a:r>
              <a:rPr lang="en-US" altLang="en-US" dirty="0" err="1"/>
              <a:t>giáo</a:t>
            </a:r>
            <a:r>
              <a:rPr lang="en-US" altLang="en-US" dirty="0"/>
              <a:t> </a:t>
            </a:r>
            <a:r>
              <a:rPr lang="en-US" altLang="en-US" dirty="0" err="1"/>
              <a:t>mới</a:t>
            </a:r>
            <a:r>
              <a:rPr lang="en-US" altLang="en-US" dirty="0"/>
              <a:t> do </a:t>
            </a:r>
            <a:r>
              <a:rPr lang="en-US" altLang="en-US" dirty="0" err="1"/>
              <a:t>ngài</a:t>
            </a:r>
            <a:r>
              <a:rPr lang="en-US" altLang="en-US" dirty="0"/>
              <a:t> </a:t>
            </a:r>
            <a:r>
              <a:rPr lang="en-US" altLang="en-US" dirty="0" err="1"/>
              <a:t>khởi</a:t>
            </a:r>
            <a:r>
              <a:rPr lang="en-US" altLang="en-US" dirty="0"/>
              <a:t> </a:t>
            </a:r>
            <a:r>
              <a:rPr lang="en-US" altLang="en-US" dirty="0" err="1"/>
              <a:t>xướng</a:t>
            </a:r>
            <a:r>
              <a:rPr lang="en-US" altLang="en-US" dirty="0"/>
              <a:t> ở </a:t>
            </a:r>
            <a:r>
              <a:rPr lang="en-US" altLang="en-US" dirty="0" err="1"/>
              <a:t>Giê-ru-xa-lem</a:t>
            </a:r>
            <a:r>
              <a:rPr lang="en-US" altLang="en-US" dirty="0"/>
              <a:t>, </a:t>
            </a:r>
            <a:r>
              <a:rPr lang="en-US" altLang="en-US" dirty="0" err="1"/>
              <a:t>và</a:t>
            </a:r>
            <a:r>
              <a:rPr lang="en-US" altLang="en-US" dirty="0"/>
              <a:t> </a:t>
            </a:r>
            <a:r>
              <a:rPr lang="en-US" altLang="en-US" dirty="0" err="1"/>
              <a:t>tự</a:t>
            </a:r>
            <a:r>
              <a:rPr lang="en-US" altLang="en-US" dirty="0"/>
              <a:t> </a:t>
            </a:r>
            <a:r>
              <a:rPr lang="en-US" altLang="en-US" dirty="0" err="1"/>
              <a:t>xưng</a:t>
            </a:r>
            <a:r>
              <a:rPr lang="en-US" altLang="en-US" dirty="0"/>
              <a:t> </a:t>
            </a:r>
            <a:r>
              <a:rPr lang="en-US" altLang="en-US" dirty="0" err="1"/>
              <a:t>là</a:t>
            </a:r>
            <a:r>
              <a:rPr lang="en-US" altLang="en-US" dirty="0"/>
              <a:t> “con </a:t>
            </a:r>
            <a:r>
              <a:rPr lang="en-US" altLang="en-US" dirty="0" err="1"/>
              <a:t>trời</a:t>
            </a:r>
            <a:r>
              <a:rPr lang="en-US" altLang="en-US" dirty="0"/>
              <a:t>”. </a:t>
            </a:r>
            <a:r>
              <a:rPr lang="en-US" altLang="en-US" dirty="0" err="1"/>
              <a:t>Hội</a:t>
            </a:r>
            <a:r>
              <a:rPr lang="en-US" altLang="en-US" dirty="0"/>
              <a:t> </a:t>
            </a:r>
            <a:r>
              <a:rPr lang="en-US" altLang="en-US" dirty="0" err="1"/>
              <a:t>đồng</a:t>
            </a:r>
            <a:r>
              <a:rPr lang="en-US" altLang="en-US" dirty="0"/>
              <a:t> </a:t>
            </a:r>
            <a:r>
              <a:rPr lang="en-US" altLang="en-US" dirty="0" err="1"/>
              <a:t>tăng</a:t>
            </a:r>
            <a:r>
              <a:rPr lang="en-US" altLang="en-US" dirty="0"/>
              <a:t> </a:t>
            </a:r>
            <a:r>
              <a:rPr lang="en-US" altLang="en-US" dirty="0" err="1"/>
              <a:t>lữ</a:t>
            </a:r>
            <a:r>
              <a:rPr lang="en-US" altLang="en-US" dirty="0"/>
              <a:t> ở </a:t>
            </a:r>
            <a:r>
              <a:rPr lang="en-US" altLang="en-US" dirty="0" err="1"/>
              <a:t>Giê-ru-xa-lem</a:t>
            </a:r>
            <a:r>
              <a:rPr lang="en-US" altLang="en-US" dirty="0"/>
              <a:t> </a:t>
            </a:r>
            <a:r>
              <a:rPr lang="en-US" altLang="en-US" dirty="0" err="1"/>
              <a:t>và</a:t>
            </a:r>
            <a:r>
              <a:rPr lang="en-US" altLang="en-US" dirty="0"/>
              <a:t> </a:t>
            </a:r>
            <a:r>
              <a:rPr lang="en-US" altLang="en-US" dirty="0" err="1"/>
              <a:t>nhà</a:t>
            </a:r>
            <a:r>
              <a:rPr lang="en-US" altLang="en-US" dirty="0"/>
              <a:t> </a:t>
            </a:r>
            <a:r>
              <a:rPr lang="en-US" altLang="en-US" dirty="0" err="1"/>
              <a:t>cầm</a:t>
            </a:r>
            <a:r>
              <a:rPr lang="en-US" altLang="en-US" dirty="0"/>
              <a:t> </a:t>
            </a:r>
            <a:r>
              <a:rPr lang="en-US" altLang="en-US" dirty="0" err="1"/>
              <a:t>quyền</a:t>
            </a:r>
            <a:r>
              <a:rPr lang="en-US" altLang="en-US" dirty="0"/>
              <a:t> La-</a:t>
            </a:r>
            <a:r>
              <a:rPr lang="en-US" altLang="en-US" dirty="0" err="1"/>
              <a:t>mã</a:t>
            </a:r>
            <a:r>
              <a:rPr lang="en-US" altLang="en-US" dirty="0"/>
              <a:t> </a:t>
            </a:r>
            <a:r>
              <a:rPr lang="en-US" altLang="en-US" dirty="0" err="1"/>
              <a:t>đã</a:t>
            </a:r>
            <a:r>
              <a:rPr lang="en-US" altLang="en-US" dirty="0"/>
              <a:t> </a:t>
            </a:r>
            <a:r>
              <a:rPr lang="en-US" altLang="en-US" dirty="0" err="1"/>
              <a:t>kết</a:t>
            </a:r>
            <a:r>
              <a:rPr lang="en-US" altLang="en-US" dirty="0"/>
              <a:t> </a:t>
            </a:r>
            <a:r>
              <a:rPr lang="en-US" altLang="en-US" dirty="0" err="1"/>
              <a:t>tội</a:t>
            </a:r>
            <a:r>
              <a:rPr lang="en-US" altLang="en-US" dirty="0"/>
              <a:t> </a:t>
            </a:r>
            <a:r>
              <a:rPr lang="en-US" altLang="en-US" dirty="0" err="1"/>
              <a:t>tử</a:t>
            </a:r>
            <a:r>
              <a:rPr lang="en-US" altLang="en-US" dirty="0"/>
              <a:t> </a:t>
            </a:r>
            <a:r>
              <a:rPr lang="en-US" altLang="en-US" dirty="0" err="1"/>
              <a:t>hình</a:t>
            </a:r>
            <a:r>
              <a:rPr lang="en-US" altLang="en-US" dirty="0"/>
              <a:t> </a:t>
            </a:r>
            <a:r>
              <a:rPr lang="en-US" altLang="en-US" dirty="0" err="1"/>
              <a:t>ngài</a:t>
            </a:r>
            <a:r>
              <a:rPr lang="en-US" altLang="en-US" dirty="0"/>
              <a:t> </a:t>
            </a:r>
            <a:r>
              <a:rPr lang="en-US" altLang="en-US" dirty="0" err="1"/>
              <a:t>vì</a:t>
            </a:r>
            <a:r>
              <a:rPr lang="en-US" altLang="en-US" dirty="0"/>
              <a:t> </a:t>
            </a:r>
            <a:r>
              <a:rPr lang="en-US" altLang="en-US" dirty="0" err="1"/>
              <a:t>dám</a:t>
            </a:r>
            <a:r>
              <a:rPr lang="en-US" altLang="en-US" dirty="0"/>
              <a:t> </a:t>
            </a:r>
            <a:r>
              <a:rPr lang="en-US" altLang="en-US" dirty="0" err="1"/>
              <a:t>xưng</a:t>
            </a:r>
            <a:r>
              <a:rPr lang="en-US" altLang="en-US" dirty="0"/>
              <a:t> </a:t>
            </a:r>
            <a:r>
              <a:rPr lang="en-US" altLang="en-US" dirty="0" err="1"/>
              <a:t>là</a:t>
            </a:r>
            <a:r>
              <a:rPr lang="en-US" altLang="en-US" dirty="0"/>
              <a:t> “con </a:t>
            </a:r>
            <a:r>
              <a:rPr lang="en-US" altLang="en-US" dirty="0" err="1"/>
              <a:t>trời</a:t>
            </a:r>
            <a:r>
              <a:rPr lang="en-US" altLang="en-US" dirty="0"/>
              <a:t>”. </a:t>
            </a:r>
            <a:r>
              <a:rPr lang="en-US" altLang="en-US" dirty="0" err="1"/>
              <a:t>Năm</a:t>
            </a:r>
            <a:r>
              <a:rPr lang="en-US" altLang="en-US" dirty="0"/>
              <a:t> 33 </a:t>
            </a:r>
            <a:r>
              <a:rPr lang="en-US" altLang="en-US" dirty="0" err="1"/>
              <a:t>tuổi</a:t>
            </a:r>
            <a:r>
              <a:rPr lang="en-US" altLang="en-US" dirty="0"/>
              <a:t>, </a:t>
            </a:r>
            <a:r>
              <a:rPr lang="en-US" altLang="en-US" dirty="0" err="1"/>
              <a:t>Giê-su</a:t>
            </a:r>
            <a:r>
              <a:rPr lang="en-US" altLang="en-US" dirty="0"/>
              <a:t> </a:t>
            </a:r>
            <a:r>
              <a:rPr lang="en-US" altLang="en-US" dirty="0" err="1"/>
              <a:t>bị</a:t>
            </a:r>
            <a:r>
              <a:rPr lang="en-US" altLang="en-US" dirty="0"/>
              <a:t> </a:t>
            </a:r>
            <a:r>
              <a:rPr lang="en-US" altLang="en-US" dirty="0" err="1"/>
              <a:t>bắt</a:t>
            </a:r>
            <a:r>
              <a:rPr lang="en-US" altLang="en-US" dirty="0"/>
              <a:t> </a:t>
            </a:r>
            <a:r>
              <a:rPr lang="en-US" altLang="en-US" dirty="0" err="1"/>
              <a:t>và</a:t>
            </a:r>
            <a:r>
              <a:rPr lang="en-US" altLang="en-US" dirty="0"/>
              <a:t> </a:t>
            </a:r>
            <a:r>
              <a:rPr lang="en-US" altLang="en-US" dirty="0" err="1"/>
              <a:t>chịu</a:t>
            </a:r>
            <a:r>
              <a:rPr lang="en-US" altLang="en-US" dirty="0"/>
              <a:t> </a:t>
            </a:r>
            <a:r>
              <a:rPr lang="en-US" altLang="en-US" dirty="0" err="1"/>
              <a:t>đóng</a:t>
            </a:r>
            <a:r>
              <a:rPr lang="en-US" altLang="en-US" dirty="0"/>
              <a:t> </a:t>
            </a:r>
            <a:r>
              <a:rPr lang="en-US" altLang="en-US" dirty="0" err="1"/>
              <a:t>đinh</a:t>
            </a:r>
            <a:r>
              <a:rPr lang="en-US" altLang="en-US" dirty="0"/>
              <a:t> </a:t>
            </a:r>
            <a:r>
              <a:rPr lang="en-US" altLang="en-US" dirty="0" err="1"/>
              <a:t>trên</a:t>
            </a:r>
            <a:r>
              <a:rPr lang="en-US" altLang="en-US" dirty="0"/>
              <a:t> </a:t>
            </a:r>
            <a:r>
              <a:rPr lang="en-US" altLang="en-US" dirty="0" err="1"/>
              <a:t>cây</a:t>
            </a:r>
            <a:r>
              <a:rPr lang="en-US" altLang="en-US" dirty="0"/>
              <a:t> </a:t>
            </a:r>
            <a:r>
              <a:rPr lang="en-US" altLang="en-US" dirty="0" err="1"/>
              <a:t>thánh</a:t>
            </a:r>
            <a:r>
              <a:rPr lang="en-US" altLang="en-US" dirty="0"/>
              <a:t> </a:t>
            </a:r>
            <a:r>
              <a:rPr lang="en-US" altLang="en-US" dirty="0" err="1"/>
              <a:t>giá</a:t>
            </a:r>
            <a:r>
              <a:rPr lang="en-US" altLang="en-US" dirty="0"/>
              <a:t>. </a:t>
            </a:r>
          </a:p>
        </p:txBody>
      </p:sp>
    </p:spTree>
    <p:extLst>
      <p:ext uri="{BB962C8B-B14F-4D97-AF65-F5344CB8AC3E}">
        <p14:creationId xmlns:p14="http://schemas.microsoft.com/office/powerpoint/2010/main" val="427628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Box 1">
            <a:extLst>
              <a:ext uri="{FF2B5EF4-FFF2-40B4-BE49-F238E27FC236}">
                <a16:creationId xmlns="" xmlns:a16="http://schemas.microsoft.com/office/drawing/2014/main" id="{C856F747-19DA-4AC8-B2F3-E7BA48EE25D2}"/>
              </a:ext>
            </a:extLst>
          </p:cNvPr>
          <p:cNvSpPr txBox="1">
            <a:spLocks noChangeArrowheads="1"/>
          </p:cNvSpPr>
          <p:nvPr/>
        </p:nvSpPr>
        <p:spPr bwMode="auto">
          <a:xfrm>
            <a:off x="619448" y="1870738"/>
            <a:ext cx="3857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en-US" altLang="en-US" sz="2800" b="1" dirty="0">
                <a:latin typeface="Arial" panose="020B0604020202020204" pitchFamily="34" charset="0"/>
              </a:rPr>
              <a:t>KY TÔ </a:t>
            </a:r>
            <a:r>
              <a:rPr lang="vi-VN" altLang="en-US" sz="2800" b="1" dirty="0">
                <a:latin typeface="Arial" panose="020B0604020202020204" pitchFamily="34" charset="0"/>
              </a:rPr>
              <a:t>GIÁO</a:t>
            </a:r>
            <a:endParaRPr lang="en-US" altLang="en-US" sz="2800" b="1" dirty="0">
              <a:latin typeface="Arial" panose="020B0604020202020204" pitchFamily="34" charset="0"/>
            </a:endParaRPr>
          </a:p>
        </p:txBody>
      </p:sp>
      <p:pic>
        <p:nvPicPr>
          <p:cNvPr id="10" name="Picture 6">
            <a:extLst>
              <a:ext uri="{FF2B5EF4-FFF2-40B4-BE49-F238E27FC236}">
                <a16:creationId xmlns="" xmlns:a16="http://schemas.microsoft.com/office/drawing/2014/main" id="{7FAE7AF7-5325-4B54-9A7D-8EF5188D6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337" y="2397975"/>
            <a:ext cx="2747963" cy="372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6">
            <a:extLst>
              <a:ext uri="{FF2B5EF4-FFF2-40B4-BE49-F238E27FC236}">
                <a16:creationId xmlns="" xmlns:a16="http://schemas.microsoft.com/office/drawing/2014/main" id="{903FBB17-7C32-4CD1-98A9-0A65485992D6}"/>
              </a:ext>
            </a:extLst>
          </p:cNvPr>
          <p:cNvSpPr txBox="1">
            <a:spLocks noChangeArrowheads="1"/>
          </p:cNvSpPr>
          <p:nvPr/>
        </p:nvSpPr>
        <p:spPr bwMode="auto">
          <a:xfrm>
            <a:off x="4194090" y="2244971"/>
            <a:ext cx="7041677" cy="1938992"/>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sz="2400" dirty="0" err="1"/>
              <a:t>Trong</a:t>
            </a:r>
            <a:r>
              <a:rPr lang="en-US" altLang="en-US" sz="2400" dirty="0"/>
              <a:t> </a:t>
            </a:r>
            <a:r>
              <a:rPr lang="en-US" altLang="en-US" sz="2400" dirty="0" err="1"/>
              <a:t>quá</a:t>
            </a:r>
            <a:r>
              <a:rPr lang="en-US" altLang="en-US" sz="2400" dirty="0"/>
              <a:t> </a:t>
            </a:r>
            <a:r>
              <a:rPr lang="en-US" altLang="en-US" sz="2400" dirty="0" err="1"/>
              <a:t>trình</a:t>
            </a:r>
            <a:r>
              <a:rPr lang="en-US" altLang="en-US" sz="2400" dirty="0"/>
              <a:t> </a:t>
            </a:r>
            <a:r>
              <a:rPr lang="en-US" altLang="en-US" sz="2400" dirty="0" err="1"/>
              <a:t>phát</a:t>
            </a:r>
            <a:r>
              <a:rPr lang="en-US" altLang="en-US" sz="2400" dirty="0"/>
              <a:t> </a:t>
            </a:r>
            <a:r>
              <a:rPr lang="en-US" altLang="en-US" sz="2400" dirty="0" err="1"/>
              <a:t>triển</a:t>
            </a:r>
            <a:r>
              <a:rPr lang="en-US" altLang="en-US" sz="2400" dirty="0"/>
              <a:t>, </a:t>
            </a:r>
            <a:r>
              <a:rPr lang="en-US" altLang="en-US" sz="2400" dirty="0" err="1"/>
              <a:t>đến</a:t>
            </a:r>
            <a:r>
              <a:rPr lang="en-US" altLang="en-US" sz="2400" dirty="0"/>
              <a:t> </a:t>
            </a:r>
            <a:r>
              <a:rPr lang="en-US" altLang="en-US" sz="2400" dirty="0" err="1"/>
              <a:t>khoảng</a:t>
            </a:r>
            <a:r>
              <a:rPr lang="en-US" altLang="en-US" sz="2400" dirty="0"/>
              <a:t>  </a:t>
            </a:r>
            <a:r>
              <a:rPr lang="en-US" altLang="en-US" sz="2400" dirty="0" err="1"/>
              <a:t>năm</a:t>
            </a:r>
            <a:r>
              <a:rPr lang="en-US" altLang="en-US" sz="2400" dirty="0"/>
              <a:t> 974 – 1054, Ki - </a:t>
            </a:r>
            <a:r>
              <a:rPr lang="en-US" altLang="en-US" sz="2400" dirty="0" err="1"/>
              <a:t>tô</a:t>
            </a:r>
            <a:r>
              <a:rPr lang="en-US" altLang="en-US" sz="2400" dirty="0"/>
              <a:t> - </a:t>
            </a:r>
            <a:r>
              <a:rPr lang="en-US" altLang="en-US" sz="2400" dirty="0" err="1"/>
              <a:t>giáo</a:t>
            </a:r>
            <a:r>
              <a:rPr lang="en-US" altLang="en-US" sz="2400" dirty="0"/>
              <a:t> </a:t>
            </a:r>
            <a:r>
              <a:rPr lang="en-US" altLang="en-US" sz="2400" dirty="0" err="1"/>
              <a:t>tách</a:t>
            </a:r>
            <a:r>
              <a:rPr lang="en-US" altLang="en-US" sz="2400" dirty="0"/>
              <a:t> ra </a:t>
            </a:r>
            <a:r>
              <a:rPr lang="en-US" altLang="en-US" sz="2400" dirty="0" err="1"/>
              <a:t>thành</a:t>
            </a:r>
            <a:r>
              <a:rPr lang="en-US" altLang="en-US" sz="2400" dirty="0"/>
              <a:t> </a:t>
            </a:r>
            <a:r>
              <a:rPr lang="en-US" altLang="en-US" sz="2400" dirty="0" err="1"/>
              <a:t>hai</a:t>
            </a:r>
            <a:r>
              <a:rPr lang="en-US" altLang="en-US" sz="2400" dirty="0"/>
              <a:t> </a:t>
            </a:r>
            <a:r>
              <a:rPr lang="en-US" altLang="en-US" sz="2400" dirty="0" err="1"/>
              <a:t>giáo</a:t>
            </a:r>
            <a:r>
              <a:rPr lang="en-US" altLang="en-US" sz="2400" dirty="0"/>
              <a:t> </a:t>
            </a:r>
            <a:r>
              <a:rPr lang="en-US" altLang="en-US" sz="2400" dirty="0" err="1"/>
              <a:t>hội</a:t>
            </a:r>
            <a:r>
              <a:rPr lang="en-US" altLang="en-US" sz="2400" dirty="0"/>
              <a:t>: </a:t>
            </a:r>
            <a:r>
              <a:rPr lang="en-US" altLang="en-US" sz="2400" dirty="0" err="1"/>
              <a:t>Giáo</a:t>
            </a:r>
            <a:r>
              <a:rPr lang="en-US" altLang="en-US" sz="2400" dirty="0"/>
              <a:t> </a:t>
            </a:r>
            <a:r>
              <a:rPr lang="en-US" altLang="en-US" sz="2400" dirty="0" err="1"/>
              <a:t>hội</a:t>
            </a:r>
            <a:r>
              <a:rPr lang="en-US" altLang="en-US" sz="2400" dirty="0"/>
              <a:t> </a:t>
            </a:r>
            <a:r>
              <a:rPr lang="en-US" altLang="en-US" sz="2400" dirty="0" err="1"/>
              <a:t>phía</a:t>
            </a:r>
            <a:r>
              <a:rPr lang="en-US" altLang="en-US" sz="2400" dirty="0"/>
              <a:t> </a:t>
            </a:r>
            <a:r>
              <a:rPr lang="en-US" altLang="en-US" sz="2400" dirty="0" err="1"/>
              <a:t>Tây</a:t>
            </a:r>
            <a:r>
              <a:rPr lang="en-US" altLang="en-US" sz="2400" dirty="0"/>
              <a:t>  </a:t>
            </a:r>
            <a:r>
              <a:rPr lang="en-US" altLang="en-US" sz="2400" dirty="0" err="1"/>
              <a:t>gọi</a:t>
            </a:r>
            <a:r>
              <a:rPr lang="en-US" altLang="en-US" sz="2400" dirty="0"/>
              <a:t> </a:t>
            </a:r>
            <a:r>
              <a:rPr lang="en-US" altLang="en-US" sz="2400" dirty="0" err="1"/>
              <a:t>là</a:t>
            </a:r>
            <a:r>
              <a:rPr lang="en-US" altLang="en-US" sz="2400" dirty="0"/>
              <a:t> </a:t>
            </a:r>
            <a:r>
              <a:rPr lang="en-US" altLang="en-US" sz="2400" dirty="0" err="1"/>
              <a:t>Công</a:t>
            </a:r>
            <a:r>
              <a:rPr lang="en-US" altLang="en-US" sz="2400" dirty="0"/>
              <a:t> </a:t>
            </a:r>
            <a:r>
              <a:rPr lang="en-US" altLang="en-US" sz="2400" dirty="0" err="1"/>
              <a:t>giáo</a:t>
            </a:r>
            <a:r>
              <a:rPr lang="en-US" altLang="en-US" sz="2400" dirty="0"/>
              <a:t> </a:t>
            </a:r>
            <a:r>
              <a:rPr lang="en-US" altLang="en-US" sz="2400" dirty="0" err="1"/>
              <a:t>lấy</a:t>
            </a:r>
            <a:r>
              <a:rPr lang="en-US" altLang="en-US" sz="2400" dirty="0"/>
              <a:t> Roma </a:t>
            </a:r>
            <a:r>
              <a:rPr lang="en-US" altLang="en-US" sz="2400" dirty="0" err="1"/>
              <a:t>làm</a:t>
            </a:r>
            <a:r>
              <a:rPr lang="en-US" altLang="en-US" sz="2400" dirty="0"/>
              <a:t> </a:t>
            </a:r>
            <a:r>
              <a:rPr lang="en-US" altLang="en-US" sz="2400" dirty="0" err="1"/>
              <a:t>trung</a:t>
            </a:r>
            <a:r>
              <a:rPr lang="en-US" altLang="en-US" sz="2400" dirty="0"/>
              <a:t> </a:t>
            </a:r>
            <a:r>
              <a:rPr lang="en-US" altLang="en-US" sz="2400" dirty="0" err="1"/>
              <a:t>tâm</a:t>
            </a:r>
            <a:r>
              <a:rPr lang="en-US" altLang="en-US" sz="2400" dirty="0"/>
              <a:t>. </a:t>
            </a:r>
            <a:r>
              <a:rPr lang="en-US" altLang="en-US" sz="2400" dirty="0" err="1"/>
              <a:t>Giáo</a:t>
            </a:r>
            <a:r>
              <a:rPr lang="en-US" altLang="en-US" sz="2400" dirty="0"/>
              <a:t> </a:t>
            </a:r>
            <a:r>
              <a:rPr lang="en-US" altLang="en-US" sz="2400" dirty="0" err="1"/>
              <a:t>hội</a:t>
            </a:r>
            <a:r>
              <a:rPr lang="en-US" altLang="en-US" sz="2400" dirty="0"/>
              <a:t> </a:t>
            </a:r>
            <a:r>
              <a:rPr lang="en-US" altLang="en-US" sz="2400" dirty="0" err="1"/>
              <a:t>phía</a:t>
            </a:r>
            <a:r>
              <a:rPr lang="en-US" altLang="en-US" sz="2400" dirty="0"/>
              <a:t> </a:t>
            </a:r>
            <a:r>
              <a:rPr lang="en-US" altLang="en-US" sz="2400" dirty="0" err="1"/>
              <a:t>Đông</a:t>
            </a:r>
            <a:r>
              <a:rPr lang="en-US" altLang="en-US" sz="2400" dirty="0"/>
              <a:t> </a:t>
            </a:r>
            <a:r>
              <a:rPr lang="en-US" altLang="en-US" sz="2400" dirty="0" err="1"/>
              <a:t>gọi</a:t>
            </a:r>
            <a:r>
              <a:rPr lang="en-US" altLang="en-US" sz="2400" dirty="0"/>
              <a:t> </a:t>
            </a:r>
            <a:r>
              <a:rPr lang="en-US" altLang="en-US" sz="2400" dirty="0" err="1"/>
              <a:t>là</a:t>
            </a:r>
            <a:r>
              <a:rPr lang="en-US" altLang="en-US" sz="2400" dirty="0"/>
              <a:t> </a:t>
            </a:r>
            <a:r>
              <a:rPr lang="en-US" altLang="en-US" sz="2400" dirty="0" err="1"/>
              <a:t>chính</a:t>
            </a:r>
            <a:r>
              <a:rPr lang="en-US" altLang="en-US" sz="2400" dirty="0"/>
              <a:t> </a:t>
            </a:r>
            <a:r>
              <a:rPr lang="en-US" altLang="en-US" sz="2400" dirty="0" err="1"/>
              <a:t>thống</a:t>
            </a:r>
            <a:r>
              <a:rPr lang="en-US" altLang="en-US" sz="2400" dirty="0"/>
              <a:t> </a:t>
            </a:r>
            <a:r>
              <a:rPr lang="en-US" altLang="en-US" sz="2400" dirty="0" err="1"/>
              <a:t>giáo</a:t>
            </a:r>
            <a:r>
              <a:rPr lang="en-US" altLang="en-US" sz="2400" dirty="0"/>
              <a:t>, </a:t>
            </a:r>
            <a:r>
              <a:rPr lang="en-US" altLang="en-US" sz="2400" dirty="0" err="1"/>
              <a:t>trung</a:t>
            </a:r>
            <a:r>
              <a:rPr lang="en-US" altLang="en-US" sz="2400" dirty="0"/>
              <a:t> </a:t>
            </a:r>
            <a:r>
              <a:rPr lang="en-US" altLang="en-US" sz="2400" dirty="0" err="1"/>
              <a:t>tâm</a:t>
            </a:r>
            <a:r>
              <a:rPr lang="en-US" altLang="en-US" sz="2400" dirty="0"/>
              <a:t> </a:t>
            </a:r>
            <a:r>
              <a:rPr lang="en-US" altLang="en-US" sz="2400" dirty="0" err="1"/>
              <a:t>là</a:t>
            </a:r>
            <a:r>
              <a:rPr lang="en-US" altLang="en-US" sz="2400" dirty="0"/>
              <a:t> </a:t>
            </a:r>
            <a:r>
              <a:rPr lang="en-US" altLang="en-US" sz="2400" dirty="0" err="1"/>
              <a:t>Istambul</a:t>
            </a:r>
            <a:r>
              <a:rPr lang="en-US" altLang="en-US" sz="2400" dirty="0"/>
              <a:t>.</a:t>
            </a:r>
          </a:p>
        </p:txBody>
      </p:sp>
      <p:sp>
        <p:nvSpPr>
          <p:cNvPr id="12" name="TextBox 1">
            <a:extLst>
              <a:ext uri="{FF2B5EF4-FFF2-40B4-BE49-F238E27FC236}">
                <a16:creationId xmlns="" xmlns:a16="http://schemas.microsoft.com/office/drawing/2014/main" id="{7DF1FC96-078F-404B-8542-6B3EF3FF5489}"/>
              </a:ext>
            </a:extLst>
          </p:cNvPr>
          <p:cNvSpPr txBox="1">
            <a:spLocks noChangeArrowheads="1"/>
          </p:cNvSpPr>
          <p:nvPr/>
        </p:nvSpPr>
        <p:spPr bwMode="auto">
          <a:xfrm>
            <a:off x="4194090" y="4401432"/>
            <a:ext cx="7121610" cy="1200329"/>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altLang="en-US" dirty="0"/>
              <a:t>Kinh thánh của Giáo Hội Công Giáo có phần Cựu Ước</a:t>
            </a:r>
            <a:r>
              <a:rPr lang="en-US" altLang="en-US" dirty="0"/>
              <a:t> (</a:t>
            </a:r>
            <a:r>
              <a:rPr lang="en-US" altLang="en-US" dirty="0" err="1"/>
              <a:t>kinh</a:t>
            </a:r>
            <a:r>
              <a:rPr lang="en-US" altLang="en-US" dirty="0"/>
              <a:t> </a:t>
            </a:r>
            <a:r>
              <a:rPr lang="en-US" altLang="en-US" dirty="0" err="1"/>
              <a:t>của</a:t>
            </a:r>
            <a:r>
              <a:rPr lang="en-US" altLang="en-US" dirty="0"/>
              <a:t> Do </a:t>
            </a:r>
            <a:r>
              <a:rPr lang="en-US" altLang="en-US" dirty="0" err="1"/>
              <a:t>thái</a:t>
            </a:r>
            <a:r>
              <a:rPr lang="en-US" altLang="en-US" dirty="0"/>
              <a:t> </a:t>
            </a:r>
            <a:r>
              <a:rPr lang="en-US" altLang="en-US" dirty="0" err="1"/>
              <a:t>giáo</a:t>
            </a:r>
            <a:r>
              <a:rPr lang="en-US" altLang="en-US" dirty="0"/>
              <a:t>)</a:t>
            </a:r>
            <a:r>
              <a:rPr lang="vi-VN" altLang="en-US" dirty="0"/>
              <a:t> và Tân Ước dạy các tín hữu đời sống đức tin theo lời Chúa. </a:t>
            </a:r>
            <a:endParaRPr lang="en-US" altLang="en-US" dirty="0"/>
          </a:p>
        </p:txBody>
      </p:sp>
    </p:spTree>
    <p:extLst>
      <p:ext uri="{BB962C8B-B14F-4D97-AF65-F5344CB8AC3E}">
        <p14:creationId xmlns:p14="http://schemas.microsoft.com/office/powerpoint/2010/main" val="289472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Box 1">
            <a:extLst>
              <a:ext uri="{FF2B5EF4-FFF2-40B4-BE49-F238E27FC236}">
                <a16:creationId xmlns="" xmlns:a16="http://schemas.microsoft.com/office/drawing/2014/main" id="{0EE0612E-F0E0-4620-B3FF-BA82B7B88945}"/>
              </a:ext>
            </a:extLst>
          </p:cNvPr>
          <p:cNvSpPr txBox="1">
            <a:spLocks noChangeArrowheads="1"/>
          </p:cNvSpPr>
          <p:nvPr/>
        </p:nvSpPr>
        <p:spPr bwMode="auto">
          <a:xfrm>
            <a:off x="619448" y="1870738"/>
            <a:ext cx="3857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en-US" altLang="en-US" sz="2800" b="1" dirty="0">
                <a:latin typeface="Arial" panose="020B0604020202020204" pitchFamily="34" charset="0"/>
              </a:rPr>
              <a:t>KY TÔ </a:t>
            </a:r>
            <a:r>
              <a:rPr lang="vi-VN" altLang="en-US" sz="2800" b="1" dirty="0">
                <a:latin typeface="Arial" panose="020B0604020202020204" pitchFamily="34" charset="0"/>
              </a:rPr>
              <a:t>GIÁO</a:t>
            </a:r>
            <a:endParaRPr lang="en-US" altLang="en-US" sz="2800" b="1" dirty="0">
              <a:latin typeface="Arial" panose="020B0604020202020204" pitchFamily="34" charset="0"/>
            </a:endParaRPr>
          </a:p>
        </p:txBody>
      </p:sp>
      <p:pic>
        <p:nvPicPr>
          <p:cNvPr id="10" name="Picture 4">
            <a:extLst>
              <a:ext uri="{FF2B5EF4-FFF2-40B4-BE49-F238E27FC236}">
                <a16:creationId xmlns="" xmlns:a16="http://schemas.microsoft.com/office/drawing/2014/main" id="{B44C7D25-B564-4437-AD26-928F56AB3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1" y="2579587"/>
            <a:ext cx="2528118" cy="313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13FE0734-4482-4169-92A9-4AE8806F9E82}"/>
              </a:ext>
            </a:extLst>
          </p:cNvPr>
          <p:cNvSpPr txBox="1"/>
          <p:nvPr/>
        </p:nvSpPr>
        <p:spPr>
          <a:xfrm>
            <a:off x="4066044" y="2416247"/>
            <a:ext cx="7211556" cy="1015663"/>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altLang="en-US" sz="2000" dirty="0"/>
              <a:t>Giáo Hội Công Giáo có sự quản lý rất</a:t>
            </a:r>
            <a:r>
              <a:rPr lang="en-US" altLang="en-US" sz="2000" dirty="0"/>
              <a:t> </a:t>
            </a:r>
            <a:r>
              <a:rPr lang="en-US" altLang="en-US" sz="2000" dirty="0" err="1"/>
              <a:t>chặt</a:t>
            </a:r>
            <a:r>
              <a:rPr lang="en-US" altLang="en-US" sz="2000" dirty="0"/>
              <a:t> </a:t>
            </a:r>
            <a:r>
              <a:rPr lang="en-US" altLang="en-US" sz="2000" dirty="0" err="1"/>
              <a:t>chẽ</a:t>
            </a:r>
            <a:r>
              <a:rPr lang="vi-VN" altLang="en-US" sz="2000" dirty="0"/>
              <a:t> như một đất nước thu nhỏ với người đại diện cao nhất là Đức Giáo Hoàng.</a:t>
            </a:r>
            <a:endParaRPr lang="en-US" sz="2000" dirty="0"/>
          </a:p>
        </p:txBody>
      </p:sp>
      <p:sp>
        <p:nvSpPr>
          <p:cNvPr id="13" name="Text Box 6">
            <a:extLst>
              <a:ext uri="{FF2B5EF4-FFF2-40B4-BE49-F238E27FC236}">
                <a16:creationId xmlns="" xmlns:a16="http://schemas.microsoft.com/office/drawing/2014/main" id="{873CABC1-8470-4843-BB76-31AFD4C7DF1D}"/>
              </a:ext>
            </a:extLst>
          </p:cNvPr>
          <p:cNvSpPr txBox="1">
            <a:spLocks noChangeArrowheads="1"/>
          </p:cNvSpPr>
          <p:nvPr/>
        </p:nvSpPr>
        <p:spPr bwMode="auto">
          <a:xfrm>
            <a:off x="4066044" y="1827711"/>
            <a:ext cx="73437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altLang="en-US" dirty="0" err="1"/>
              <a:t>Giáo</a:t>
            </a:r>
            <a:r>
              <a:rPr lang="en-US" altLang="en-US" dirty="0"/>
              <a:t> </a:t>
            </a:r>
            <a:r>
              <a:rPr lang="en-US" altLang="en-US" dirty="0" err="1"/>
              <a:t>hội</a:t>
            </a:r>
            <a:r>
              <a:rPr lang="en-US" altLang="en-US" dirty="0"/>
              <a:t> </a:t>
            </a:r>
            <a:r>
              <a:rPr lang="en-US" altLang="en-US" dirty="0" err="1"/>
              <a:t>phía</a:t>
            </a:r>
            <a:r>
              <a:rPr lang="en-US" altLang="en-US" dirty="0"/>
              <a:t> </a:t>
            </a:r>
            <a:r>
              <a:rPr lang="en-US" altLang="en-US" dirty="0" err="1"/>
              <a:t>Tây</a:t>
            </a:r>
            <a:r>
              <a:rPr lang="en-US" altLang="en-US" dirty="0"/>
              <a:t> </a:t>
            </a:r>
            <a:r>
              <a:rPr lang="en-US" altLang="en-US" dirty="0" err="1"/>
              <a:t>gọi</a:t>
            </a:r>
            <a:r>
              <a:rPr lang="en-US" altLang="en-US" dirty="0"/>
              <a:t> </a:t>
            </a:r>
            <a:r>
              <a:rPr lang="en-US" altLang="en-US" dirty="0" err="1"/>
              <a:t>là</a:t>
            </a:r>
            <a:r>
              <a:rPr lang="en-US" altLang="en-US" dirty="0"/>
              <a:t> </a:t>
            </a:r>
            <a:r>
              <a:rPr lang="en-US" altLang="en-US" dirty="0" err="1"/>
              <a:t>Công</a:t>
            </a:r>
            <a:r>
              <a:rPr lang="en-US" altLang="en-US" dirty="0"/>
              <a:t> </a:t>
            </a:r>
            <a:r>
              <a:rPr lang="en-US" altLang="en-US" dirty="0" err="1"/>
              <a:t>giáo</a:t>
            </a:r>
            <a:r>
              <a:rPr lang="en-US" altLang="en-US" dirty="0"/>
              <a:t> Roma</a:t>
            </a:r>
          </a:p>
        </p:txBody>
      </p:sp>
      <p:sp>
        <p:nvSpPr>
          <p:cNvPr id="14" name="TextBox 3">
            <a:extLst>
              <a:ext uri="{FF2B5EF4-FFF2-40B4-BE49-F238E27FC236}">
                <a16:creationId xmlns="" xmlns:a16="http://schemas.microsoft.com/office/drawing/2014/main" id="{304CDB73-0B9E-4803-AA57-0DB568E85695}"/>
              </a:ext>
            </a:extLst>
          </p:cNvPr>
          <p:cNvSpPr txBox="1">
            <a:spLocks noChangeArrowheads="1"/>
          </p:cNvSpPr>
          <p:nvPr/>
        </p:nvSpPr>
        <p:spPr bwMode="auto">
          <a:xfrm>
            <a:off x="4066044" y="3713789"/>
            <a:ext cx="6932746" cy="2554545"/>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altLang="en-US" sz="2000" dirty="0"/>
              <a:t>Các giáo dân sẽ tập hợp thành Họ Đạo. Nhiều Họ Đạo tạo thành Giáo Xứ, đứng đầu là Linh Mục. Nhiều Giáo Xứ tạo thành Giáo Hạt, đứng đầu là Linh Mục Hạt Trưởng. Các Giáo Hạt tụ lại thành Giáo Phận, đứng đầu bởi Giám Mục. Cấp quốc gia là Giáo Hội Quốc Gia và Hội Đồng Giám Mục. Trên toàn thế giới gọi là Giáo Hội Hoàn Vũ đứng đầu bởi Đức Giáo Hoàng. Và mỗi cấp đều có những quy tắc riêng.</a:t>
            </a:r>
          </a:p>
        </p:txBody>
      </p:sp>
    </p:spTree>
    <p:extLst>
      <p:ext uri="{BB962C8B-B14F-4D97-AF65-F5344CB8AC3E}">
        <p14:creationId xmlns:p14="http://schemas.microsoft.com/office/powerpoint/2010/main" val="61885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586462"/>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Box 1">
            <a:extLst>
              <a:ext uri="{FF2B5EF4-FFF2-40B4-BE49-F238E27FC236}">
                <a16:creationId xmlns="" xmlns:a16="http://schemas.microsoft.com/office/drawing/2014/main" id="{3BD678BB-DD08-48AE-9755-EEF9DE7DDA1B}"/>
              </a:ext>
            </a:extLst>
          </p:cNvPr>
          <p:cNvSpPr txBox="1">
            <a:spLocks noChangeArrowheads="1"/>
          </p:cNvSpPr>
          <p:nvPr/>
        </p:nvSpPr>
        <p:spPr bwMode="auto">
          <a:xfrm>
            <a:off x="619446" y="1736549"/>
            <a:ext cx="32040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en-US" altLang="en-US" sz="2800" b="1" dirty="0">
                <a:latin typeface="Arial" panose="020B0604020202020204" pitchFamily="34" charset="0"/>
              </a:rPr>
              <a:t>KY TÔ </a:t>
            </a:r>
            <a:r>
              <a:rPr lang="vi-VN" altLang="en-US" sz="2800" b="1" dirty="0">
                <a:latin typeface="Arial" panose="020B0604020202020204" pitchFamily="34" charset="0"/>
              </a:rPr>
              <a:t>GIÁO</a:t>
            </a:r>
            <a:endParaRPr lang="en-US" altLang="en-US" sz="2800" b="1" dirty="0">
              <a:latin typeface="Arial" panose="020B0604020202020204" pitchFamily="34" charset="0"/>
            </a:endParaRPr>
          </a:p>
        </p:txBody>
      </p:sp>
      <p:pic>
        <p:nvPicPr>
          <p:cNvPr id="10" name="Picture 4">
            <a:extLst>
              <a:ext uri="{FF2B5EF4-FFF2-40B4-BE49-F238E27FC236}">
                <a16:creationId xmlns="" xmlns:a16="http://schemas.microsoft.com/office/drawing/2014/main" id="{2CBB5CEF-42DF-426A-8EC0-7C7BDF7267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9041" y="2281219"/>
            <a:ext cx="1890390" cy="231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 xmlns:a16="http://schemas.microsoft.com/office/drawing/2014/main" id="{00F9637F-5A5C-4A7D-B5FD-859A6834D884}"/>
              </a:ext>
            </a:extLst>
          </p:cNvPr>
          <p:cNvSpPr txBox="1"/>
          <p:nvPr/>
        </p:nvSpPr>
        <p:spPr>
          <a:xfrm>
            <a:off x="4191323" y="1715099"/>
            <a:ext cx="6514777"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ctr"/>
            <a:r>
              <a:rPr lang="en-US" dirty="0" err="1"/>
              <a:t>Chính</a:t>
            </a:r>
            <a:r>
              <a:rPr lang="en-US" dirty="0"/>
              <a:t> </a:t>
            </a:r>
            <a:r>
              <a:rPr lang="en-US" dirty="0" err="1"/>
              <a:t>thống</a:t>
            </a:r>
            <a:r>
              <a:rPr lang="en-US" dirty="0"/>
              <a:t> </a:t>
            </a:r>
            <a:r>
              <a:rPr lang="en-US" dirty="0" err="1"/>
              <a:t>giáo</a:t>
            </a:r>
            <a:endParaRPr lang="en-US" dirty="0"/>
          </a:p>
        </p:txBody>
      </p:sp>
      <p:sp>
        <p:nvSpPr>
          <p:cNvPr id="11" name="TextBox 1">
            <a:extLst>
              <a:ext uri="{FF2B5EF4-FFF2-40B4-BE49-F238E27FC236}">
                <a16:creationId xmlns="" xmlns:a16="http://schemas.microsoft.com/office/drawing/2014/main" id="{8E82A0E9-2EC6-479E-9B60-9A10D25CACC7}"/>
              </a:ext>
            </a:extLst>
          </p:cNvPr>
          <p:cNvSpPr txBox="1">
            <a:spLocks noChangeArrowheads="1"/>
          </p:cNvSpPr>
          <p:nvPr/>
        </p:nvSpPr>
        <p:spPr bwMode="auto">
          <a:xfrm>
            <a:off x="3219450" y="2132348"/>
            <a:ext cx="8086725" cy="2554545"/>
          </a:xfrm>
          <a:prstGeom prst="rect">
            <a:avLst/>
          </a:prstGeom>
          <a:noFill/>
        </p:spPr>
        <p:txBody>
          <a:bodyPr wrap="square" rtlCol="0">
            <a:spAutoFit/>
          </a:bodyPr>
          <a:lstStyle>
            <a:defPPr>
              <a:defRPr lang="en-US"/>
            </a:defPPr>
            <a:lvl1pPr algn="ct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altLang="en-US" sz="2000" dirty="0"/>
              <a:t>Nhánh Kitô Giáo Đông Phương đã tách ra khỏi Giáo Hội Công Giáo La Mã từ năm 1054 vì một số  bất đồng về  tín lý, phụng vụ và quyền bính. Công Giáo và Chính Thống đều có chung nguồn gốc Tông Đồ nên có chung các bí tích hữu hiệu như nhau, mặc dù vẫn chưa thể hiệp nhất được vì một trở ngại duy nhất là vấn đề quyền b</a:t>
            </a:r>
            <a:r>
              <a:rPr lang="en-US" altLang="en-US" sz="2000" dirty="0" err="1"/>
              <a:t>ính</a:t>
            </a:r>
            <a:r>
              <a:rPr lang="vi-VN" altLang="en-US" sz="2000" dirty="0"/>
              <a:t> của Đấng thay mặt Chúa Kitô để cai trị Giáo Hội. Đó là quyền bính của Đức Thánh Cha, cũng là Giám Mục Rôma, mà Chính Thống chưa công nhận.</a:t>
            </a:r>
            <a:endParaRPr lang="en-US" altLang="en-US" sz="2000" dirty="0"/>
          </a:p>
        </p:txBody>
      </p:sp>
      <p:sp>
        <p:nvSpPr>
          <p:cNvPr id="12" name="TextBox 3">
            <a:extLst>
              <a:ext uri="{FF2B5EF4-FFF2-40B4-BE49-F238E27FC236}">
                <a16:creationId xmlns="" xmlns:a16="http://schemas.microsoft.com/office/drawing/2014/main" id="{306DCC1B-04FC-47EA-8B78-C2119FF17A8E}"/>
              </a:ext>
            </a:extLst>
          </p:cNvPr>
          <p:cNvSpPr txBox="1">
            <a:spLocks noChangeArrowheads="1"/>
          </p:cNvSpPr>
          <p:nvPr/>
        </p:nvSpPr>
        <p:spPr bwMode="auto">
          <a:xfrm>
            <a:off x="988852" y="4708343"/>
            <a:ext cx="10317323" cy="1631216"/>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altLang="en-US" dirty="0" err="1"/>
              <a:t>Chính</a:t>
            </a:r>
            <a:r>
              <a:rPr lang="en-US" altLang="en-US" dirty="0"/>
              <a:t> </a:t>
            </a:r>
            <a:r>
              <a:rPr lang="en-US" altLang="en-US" dirty="0" err="1"/>
              <a:t>thống</a:t>
            </a:r>
            <a:r>
              <a:rPr lang="en-US" altLang="en-US" dirty="0"/>
              <a:t> </a:t>
            </a:r>
            <a:r>
              <a:rPr lang="en-US" altLang="en-US" dirty="0" err="1"/>
              <a:t>giáo</a:t>
            </a:r>
            <a:r>
              <a:rPr lang="en-US" altLang="en-US" dirty="0"/>
              <a:t> </a:t>
            </a:r>
            <a:r>
              <a:rPr lang="vi-VN" altLang="en-US" dirty="0"/>
              <a:t>đã lan ra các quốc gia như Thổ Nhĩ Kỳ, Nga, Albania, Estonia, Cyprus, Finland, Latvia, Lithuania, Rumania, Bulgaria, Serbia, Ukraine...ở mỗi quốc gia này, cũng có Giáo hội Chính Thống, nhưng độc lập với nhau</a:t>
            </a:r>
            <a:r>
              <a:rPr lang="en-US" altLang="en-US" dirty="0"/>
              <a:t>,</a:t>
            </a:r>
            <a:r>
              <a:rPr lang="vi-VN" altLang="en-US" dirty="0"/>
              <a:t> nghĩa là không có ai là người lãnh đạo chung của các Giáo hội, mặc dù họ có tên gọi chung là các Giáo hội Chính Thống Đông phương</a:t>
            </a:r>
            <a:endParaRPr lang="en-US" altLang="en-US" dirty="0"/>
          </a:p>
        </p:txBody>
      </p:sp>
    </p:spTree>
    <p:extLst>
      <p:ext uri="{BB962C8B-B14F-4D97-AF65-F5344CB8AC3E}">
        <p14:creationId xmlns:p14="http://schemas.microsoft.com/office/powerpoint/2010/main" val="194710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Box 1">
            <a:extLst>
              <a:ext uri="{FF2B5EF4-FFF2-40B4-BE49-F238E27FC236}">
                <a16:creationId xmlns="" xmlns:a16="http://schemas.microsoft.com/office/drawing/2014/main" id="{96CED018-40D8-4A72-B1F7-9F04E4165B0B}"/>
              </a:ext>
            </a:extLst>
          </p:cNvPr>
          <p:cNvSpPr txBox="1">
            <a:spLocks noChangeArrowheads="1"/>
          </p:cNvSpPr>
          <p:nvPr/>
        </p:nvSpPr>
        <p:spPr bwMode="auto">
          <a:xfrm>
            <a:off x="333698" y="1851688"/>
            <a:ext cx="3857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en-US" altLang="en-US" sz="2800" b="1" dirty="0">
                <a:latin typeface="Arial" panose="020B0604020202020204" pitchFamily="34" charset="0"/>
              </a:rPr>
              <a:t>KY TÔ </a:t>
            </a:r>
            <a:r>
              <a:rPr lang="vi-VN" altLang="en-US" sz="2800" b="1" dirty="0">
                <a:latin typeface="Arial" panose="020B0604020202020204" pitchFamily="34" charset="0"/>
              </a:rPr>
              <a:t>GIÁO</a:t>
            </a:r>
            <a:endParaRPr lang="en-US" altLang="en-US" sz="2800" b="1" dirty="0">
              <a:latin typeface="Arial" panose="020B0604020202020204" pitchFamily="34" charset="0"/>
            </a:endParaRPr>
          </a:p>
        </p:txBody>
      </p:sp>
      <p:pic>
        <p:nvPicPr>
          <p:cNvPr id="10" name="Picture 3">
            <a:extLst>
              <a:ext uri="{FF2B5EF4-FFF2-40B4-BE49-F238E27FC236}">
                <a16:creationId xmlns="" xmlns:a16="http://schemas.microsoft.com/office/drawing/2014/main" id="{1078AA61-514A-4D48-8939-0B05C213B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047" y="2704373"/>
            <a:ext cx="20669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
            <a:extLst>
              <a:ext uri="{FF2B5EF4-FFF2-40B4-BE49-F238E27FC236}">
                <a16:creationId xmlns="" xmlns:a16="http://schemas.microsoft.com/office/drawing/2014/main" id="{84EA8DEC-3B9D-4DAE-B1E6-A8A4BD324FFC}"/>
              </a:ext>
            </a:extLst>
          </p:cNvPr>
          <p:cNvSpPr txBox="1">
            <a:spLocks noChangeArrowheads="1"/>
          </p:cNvSpPr>
          <p:nvPr/>
        </p:nvSpPr>
        <p:spPr bwMode="auto">
          <a:xfrm>
            <a:off x="4752975" y="1845973"/>
            <a:ext cx="396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en-US" altLang="en-US" sz="2400" b="1" dirty="0" err="1">
                <a:solidFill>
                  <a:srgbClr val="0000FF"/>
                </a:solidFill>
                <a:latin typeface="Open Sans" panose="020B0606030504020204" pitchFamily="34" charset="0"/>
              </a:rPr>
              <a:t>Đạo</a:t>
            </a:r>
            <a:r>
              <a:rPr lang="en-US" altLang="en-US" sz="2400" b="1" dirty="0">
                <a:solidFill>
                  <a:srgbClr val="0000FF"/>
                </a:solidFill>
                <a:latin typeface="Open Sans" panose="020B0606030504020204" pitchFamily="34" charset="0"/>
              </a:rPr>
              <a:t> Tin </a:t>
            </a:r>
            <a:r>
              <a:rPr lang="en-US" altLang="en-US" sz="2400" b="1" dirty="0" err="1">
                <a:solidFill>
                  <a:srgbClr val="0000FF"/>
                </a:solidFill>
                <a:latin typeface="Open Sans" panose="020B0606030504020204" pitchFamily="34" charset="0"/>
              </a:rPr>
              <a:t>lành</a:t>
            </a:r>
            <a:endParaRPr lang="vi-VN" altLang="en-US" sz="2400" b="1" dirty="0">
              <a:solidFill>
                <a:srgbClr val="0000FF"/>
              </a:solidFill>
              <a:latin typeface="Open Sans" panose="020B0606030504020204" pitchFamily="34" charset="0"/>
            </a:endParaRPr>
          </a:p>
        </p:txBody>
      </p:sp>
      <p:sp>
        <p:nvSpPr>
          <p:cNvPr id="12" name="TextBox 1">
            <a:extLst>
              <a:ext uri="{FF2B5EF4-FFF2-40B4-BE49-F238E27FC236}">
                <a16:creationId xmlns="" xmlns:a16="http://schemas.microsoft.com/office/drawing/2014/main" id="{75E35BB4-4AB7-44F3-9518-721D4570F0BB}"/>
              </a:ext>
            </a:extLst>
          </p:cNvPr>
          <p:cNvSpPr txBox="1">
            <a:spLocks noChangeArrowheads="1"/>
          </p:cNvSpPr>
          <p:nvPr/>
        </p:nvSpPr>
        <p:spPr bwMode="auto">
          <a:xfrm>
            <a:off x="3823519" y="2642572"/>
            <a:ext cx="7248525"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spcBef>
                <a:spcPct val="0"/>
              </a:spcBef>
              <a:buClrTx/>
              <a:buSzTx/>
              <a:buFontTx/>
              <a:buNone/>
              <a:defRPr sz="2400" b="1">
                <a:solidFill>
                  <a:srgbClr val="0000FF"/>
                </a:solidFill>
                <a:latin typeface="Open Sans" panose="020B0606030504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9pPr>
          </a:lstStyle>
          <a:p>
            <a:pPr algn="just"/>
            <a:r>
              <a:rPr lang="vi-VN" altLang="en-US" sz="2800" i="1" dirty="0"/>
              <a:t>Đây là một nhánh của Kitô Giáo đã ly khai khỏi Công Giáo sau cuộc cải cách tôn giáo khởi xướng bởi Martin Luther tại Đức năm 1517. Đạo Tin Lành cũng tôn thờ Thiên Chúa và tin Chúa Kitô là Cứu Chúa và cùng sử dụng Kinh Thánh như Đạo Công Giáo.</a:t>
            </a:r>
          </a:p>
        </p:txBody>
      </p:sp>
    </p:spTree>
    <p:extLst>
      <p:ext uri="{BB962C8B-B14F-4D97-AF65-F5344CB8AC3E}">
        <p14:creationId xmlns:p14="http://schemas.microsoft.com/office/powerpoint/2010/main" val="12365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Text Box 2">
            <a:extLst>
              <a:ext uri="{FF2B5EF4-FFF2-40B4-BE49-F238E27FC236}">
                <a16:creationId xmlns="" xmlns:a16="http://schemas.microsoft.com/office/drawing/2014/main" id="{45BAD154-E588-4A37-ABA6-3FF3ACE911CF}"/>
              </a:ext>
            </a:extLst>
          </p:cNvPr>
          <p:cNvSpPr txBox="1">
            <a:spLocks noChangeArrowheads="1"/>
          </p:cNvSpPr>
          <p:nvPr/>
        </p:nvSpPr>
        <p:spPr bwMode="auto">
          <a:xfrm>
            <a:off x="4511776" y="533241"/>
            <a:ext cx="281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50000"/>
              </a:spcBef>
              <a:buClrTx/>
              <a:buSzTx/>
              <a:buFontTx/>
              <a:buNone/>
            </a:pPr>
            <a:r>
              <a:rPr lang="en-US" altLang="en-US" b="1" dirty="0">
                <a:solidFill>
                  <a:srgbClr val="0000FF"/>
                </a:solidFill>
                <a:latin typeface="Arial" panose="020B0604020202020204" pitchFamily="34" charset="0"/>
              </a:rPr>
              <a:t> NỘI DUNG</a:t>
            </a:r>
          </a:p>
        </p:txBody>
      </p:sp>
      <p:sp>
        <p:nvSpPr>
          <p:cNvPr id="4" name="Rectangle 3">
            <a:extLst>
              <a:ext uri="{FF2B5EF4-FFF2-40B4-BE49-F238E27FC236}">
                <a16:creationId xmlns="" xmlns:a16="http://schemas.microsoft.com/office/drawing/2014/main" id="{67AA8ADC-B4CD-421B-BC18-9F0668169155}"/>
              </a:ext>
            </a:extLst>
          </p:cNvPr>
          <p:cNvSpPr/>
          <p:nvPr/>
        </p:nvSpPr>
        <p:spPr>
          <a:xfrm>
            <a:off x="1109661" y="2057238"/>
            <a:ext cx="9972675" cy="84447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2CE3506C-F2C6-48DA-B486-53D03F7FCAF4}"/>
              </a:ext>
            </a:extLst>
          </p:cNvPr>
          <p:cNvSpPr txBox="1"/>
          <p:nvPr/>
        </p:nvSpPr>
        <p:spPr>
          <a:xfrm>
            <a:off x="1362073" y="2224951"/>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 xmlns:a16="http://schemas.microsoft.com/office/drawing/2014/main" id="{45A7466D-7FCC-46B1-9CEC-2BFF181D7BF3}"/>
              </a:ext>
            </a:extLst>
          </p:cNvPr>
          <p:cNvSpPr/>
          <p:nvPr/>
        </p:nvSpPr>
        <p:spPr>
          <a:xfrm>
            <a:off x="1109661" y="3131819"/>
            <a:ext cx="9972675" cy="88950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BBAB864-C21F-4C42-94F2-E887406F9E02}"/>
              </a:ext>
            </a:extLst>
          </p:cNvPr>
          <p:cNvSpPr/>
          <p:nvPr/>
        </p:nvSpPr>
        <p:spPr>
          <a:xfrm>
            <a:off x="1109661" y="4171950"/>
            <a:ext cx="9972675" cy="162655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3095B639-1AA6-47AF-9277-2EC8900003D3}"/>
              </a:ext>
            </a:extLst>
          </p:cNvPr>
          <p:cNvSpPr txBox="1"/>
          <p:nvPr/>
        </p:nvSpPr>
        <p:spPr>
          <a:xfrm>
            <a:off x="1385885" y="3296888"/>
            <a:ext cx="7905750" cy="523220"/>
          </a:xfrm>
          <a:prstGeom prst="rect">
            <a:avLst/>
          </a:prstGeom>
          <a:noFill/>
        </p:spPr>
        <p:txBody>
          <a:bodyPr wrap="square" rtlCol="0">
            <a:spAutoFit/>
          </a:bodyPr>
          <a:lstStyle>
            <a:defPPr>
              <a:defRPr lang="en-US"/>
            </a:defPPr>
            <a:lvl1pPr algn="ctr">
              <a:defRPr sz="2800" b="1">
                <a:solidFill>
                  <a:srgbClr val="0000FF"/>
                </a:solidFill>
                <a:effectLst/>
                <a:latin typeface="Arial" panose="020B0604020202020204" pitchFamily="34" charset="0"/>
                <a:ea typeface="Times New Roman" panose="02020603050405020304" pitchFamily="18" charset="0"/>
                <a:cs typeface="Arial" panose="020B0604020202020204" pitchFamily="34" charset="0"/>
              </a:defRPr>
            </a:lvl1pPr>
          </a:lstStyle>
          <a:p>
            <a:pPr algn="l"/>
            <a:r>
              <a:rPr lang="vi-VN" dirty="0"/>
              <a:t>II</a:t>
            </a:r>
            <a:r>
              <a:rPr lang="vi-VN"/>
              <a:t>. </a:t>
            </a:r>
            <a:r>
              <a:rPr lang="vi-VN" dirty="0"/>
              <a:t>Một số vấn đề cơ bản về tôn giáo</a:t>
            </a:r>
            <a:endParaRPr lang="en-US" dirty="0"/>
          </a:p>
        </p:txBody>
      </p:sp>
      <p:sp>
        <p:nvSpPr>
          <p:cNvPr id="14" name="TextBox 13">
            <a:extLst>
              <a:ext uri="{FF2B5EF4-FFF2-40B4-BE49-F238E27FC236}">
                <a16:creationId xmlns="" xmlns:a16="http://schemas.microsoft.com/office/drawing/2014/main" id="{E7E30CA2-3C53-4D94-B9C6-83EE460A0B87}"/>
              </a:ext>
            </a:extLst>
          </p:cNvPr>
          <p:cNvSpPr txBox="1"/>
          <p:nvPr/>
        </p:nvSpPr>
        <p:spPr>
          <a:xfrm>
            <a:off x="1385885" y="4292731"/>
            <a:ext cx="9420225" cy="1384995"/>
          </a:xfrm>
          <a:prstGeom prst="rect">
            <a:avLst/>
          </a:prstGeom>
          <a:noFill/>
        </p:spPr>
        <p:txBody>
          <a:bodyPr wrap="square" rtlCol="0">
            <a:spAutoFit/>
          </a:bodyPr>
          <a:lstStyle>
            <a:defPPr>
              <a:defRPr lang="en-US"/>
            </a:defPPr>
            <a:lvl1pPr>
              <a:defRPr sz="2800" b="1">
                <a:solidFill>
                  <a:srgbClr val="0000FF"/>
                </a:solidFill>
                <a:effectLst/>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III. Đấu tranh phòng, chống địch lợi dụng vấn đề dân tộc, tôn giáo chống phá cách mạng Việt Nam của các thế lực thù địch</a:t>
            </a:r>
            <a:endParaRPr lang="en-US" dirty="0"/>
          </a:p>
        </p:txBody>
      </p:sp>
    </p:spTree>
    <p:extLst>
      <p:ext uri="{BB962C8B-B14F-4D97-AF65-F5344CB8AC3E}">
        <p14:creationId xmlns:p14="http://schemas.microsoft.com/office/powerpoint/2010/main" val="27800857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Box 1">
            <a:extLst>
              <a:ext uri="{FF2B5EF4-FFF2-40B4-BE49-F238E27FC236}">
                <a16:creationId xmlns="" xmlns:a16="http://schemas.microsoft.com/office/drawing/2014/main" id="{E7E68661-3766-4F87-8E9F-E0FB243E228F}"/>
              </a:ext>
            </a:extLst>
          </p:cNvPr>
          <p:cNvSpPr txBox="1">
            <a:spLocks noChangeArrowheads="1"/>
          </p:cNvSpPr>
          <p:nvPr/>
        </p:nvSpPr>
        <p:spPr bwMode="auto">
          <a:xfrm>
            <a:off x="524198" y="1880263"/>
            <a:ext cx="3857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a:spcBef>
                <a:spcPct val="0"/>
              </a:spcBef>
              <a:buClrTx/>
              <a:buSzTx/>
              <a:buFontTx/>
              <a:buNone/>
            </a:pPr>
            <a:r>
              <a:rPr lang="en-US" altLang="en-US" sz="2800" b="1" dirty="0">
                <a:latin typeface="Arial" panose="020B0604020202020204" pitchFamily="34" charset="0"/>
              </a:rPr>
              <a:t>KY TÔ </a:t>
            </a:r>
            <a:r>
              <a:rPr lang="vi-VN" altLang="en-US" sz="2800" b="1" dirty="0">
                <a:latin typeface="Arial" panose="020B0604020202020204" pitchFamily="34" charset="0"/>
              </a:rPr>
              <a:t>GIÁO</a:t>
            </a:r>
            <a:endParaRPr lang="en-US" altLang="en-US" sz="2800" b="1" dirty="0">
              <a:latin typeface="Arial" panose="020B0604020202020204" pitchFamily="34" charset="0"/>
            </a:endParaRPr>
          </a:p>
        </p:txBody>
      </p:sp>
      <p:pic>
        <p:nvPicPr>
          <p:cNvPr id="10" name="Picture 1">
            <a:extLst>
              <a:ext uri="{FF2B5EF4-FFF2-40B4-BE49-F238E27FC236}">
                <a16:creationId xmlns="" xmlns:a16="http://schemas.microsoft.com/office/drawing/2014/main" id="{18CD394A-53FF-453C-9791-7D997417FD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0010" y="2403483"/>
            <a:ext cx="2286000" cy="368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a:extLst>
              <a:ext uri="{FF2B5EF4-FFF2-40B4-BE49-F238E27FC236}">
                <a16:creationId xmlns="" xmlns:a16="http://schemas.microsoft.com/office/drawing/2014/main" id="{24A3A0BC-3A73-4929-A49A-3AB87D9B9B0D}"/>
              </a:ext>
            </a:extLst>
          </p:cNvPr>
          <p:cNvSpPr txBox="1">
            <a:spLocks noChangeArrowheads="1"/>
          </p:cNvSpPr>
          <p:nvPr/>
        </p:nvSpPr>
        <p:spPr bwMode="auto">
          <a:xfrm>
            <a:off x="3823519" y="2433399"/>
            <a:ext cx="7196001" cy="34163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altLang="en-US" sz="2400" dirty="0"/>
              <a:t> Anh Giáo tức nhóm Kitô Giáo đã tách khỏi Công Giáo La Mã vì sự bất mãn liên quan đến vấn đề hôn nhân của Vua Henry VIII trong thế kỷ 16. Henry đã tuyên bố ly khai khỏi Công Giáo La Mã và tự phong làm thủ lãnh nhánh ly khai này. Nhóm này có tên chung là Anh Giáo, hoàn toàn  khác với Giáo Hội Anh Quốc là Giáo Hội Công Giáo của nước Anh hiệp thông  trọn vẹn với Giáo Hội Công Giáo La Mã (Rom</a:t>
            </a:r>
            <a:r>
              <a:rPr lang="en-US" altLang="en-US" sz="2400" dirty="0"/>
              <a:t>a</a:t>
            </a:r>
            <a:r>
              <a:rPr lang="vi-VN" altLang="en-US" sz="2400" dirty="0"/>
              <a:t>).</a:t>
            </a:r>
          </a:p>
        </p:txBody>
      </p:sp>
      <p:sp>
        <p:nvSpPr>
          <p:cNvPr id="3" name="TextBox 2">
            <a:extLst>
              <a:ext uri="{FF2B5EF4-FFF2-40B4-BE49-F238E27FC236}">
                <a16:creationId xmlns="" xmlns:a16="http://schemas.microsoft.com/office/drawing/2014/main" id="{5CF5009F-CCAC-4715-B0C4-2BA42738ECAD}"/>
              </a:ext>
            </a:extLst>
          </p:cNvPr>
          <p:cNvSpPr txBox="1"/>
          <p:nvPr/>
        </p:nvSpPr>
        <p:spPr>
          <a:xfrm>
            <a:off x="5238750" y="1781888"/>
            <a:ext cx="42195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ctr"/>
            <a:r>
              <a:rPr lang="en-US" dirty="0"/>
              <a:t>ANH GIÁO</a:t>
            </a:r>
          </a:p>
        </p:txBody>
      </p:sp>
    </p:spTree>
    <p:extLst>
      <p:ext uri="{BB962C8B-B14F-4D97-AF65-F5344CB8AC3E}">
        <p14:creationId xmlns:p14="http://schemas.microsoft.com/office/powerpoint/2010/main" val="47916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5">
            <a:extLst>
              <a:ext uri="{FF2B5EF4-FFF2-40B4-BE49-F238E27FC236}">
                <a16:creationId xmlns="" xmlns:a16="http://schemas.microsoft.com/office/drawing/2014/main" id="{503A45E0-0A2F-46DB-939B-7A2D8D921A01}"/>
              </a:ext>
            </a:extLst>
          </p:cNvPr>
          <p:cNvSpPr txBox="1">
            <a:spLocks noChangeArrowheads="1"/>
          </p:cNvSpPr>
          <p:nvPr/>
        </p:nvSpPr>
        <p:spPr bwMode="auto">
          <a:xfrm>
            <a:off x="2301976" y="612272"/>
            <a:ext cx="723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en-US" sz="2800" b="1" dirty="0">
                <a:solidFill>
                  <a:srgbClr val="0000FF"/>
                </a:solidFill>
                <a:latin typeface="Arial" panose="020B0604020202020204" pitchFamily="34" charset="0"/>
              </a:rPr>
              <a:t>THIÊN CHÚA GIÁO Ở VIỆT NAM</a:t>
            </a:r>
          </a:p>
        </p:txBody>
      </p:sp>
      <p:pic>
        <p:nvPicPr>
          <p:cNvPr id="10" name="Picture 10">
            <a:extLst>
              <a:ext uri="{FF2B5EF4-FFF2-40B4-BE49-F238E27FC236}">
                <a16:creationId xmlns="" xmlns:a16="http://schemas.microsoft.com/office/drawing/2014/main" id="{AE0DEA4F-8C7B-45A1-849F-14672D4C0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1" y="3782276"/>
            <a:ext cx="3048000" cy="237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6">
            <a:extLst>
              <a:ext uri="{FF2B5EF4-FFF2-40B4-BE49-F238E27FC236}">
                <a16:creationId xmlns="" xmlns:a16="http://schemas.microsoft.com/office/drawing/2014/main" id="{2382715F-393F-43FE-8D56-AE26D901333C}"/>
              </a:ext>
            </a:extLst>
          </p:cNvPr>
          <p:cNvSpPr txBox="1">
            <a:spLocks noChangeArrowheads="1"/>
          </p:cNvSpPr>
          <p:nvPr/>
        </p:nvSpPr>
        <p:spPr bwMode="auto">
          <a:xfrm>
            <a:off x="1047749" y="1755353"/>
            <a:ext cx="102012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spcBef>
                <a:spcPct val="50000"/>
              </a:spcBef>
              <a:buClrTx/>
              <a:buSzTx/>
              <a:buFontTx/>
              <a:buNone/>
              <a:defRPr sz="2800" b="1">
                <a:solidFill>
                  <a:srgbClr val="0000FF"/>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9pPr>
          </a:lstStyle>
          <a:p>
            <a:pPr algn="just"/>
            <a:r>
              <a:rPr lang="en-US" altLang="en-US" sz="2400" dirty="0" err="1"/>
              <a:t>Sách</a:t>
            </a:r>
            <a:r>
              <a:rPr lang="en-US" altLang="en-US" sz="2400" dirty="0"/>
              <a:t> “</a:t>
            </a:r>
            <a:r>
              <a:rPr lang="en-US" altLang="en-US" sz="2400" dirty="0" err="1"/>
              <a:t>Khâm</a:t>
            </a:r>
            <a:r>
              <a:rPr lang="en-US" altLang="en-US" sz="2400" dirty="0"/>
              <a:t> </a:t>
            </a:r>
            <a:r>
              <a:rPr lang="en-US" altLang="en-US" sz="2400" dirty="0" err="1"/>
              <a:t>định</a:t>
            </a:r>
            <a:r>
              <a:rPr lang="en-US" altLang="en-US" sz="2400" dirty="0"/>
              <a:t> </a:t>
            </a:r>
            <a:r>
              <a:rPr lang="en-US" altLang="en-US" sz="2400" dirty="0" err="1"/>
              <a:t>Việt</a:t>
            </a:r>
            <a:r>
              <a:rPr lang="en-US" altLang="en-US" sz="2400" dirty="0"/>
              <a:t> </a:t>
            </a:r>
            <a:r>
              <a:rPr lang="en-US" altLang="en-US" sz="2400" dirty="0" err="1"/>
              <a:t>sử</a:t>
            </a:r>
            <a:r>
              <a:rPr lang="en-US" altLang="en-US" sz="2400" dirty="0"/>
              <a:t> </a:t>
            </a:r>
            <a:r>
              <a:rPr lang="en-US" altLang="en-US" sz="2400" dirty="0" err="1"/>
              <a:t>thông</a:t>
            </a:r>
            <a:r>
              <a:rPr lang="en-US" altLang="en-US" sz="2400" dirty="0"/>
              <a:t> </a:t>
            </a:r>
            <a:r>
              <a:rPr lang="en-US" altLang="en-US" sz="2400" dirty="0" err="1"/>
              <a:t>giám</a:t>
            </a:r>
            <a:r>
              <a:rPr lang="en-US" altLang="en-US" sz="2400" dirty="0"/>
              <a:t> </a:t>
            </a:r>
            <a:r>
              <a:rPr lang="en-US" altLang="en-US" sz="2400" dirty="0" err="1"/>
              <a:t>cương</a:t>
            </a:r>
            <a:r>
              <a:rPr lang="en-US" altLang="en-US" sz="2400" dirty="0"/>
              <a:t> </a:t>
            </a:r>
            <a:r>
              <a:rPr lang="en-US" altLang="en-US" sz="2400" dirty="0" err="1"/>
              <a:t>mục</a:t>
            </a:r>
            <a:r>
              <a:rPr lang="en-US" altLang="en-US" sz="2400" dirty="0"/>
              <a:t>” </a:t>
            </a:r>
            <a:r>
              <a:rPr lang="en-US" altLang="en-US" sz="2400" dirty="0" err="1"/>
              <a:t>ghi</a:t>
            </a:r>
            <a:r>
              <a:rPr lang="en-US" altLang="en-US" sz="2400" dirty="0"/>
              <a:t> </a:t>
            </a:r>
            <a:r>
              <a:rPr lang="en-US" altLang="en-US" sz="2400" dirty="0" err="1"/>
              <a:t>nhận</a:t>
            </a:r>
            <a:r>
              <a:rPr lang="en-US" altLang="en-US" sz="2400" dirty="0"/>
              <a:t> “</a:t>
            </a:r>
            <a:r>
              <a:rPr lang="en-US" altLang="en-US" sz="2400" dirty="0" err="1"/>
              <a:t>vào</a:t>
            </a:r>
            <a:r>
              <a:rPr lang="en-US" altLang="en-US" sz="2400" dirty="0"/>
              <a:t> </a:t>
            </a:r>
            <a:r>
              <a:rPr lang="en-US" altLang="en-US" sz="2400" dirty="0" err="1"/>
              <a:t>năm</a:t>
            </a:r>
            <a:r>
              <a:rPr lang="en-US" altLang="en-US" sz="2400" dirty="0"/>
              <a:t> </a:t>
            </a:r>
            <a:r>
              <a:rPr lang="en-US" altLang="en-US" sz="2400" dirty="0" err="1"/>
              <a:t>Nguyên</a:t>
            </a:r>
            <a:r>
              <a:rPr lang="en-US" altLang="en-US" sz="2400" dirty="0"/>
              <a:t> </a:t>
            </a:r>
            <a:r>
              <a:rPr lang="en-US" altLang="en-US" sz="2400" dirty="0" err="1"/>
              <a:t>Hòa</a:t>
            </a:r>
            <a:r>
              <a:rPr lang="en-US" altLang="en-US" sz="2400" dirty="0"/>
              <a:t> </a:t>
            </a:r>
            <a:r>
              <a:rPr lang="en-US" altLang="en-US" sz="2400" dirty="0" err="1"/>
              <a:t>thứ</a:t>
            </a:r>
            <a:r>
              <a:rPr lang="en-US" altLang="en-US" sz="2400" dirty="0"/>
              <a:t> </a:t>
            </a:r>
            <a:r>
              <a:rPr lang="en-US" altLang="en-US" sz="2400" dirty="0" err="1"/>
              <a:t>nhất</a:t>
            </a:r>
            <a:r>
              <a:rPr lang="en-US" altLang="en-US" sz="2400" dirty="0"/>
              <a:t> </a:t>
            </a:r>
            <a:r>
              <a:rPr lang="en-US" altLang="en-US" sz="2400" dirty="0" err="1"/>
              <a:t>đời</a:t>
            </a:r>
            <a:r>
              <a:rPr lang="en-US" altLang="en-US" sz="2400" dirty="0"/>
              <a:t> Lê Trang </a:t>
            </a:r>
            <a:r>
              <a:rPr lang="en-US" altLang="en-US" sz="2400" dirty="0" err="1"/>
              <a:t>Tông</a:t>
            </a:r>
            <a:r>
              <a:rPr lang="en-US" altLang="en-US" sz="2400" dirty="0"/>
              <a:t> (1533) </a:t>
            </a:r>
            <a:r>
              <a:rPr lang="en-US" altLang="en-US" sz="2400" dirty="0" err="1"/>
              <a:t>có</a:t>
            </a:r>
            <a:r>
              <a:rPr lang="en-US" altLang="en-US" sz="2400" dirty="0"/>
              <a:t> </a:t>
            </a:r>
            <a:r>
              <a:rPr lang="en-US" altLang="en-US" sz="2400" dirty="0" err="1"/>
              <a:t>một</a:t>
            </a:r>
            <a:r>
              <a:rPr lang="en-US" altLang="en-US" sz="2400" dirty="0"/>
              <a:t> </a:t>
            </a:r>
            <a:r>
              <a:rPr lang="en-US" altLang="en-US" sz="2400" dirty="0" err="1"/>
              <a:t>người</a:t>
            </a:r>
            <a:r>
              <a:rPr lang="en-US" altLang="en-US" sz="2400" dirty="0"/>
              <a:t> </a:t>
            </a:r>
            <a:r>
              <a:rPr lang="en-US" altLang="en-US" sz="2400" dirty="0" err="1"/>
              <a:t>Tây</a:t>
            </a:r>
            <a:r>
              <a:rPr lang="en-US" altLang="en-US" sz="2400" dirty="0"/>
              <a:t> </a:t>
            </a:r>
            <a:r>
              <a:rPr lang="en-US" altLang="en-US" sz="2400" dirty="0" err="1"/>
              <a:t>dương</a:t>
            </a:r>
            <a:r>
              <a:rPr lang="en-US" altLang="en-US" sz="2400" dirty="0"/>
              <a:t> </a:t>
            </a:r>
            <a:r>
              <a:rPr lang="en-US" altLang="en-US" sz="2400" dirty="0" err="1"/>
              <a:t>tên</a:t>
            </a:r>
            <a:r>
              <a:rPr lang="en-US" altLang="en-US" sz="2400" dirty="0"/>
              <a:t> </a:t>
            </a:r>
            <a:r>
              <a:rPr lang="en-US" altLang="en-US" sz="2400" dirty="0" err="1"/>
              <a:t>là</a:t>
            </a:r>
            <a:r>
              <a:rPr lang="en-US" altLang="en-US" sz="2400" dirty="0"/>
              <a:t> I-</a:t>
            </a:r>
            <a:r>
              <a:rPr lang="en-US" altLang="en-US" sz="2400" dirty="0" err="1"/>
              <a:t>nê</a:t>
            </a:r>
            <a:r>
              <a:rPr lang="en-US" altLang="en-US" sz="2400" dirty="0"/>
              <a:t>-</a:t>
            </a:r>
            <a:r>
              <a:rPr lang="en-US" altLang="en-US" sz="2400" dirty="0" err="1"/>
              <a:t>khu</a:t>
            </a:r>
            <a:r>
              <a:rPr lang="en-US" altLang="en-US" sz="2400" dirty="0"/>
              <a:t> (= </a:t>
            </a:r>
            <a:r>
              <a:rPr lang="en-US" altLang="en-US" sz="2400" dirty="0" err="1"/>
              <a:t>Ignatio</a:t>
            </a:r>
            <a:r>
              <a:rPr lang="en-US" altLang="en-US" sz="2400" dirty="0"/>
              <a:t>) </a:t>
            </a:r>
            <a:r>
              <a:rPr lang="en-US" altLang="en-US" sz="2400" dirty="0" err="1"/>
              <a:t>theo</a:t>
            </a:r>
            <a:r>
              <a:rPr lang="en-US" altLang="en-US" sz="2400" dirty="0"/>
              <a:t> </a:t>
            </a:r>
            <a:r>
              <a:rPr lang="en-US" altLang="en-US" sz="2400" dirty="0" err="1"/>
              <a:t>đường</a:t>
            </a:r>
            <a:r>
              <a:rPr lang="en-US" altLang="en-US" sz="2400" dirty="0"/>
              <a:t> </a:t>
            </a:r>
            <a:r>
              <a:rPr lang="en-US" altLang="en-US" sz="2400" dirty="0" err="1"/>
              <a:t>biển</a:t>
            </a:r>
            <a:r>
              <a:rPr lang="en-US" altLang="en-US" sz="2400" dirty="0"/>
              <a:t> </a:t>
            </a:r>
            <a:r>
              <a:rPr lang="en-US" altLang="en-US" sz="2400" dirty="0" err="1"/>
              <a:t>vào</a:t>
            </a:r>
            <a:r>
              <a:rPr lang="en-US" altLang="en-US" sz="2400" dirty="0"/>
              <a:t> </a:t>
            </a:r>
            <a:r>
              <a:rPr lang="en-US" altLang="en-US" sz="2400" dirty="0" err="1"/>
              <a:t>giảng</a:t>
            </a:r>
            <a:r>
              <a:rPr lang="en-US" altLang="en-US" sz="2400" dirty="0"/>
              <a:t> </a:t>
            </a:r>
            <a:r>
              <a:rPr lang="en-US" altLang="en-US" sz="2400" dirty="0" err="1"/>
              <a:t>đạo</a:t>
            </a:r>
            <a:r>
              <a:rPr lang="en-US" altLang="en-US" sz="2400" dirty="0"/>
              <a:t> Gia </a:t>
            </a:r>
            <a:r>
              <a:rPr lang="en-US" altLang="en-US" sz="2400" dirty="0" err="1"/>
              <a:t>tô</a:t>
            </a:r>
            <a:r>
              <a:rPr lang="en-US" altLang="en-US" sz="2400" dirty="0"/>
              <a:t> ở </a:t>
            </a:r>
            <a:r>
              <a:rPr lang="en-US" altLang="en-US" sz="2400" dirty="0" err="1"/>
              <a:t>các</a:t>
            </a:r>
            <a:r>
              <a:rPr lang="en-US" altLang="en-US" sz="2400" dirty="0"/>
              <a:t> </a:t>
            </a:r>
            <a:r>
              <a:rPr lang="en-US" altLang="en-US" sz="2400" dirty="0" err="1"/>
              <a:t>làng</a:t>
            </a:r>
            <a:r>
              <a:rPr lang="en-US" altLang="en-US" sz="2400" dirty="0"/>
              <a:t> </a:t>
            </a:r>
            <a:r>
              <a:rPr lang="en-US" altLang="en-US" sz="2400" dirty="0" err="1"/>
              <a:t>Ninh</a:t>
            </a:r>
            <a:r>
              <a:rPr lang="en-US" altLang="en-US" sz="2400" dirty="0"/>
              <a:t> </a:t>
            </a:r>
            <a:r>
              <a:rPr lang="en-US" altLang="en-US" sz="2400" dirty="0" err="1"/>
              <a:t>Cường</a:t>
            </a:r>
            <a:r>
              <a:rPr lang="en-US" altLang="en-US" sz="2400" dirty="0"/>
              <a:t>, </a:t>
            </a:r>
            <a:r>
              <a:rPr lang="en-US" altLang="en-US" sz="2400" dirty="0" err="1"/>
              <a:t>Quần</a:t>
            </a:r>
            <a:r>
              <a:rPr lang="en-US" altLang="en-US" sz="2400" dirty="0"/>
              <a:t> Anh, </a:t>
            </a:r>
            <a:r>
              <a:rPr lang="en-US" altLang="en-US" sz="2400" dirty="0" err="1"/>
              <a:t>Trà</a:t>
            </a:r>
            <a:r>
              <a:rPr lang="en-US" altLang="en-US" sz="2400" dirty="0"/>
              <a:t> </a:t>
            </a:r>
            <a:r>
              <a:rPr lang="en-US" altLang="en-US" sz="2400" dirty="0" err="1"/>
              <a:t>Lũ</a:t>
            </a:r>
            <a:r>
              <a:rPr lang="en-US" altLang="en-US" sz="2400" dirty="0"/>
              <a:t> (</a:t>
            </a:r>
            <a:r>
              <a:rPr lang="en-US" altLang="en-US" sz="2400" dirty="0" err="1"/>
              <a:t>thuộc</a:t>
            </a:r>
            <a:r>
              <a:rPr lang="en-US" altLang="en-US" sz="2400" dirty="0"/>
              <a:t> Nam </a:t>
            </a:r>
            <a:r>
              <a:rPr lang="en-US" altLang="en-US" sz="2400" dirty="0" err="1"/>
              <a:t>Định</a:t>
            </a:r>
            <a:r>
              <a:rPr lang="en-US" altLang="en-US" sz="2400" dirty="0"/>
              <a:t>). Ki-</a:t>
            </a:r>
            <a:r>
              <a:rPr lang="en-US" altLang="en-US" sz="2400" dirty="0" err="1"/>
              <a:t>tô</a:t>
            </a:r>
            <a:r>
              <a:rPr lang="en-US" altLang="en-US" sz="2400" dirty="0"/>
              <a:t>-</a:t>
            </a:r>
            <a:r>
              <a:rPr lang="en-US" altLang="en-US" sz="2400" dirty="0" err="1"/>
              <a:t>giáo</a:t>
            </a:r>
            <a:r>
              <a:rPr lang="en-US" altLang="en-US" sz="2400" dirty="0"/>
              <a:t> </a:t>
            </a:r>
            <a:r>
              <a:rPr lang="en-US" altLang="en-US" sz="2400" dirty="0" err="1"/>
              <a:t>đã</a:t>
            </a:r>
            <a:r>
              <a:rPr lang="en-US" altLang="en-US" sz="2400" dirty="0"/>
              <a:t> </a:t>
            </a:r>
            <a:r>
              <a:rPr lang="en-US" altLang="en-US" sz="2400" dirty="0" err="1"/>
              <a:t>mở</a:t>
            </a:r>
            <a:r>
              <a:rPr lang="en-US" altLang="en-US" sz="2400" dirty="0"/>
              <a:t> </a:t>
            </a:r>
            <a:r>
              <a:rPr lang="en-US" altLang="en-US" sz="2400" dirty="0" err="1"/>
              <a:t>đầu</a:t>
            </a:r>
            <a:r>
              <a:rPr lang="en-US" altLang="en-US" sz="2400" dirty="0"/>
              <a:t> </a:t>
            </a:r>
            <a:r>
              <a:rPr lang="en-US" altLang="en-US" sz="2400" dirty="0" err="1"/>
              <a:t>cho</a:t>
            </a:r>
            <a:r>
              <a:rPr lang="en-US" altLang="en-US" sz="2400" dirty="0"/>
              <a:t> </a:t>
            </a:r>
            <a:r>
              <a:rPr lang="en-US" altLang="en-US" sz="2400" dirty="0" err="1"/>
              <a:t>sự</a:t>
            </a:r>
            <a:r>
              <a:rPr lang="en-US" altLang="en-US" sz="2400" dirty="0"/>
              <a:t> </a:t>
            </a:r>
            <a:r>
              <a:rPr lang="en-US" altLang="en-US" sz="2400" dirty="0" err="1"/>
              <a:t>giao</a:t>
            </a:r>
            <a:r>
              <a:rPr lang="en-US" altLang="en-US" sz="2400" dirty="0"/>
              <a:t> </a:t>
            </a:r>
            <a:r>
              <a:rPr lang="en-US" altLang="en-US" sz="2400" dirty="0" err="1"/>
              <a:t>lưu</a:t>
            </a:r>
            <a:r>
              <a:rPr lang="en-US" altLang="en-US" sz="2400" dirty="0"/>
              <a:t> </a:t>
            </a:r>
            <a:r>
              <a:rPr lang="en-US" altLang="en-US" sz="2400" dirty="0" err="1"/>
              <a:t>giữa</a:t>
            </a:r>
            <a:r>
              <a:rPr lang="en-US" altLang="en-US" sz="2400" dirty="0"/>
              <a:t> </a:t>
            </a:r>
            <a:r>
              <a:rPr lang="en-US" altLang="en-US" sz="2400" dirty="0" err="1"/>
              <a:t>văn</a:t>
            </a:r>
            <a:r>
              <a:rPr lang="en-US" altLang="en-US" sz="2400" dirty="0"/>
              <a:t> </a:t>
            </a:r>
            <a:r>
              <a:rPr lang="en-US" altLang="en-US" sz="2400" dirty="0" err="1"/>
              <a:t>hóa</a:t>
            </a:r>
            <a:r>
              <a:rPr lang="en-US" altLang="en-US" sz="2400" dirty="0"/>
              <a:t> </a:t>
            </a:r>
            <a:r>
              <a:rPr lang="en-US" altLang="en-US" sz="2400" dirty="0" err="1"/>
              <a:t>Việt</a:t>
            </a:r>
            <a:r>
              <a:rPr lang="en-US" altLang="en-US" sz="2400" dirty="0"/>
              <a:t> </a:t>
            </a:r>
            <a:r>
              <a:rPr lang="en-US" altLang="en-US" sz="2400" dirty="0" err="1"/>
              <a:t>nam</a:t>
            </a:r>
            <a:r>
              <a:rPr lang="en-US" altLang="en-US" sz="2400" dirty="0"/>
              <a:t> </a:t>
            </a:r>
            <a:r>
              <a:rPr lang="en-US" altLang="en-US" sz="2400" dirty="0" err="1"/>
              <a:t>với</a:t>
            </a:r>
            <a:r>
              <a:rPr lang="en-US" altLang="en-US" sz="2400" dirty="0"/>
              <a:t> </a:t>
            </a:r>
            <a:r>
              <a:rPr lang="en-US" altLang="en-US" sz="2400" dirty="0" err="1"/>
              <a:t>phương</a:t>
            </a:r>
            <a:r>
              <a:rPr lang="en-US" altLang="en-US" sz="2400" dirty="0"/>
              <a:t> </a:t>
            </a:r>
            <a:r>
              <a:rPr lang="en-US" altLang="en-US" sz="2400" dirty="0" err="1"/>
              <a:t>Tây</a:t>
            </a:r>
            <a:r>
              <a:rPr lang="en-US" altLang="en-US" sz="2400" dirty="0"/>
              <a:t>. </a:t>
            </a:r>
          </a:p>
        </p:txBody>
      </p:sp>
      <p:sp>
        <p:nvSpPr>
          <p:cNvPr id="12" name="Text Box 7">
            <a:extLst>
              <a:ext uri="{FF2B5EF4-FFF2-40B4-BE49-F238E27FC236}">
                <a16:creationId xmlns="" xmlns:a16="http://schemas.microsoft.com/office/drawing/2014/main" id="{AC8F6782-481C-413C-A652-8A1C9BAF5476}"/>
              </a:ext>
            </a:extLst>
          </p:cNvPr>
          <p:cNvSpPr txBox="1">
            <a:spLocks noChangeArrowheads="1"/>
          </p:cNvSpPr>
          <p:nvPr/>
        </p:nvSpPr>
        <p:spPr bwMode="auto">
          <a:xfrm>
            <a:off x="1047748" y="4020053"/>
            <a:ext cx="681037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just">
              <a:spcBef>
                <a:spcPct val="50000"/>
              </a:spcBef>
              <a:buClrTx/>
              <a:buSzTx/>
              <a:buFontTx/>
              <a:buNone/>
              <a:defRPr sz="2400" b="1">
                <a:solidFill>
                  <a:srgbClr val="0000FF"/>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9pPr>
          </a:lstStyle>
          <a:p>
            <a:r>
              <a:rPr lang="en-US" altLang="en-US" dirty="0"/>
              <a:t>Khi </a:t>
            </a:r>
            <a:r>
              <a:rPr lang="en-US" altLang="en-US" dirty="0" err="1"/>
              <a:t>truyền</a:t>
            </a:r>
            <a:r>
              <a:rPr lang="en-US" altLang="en-US" dirty="0"/>
              <a:t> </a:t>
            </a:r>
            <a:r>
              <a:rPr lang="en-US" altLang="en-US" dirty="0" err="1"/>
              <a:t>đạo</a:t>
            </a:r>
            <a:r>
              <a:rPr lang="en-US" altLang="en-US" dirty="0"/>
              <a:t> </a:t>
            </a:r>
            <a:r>
              <a:rPr lang="en-US" altLang="en-US" dirty="0" err="1"/>
              <a:t>cho</a:t>
            </a:r>
            <a:r>
              <a:rPr lang="en-US" altLang="en-US" dirty="0"/>
              <a:t> </a:t>
            </a:r>
            <a:r>
              <a:rPr lang="en-US" altLang="en-US" dirty="0" err="1"/>
              <a:t>người</a:t>
            </a:r>
            <a:r>
              <a:rPr lang="en-US" altLang="en-US" dirty="0"/>
              <a:t> </a:t>
            </a:r>
            <a:r>
              <a:rPr lang="en-US" altLang="en-US" dirty="0" err="1"/>
              <a:t>Việt</a:t>
            </a:r>
            <a:r>
              <a:rPr lang="en-US" altLang="en-US" dirty="0"/>
              <a:t> Nam, </a:t>
            </a:r>
            <a:r>
              <a:rPr lang="en-US" altLang="en-US" dirty="0" err="1"/>
              <a:t>các</a:t>
            </a:r>
            <a:r>
              <a:rPr lang="en-US" altLang="en-US" dirty="0"/>
              <a:t> </a:t>
            </a:r>
            <a:r>
              <a:rPr lang="en-US" altLang="en-US" dirty="0" err="1"/>
              <a:t>giáo</a:t>
            </a:r>
            <a:r>
              <a:rPr lang="en-US" altLang="en-US" dirty="0"/>
              <a:t> </a:t>
            </a:r>
            <a:r>
              <a:rPr lang="en-US" altLang="en-US" dirty="0" err="1"/>
              <a:t>sĩ</a:t>
            </a:r>
            <a:r>
              <a:rPr lang="en-US" altLang="en-US" dirty="0"/>
              <a:t> </a:t>
            </a:r>
            <a:r>
              <a:rPr lang="en-US" altLang="en-US" dirty="0" err="1"/>
              <a:t>mà</a:t>
            </a:r>
            <a:r>
              <a:rPr lang="en-US" altLang="en-US" dirty="0"/>
              <a:t> </a:t>
            </a:r>
            <a:r>
              <a:rPr lang="en-US" altLang="en-US" dirty="0" err="1"/>
              <a:t>người</a:t>
            </a:r>
            <a:r>
              <a:rPr lang="en-US" altLang="en-US" dirty="0"/>
              <a:t> </a:t>
            </a:r>
            <a:r>
              <a:rPr lang="en-US" altLang="en-US" dirty="0" err="1"/>
              <a:t>có</a:t>
            </a:r>
            <a:r>
              <a:rPr lang="en-US" altLang="en-US" dirty="0"/>
              <a:t> </a:t>
            </a:r>
            <a:r>
              <a:rPr lang="en-US" altLang="en-US" dirty="0" err="1"/>
              <a:t>công</a:t>
            </a:r>
            <a:r>
              <a:rPr lang="en-US" altLang="en-US" dirty="0"/>
              <a:t> </a:t>
            </a:r>
            <a:r>
              <a:rPr lang="en-US" altLang="en-US" dirty="0" err="1"/>
              <a:t>lớn</a:t>
            </a:r>
            <a:r>
              <a:rPr lang="en-US" altLang="en-US" dirty="0"/>
              <a:t> </a:t>
            </a:r>
            <a:r>
              <a:rPr lang="en-US" altLang="en-US" dirty="0" err="1"/>
              <a:t>nhất</a:t>
            </a:r>
            <a:r>
              <a:rPr lang="en-US" altLang="en-US" dirty="0"/>
              <a:t> </a:t>
            </a:r>
            <a:r>
              <a:rPr lang="en-US" altLang="en-US" dirty="0" err="1"/>
              <a:t>là</a:t>
            </a:r>
            <a:r>
              <a:rPr lang="en-US" altLang="en-US" dirty="0"/>
              <a:t> Alexandre de Rhodes </a:t>
            </a:r>
            <a:r>
              <a:rPr lang="en-US" altLang="en-US" dirty="0" err="1"/>
              <a:t>đã</a:t>
            </a:r>
            <a:r>
              <a:rPr lang="en-US" altLang="en-US" dirty="0"/>
              <a:t> </a:t>
            </a:r>
            <a:r>
              <a:rPr lang="en-US" altLang="en-US" dirty="0" err="1"/>
              <a:t>sáng</a:t>
            </a:r>
            <a:r>
              <a:rPr lang="en-US" altLang="en-US" dirty="0"/>
              <a:t> </a:t>
            </a:r>
            <a:r>
              <a:rPr lang="en-US" altLang="en-US" dirty="0" err="1"/>
              <a:t>tạo</a:t>
            </a:r>
            <a:r>
              <a:rPr lang="en-US" altLang="en-US" dirty="0"/>
              <a:t> </a:t>
            </a:r>
            <a:r>
              <a:rPr lang="en-US" altLang="en-US" dirty="0" err="1"/>
              <a:t>nên</a:t>
            </a:r>
            <a:r>
              <a:rPr lang="en-US" altLang="en-US" dirty="0"/>
              <a:t> </a:t>
            </a:r>
            <a:r>
              <a:rPr lang="en-US" altLang="en-US" dirty="0" err="1"/>
              <a:t>chữ</a:t>
            </a:r>
            <a:r>
              <a:rPr lang="en-US" altLang="en-US" dirty="0"/>
              <a:t> </a:t>
            </a:r>
            <a:r>
              <a:rPr lang="en-US" altLang="en-US" dirty="0" err="1"/>
              <a:t>Quốc</a:t>
            </a:r>
            <a:r>
              <a:rPr lang="en-US" altLang="en-US" dirty="0"/>
              <a:t> </a:t>
            </a:r>
            <a:r>
              <a:rPr lang="en-US" altLang="en-US" dirty="0" err="1"/>
              <a:t>ngữ</a:t>
            </a:r>
            <a:r>
              <a:rPr lang="en-US" altLang="en-US" dirty="0"/>
              <a:t>. </a:t>
            </a:r>
            <a:r>
              <a:rPr lang="en-US" altLang="en-US" dirty="0" err="1"/>
              <a:t>Năm</a:t>
            </a:r>
            <a:r>
              <a:rPr lang="en-US" altLang="en-US" dirty="0"/>
              <a:t> 1651 </a:t>
            </a:r>
            <a:r>
              <a:rPr lang="en-US" altLang="en-US" dirty="0" err="1"/>
              <a:t>cuốn</a:t>
            </a:r>
            <a:r>
              <a:rPr lang="en-US" altLang="en-US" dirty="0"/>
              <a:t> “</a:t>
            </a:r>
            <a:r>
              <a:rPr lang="en-US" altLang="en-US" dirty="0" err="1"/>
              <a:t>Từ</a:t>
            </a:r>
            <a:r>
              <a:rPr lang="en-US" altLang="en-US" dirty="0"/>
              <a:t> </a:t>
            </a:r>
            <a:r>
              <a:rPr lang="en-US" altLang="en-US" dirty="0" err="1"/>
              <a:t>điển</a:t>
            </a:r>
            <a:r>
              <a:rPr lang="en-US" altLang="en-US" dirty="0"/>
              <a:t> </a:t>
            </a:r>
            <a:r>
              <a:rPr lang="en-US" altLang="en-US" dirty="0" err="1"/>
              <a:t>Việt</a:t>
            </a:r>
            <a:r>
              <a:rPr lang="en-US" altLang="en-US" dirty="0"/>
              <a:t> - </a:t>
            </a:r>
            <a:r>
              <a:rPr lang="en-US" altLang="en-US" dirty="0" err="1"/>
              <a:t>Bồ</a:t>
            </a:r>
            <a:r>
              <a:rPr lang="en-US" altLang="en-US" dirty="0"/>
              <a:t> - </a:t>
            </a:r>
            <a:r>
              <a:rPr lang="en-US" altLang="en-US" dirty="0" err="1"/>
              <a:t>La”xuất</a:t>
            </a:r>
            <a:r>
              <a:rPr lang="en-US" altLang="en-US" dirty="0"/>
              <a:t> </a:t>
            </a:r>
            <a:r>
              <a:rPr lang="en-US" altLang="en-US" dirty="0" err="1"/>
              <a:t>bản</a:t>
            </a:r>
            <a:r>
              <a:rPr lang="en-US" altLang="en-US" dirty="0"/>
              <a:t> ở </a:t>
            </a:r>
            <a:r>
              <a:rPr lang="en-US" altLang="en-US" dirty="0" err="1"/>
              <a:t>Rô</a:t>
            </a:r>
            <a:r>
              <a:rPr lang="en-US" altLang="en-US" dirty="0"/>
              <a:t>-ma. </a:t>
            </a:r>
            <a:r>
              <a:rPr lang="en-US" altLang="en-US" dirty="0" err="1"/>
              <a:t>Từ</a:t>
            </a:r>
            <a:r>
              <a:rPr lang="en-US" altLang="en-US" dirty="0"/>
              <a:t> </a:t>
            </a:r>
            <a:r>
              <a:rPr lang="en-US" altLang="en-US" dirty="0" err="1"/>
              <a:t>đó</a:t>
            </a:r>
            <a:r>
              <a:rPr lang="en-US" altLang="en-US" dirty="0"/>
              <a:t> </a:t>
            </a:r>
            <a:r>
              <a:rPr lang="en-US" altLang="en-US" dirty="0" err="1"/>
              <a:t>chữ</a:t>
            </a:r>
            <a:r>
              <a:rPr lang="en-US" altLang="en-US" dirty="0"/>
              <a:t> </a:t>
            </a:r>
            <a:r>
              <a:rPr lang="en-US" altLang="en-US" dirty="0" err="1"/>
              <a:t>Quốc</a:t>
            </a:r>
            <a:r>
              <a:rPr lang="en-US" altLang="en-US" dirty="0"/>
              <a:t> </a:t>
            </a:r>
            <a:r>
              <a:rPr lang="en-US" altLang="en-US" dirty="0" err="1"/>
              <a:t>ngữ</a:t>
            </a:r>
            <a:r>
              <a:rPr lang="en-US" altLang="en-US" dirty="0"/>
              <a:t> </a:t>
            </a:r>
            <a:r>
              <a:rPr lang="en-US" altLang="en-US" dirty="0" err="1"/>
              <a:t>được</a:t>
            </a:r>
            <a:r>
              <a:rPr lang="en-US" altLang="en-US" dirty="0"/>
              <a:t> </a:t>
            </a:r>
            <a:r>
              <a:rPr lang="en-US" altLang="en-US" dirty="0" err="1"/>
              <a:t>phổ</a:t>
            </a:r>
            <a:r>
              <a:rPr lang="en-US" altLang="en-US" dirty="0"/>
              <a:t> </a:t>
            </a:r>
            <a:r>
              <a:rPr lang="en-US" altLang="en-US" dirty="0" err="1"/>
              <a:t>biến</a:t>
            </a:r>
            <a:r>
              <a:rPr lang="en-US" altLang="en-US" dirty="0"/>
              <a:t> </a:t>
            </a:r>
            <a:r>
              <a:rPr lang="en-US" altLang="en-US" dirty="0" err="1"/>
              <a:t>đến</a:t>
            </a:r>
            <a:r>
              <a:rPr lang="en-US" altLang="en-US" dirty="0"/>
              <a:t> </a:t>
            </a:r>
            <a:r>
              <a:rPr lang="en-US" altLang="en-US" dirty="0" err="1"/>
              <a:t>ngày</a:t>
            </a:r>
            <a:r>
              <a:rPr lang="en-US" altLang="en-US" dirty="0"/>
              <a:t> nay.</a:t>
            </a:r>
          </a:p>
        </p:txBody>
      </p:sp>
    </p:spTree>
    <p:extLst>
      <p:ext uri="{BB962C8B-B14F-4D97-AF65-F5344CB8AC3E}">
        <p14:creationId xmlns:p14="http://schemas.microsoft.com/office/powerpoint/2010/main" val="112326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5">
            <a:extLst>
              <a:ext uri="{FF2B5EF4-FFF2-40B4-BE49-F238E27FC236}">
                <a16:creationId xmlns="" xmlns:a16="http://schemas.microsoft.com/office/drawing/2014/main" id="{EABE7EC3-5D17-4562-AD92-186DE3A3A232}"/>
              </a:ext>
            </a:extLst>
          </p:cNvPr>
          <p:cNvSpPr txBox="1">
            <a:spLocks noChangeArrowheads="1"/>
          </p:cNvSpPr>
          <p:nvPr/>
        </p:nvSpPr>
        <p:spPr bwMode="auto">
          <a:xfrm>
            <a:off x="2797276" y="612272"/>
            <a:ext cx="624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en-US" sz="2800" b="1" dirty="0">
                <a:solidFill>
                  <a:srgbClr val="0000FF"/>
                </a:solidFill>
                <a:latin typeface="Arial" panose="020B0604020202020204" pitchFamily="34" charset="0"/>
              </a:rPr>
              <a:t>MƯỜI ĐIỀU RĂN CỦA CHÚA</a:t>
            </a:r>
          </a:p>
        </p:txBody>
      </p:sp>
      <p:sp>
        <p:nvSpPr>
          <p:cNvPr id="3" name="Rectangle 2">
            <a:extLst>
              <a:ext uri="{FF2B5EF4-FFF2-40B4-BE49-F238E27FC236}">
                <a16:creationId xmlns="" xmlns:a16="http://schemas.microsoft.com/office/drawing/2014/main" id="{FBBD26EA-B52F-46E1-AEA6-7D19F047D89F}"/>
              </a:ext>
            </a:extLst>
          </p:cNvPr>
          <p:cNvSpPr/>
          <p:nvPr/>
        </p:nvSpPr>
        <p:spPr>
          <a:xfrm>
            <a:off x="1400175" y="1863098"/>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95395541-BC66-403F-83D1-29B512685AF9}"/>
              </a:ext>
            </a:extLst>
          </p:cNvPr>
          <p:cNvSpPr/>
          <p:nvPr/>
        </p:nvSpPr>
        <p:spPr>
          <a:xfrm>
            <a:off x="1400175" y="2773738"/>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0F059299-6FCB-4231-B992-729BBB731D38}"/>
              </a:ext>
            </a:extLst>
          </p:cNvPr>
          <p:cNvSpPr/>
          <p:nvPr/>
        </p:nvSpPr>
        <p:spPr>
          <a:xfrm>
            <a:off x="6467475" y="2726535"/>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00005CB-9EA8-4BFF-9D95-6AB96862870D}"/>
              </a:ext>
            </a:extLst>
          </p:cNvPr>
          <p:cNvSpPr/>
          <p:nvPr/>
        </p:nvSpPr>
        <p:spPr>
          <a:xfrm>
            <a:off x="1400175" y="3686318"/>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AED6BEF3-E778-464E-BA94-9BE04B58CB4E}"/>
              </a:ext>
            </a:extLst>
          </p:cNvPr>
          <p:cNvSpPr/>
          <p:nvPr/>
        </p:nvSpPr>
        <p:spPr>
          <a:xfrm>
            <a:off x="6467475" y="3657473"/>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8B7EAD82-F915-46D6-B81D-B2EE52644CEC}"/>
              </a:ext>
            </a:extLst>
          </p:cNvPr>
          <p:cNvSpPr/>
          <p:nvPr/>
        </p:nvSpPr>
        <p:spPr>
          <a:xfrm>
            <a:off x="1376514" y="4641418"/>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48EF560F-B423-47B7-A912-9E3A165064E7}"/>
              </a:ext>
            </a:extLst>
          </p:cNvPr>
          <p:cNvSpPr/>
          <p:nvPr/>
        </p:nvSpPr>
        <p:spPr>
          <a:xfrm>
            <a:off x="6467475" y="4589131"/>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D67F3FAD-E7E6-4FEB-ADA9-B9F4E8DFB971}"/>
              </a:ext>
            </a:extLst>
          </p:cNvPr>
          <p:cNvSpPr/>
          <p:nvPr/>
        </p:nvSpPr>
        <p:spPr>
          <a:xfrm>
            <a:off x="1400175" y="5520788"/>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F814937A-9ED1-49A6-95D5-FA2304A21546}"/>
              </a:ext>
            </a:extLst>
          </p:cNvPr>
          <p:cNvSpPr/>
          <p:nvPr/>
        </p:nvSpPr>
        <p:spPr>
          <a:xfrm>
            <a:off x="6467475" y="5520789"/>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542BEA0D-D3BD-40A4-AAFC-8ED09827BD15}"/>
              </a:ext>
            </a:extLst>
          </p:cNvPr>
          <p:cNvSpPr/>
          <p:nvPr/>
        </p:nvSpPr>
        <p:spPr>
          <a:xfrm>
            <a:off x="6467475" y="1860732"/>
            <a:ext cx="4544962" cy="733425"/>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Box 21">
            <a:extLst>
              <a:ext uri="{FF2B5EF4-FFF2-40B4-BE49-F238E27FC236}">
                <a16:creationId xmlns="" xmlns:a16="http://schemas.microsoft.com/office/drawing/2014/main" id="{450E8F12-EDEF-42DE-A9E1-52BEACB5ED4A}"/>
              </a:ext>
            </a:extLst>
          </p:cNvPr>
          <p:cNvSpPr txBox="1">
            <a:spLocks noChangeArrowheads="1"/>
          </p:cNvSpPr>
          <p:nvPr/>
        </p:nvSpPr>
        <p:spPr bwMode="auto">
          <a:xfrm>
            <a:off x="1728651" y="1885936"/>
            <a:ext cx="3657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1800" b="1" dirty="0" err="1">
                <a:solidFill>
                  <a:srgbClr val="0000FF"/>
                </a:solidFill>
                <a:latin typeface="Arial" panose="020B0604020202020204" pitchFamily="34" charset="0"/>
              </a:rPr>
              <a:t>Thờ</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phụng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một</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đức</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Chúa</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trời</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và</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kính</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mến</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người</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trên</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hết</a:t>
            </a:r>
            <a:endParaRPr lang="en-US" altLang="en-US" sz="1800" b="1" dirty="0">
              <a:solidFill>
                <a:srgbClr val="0000FF"/>
              </a:solidFill>
              <a:latin typeface="Arial" panose="020B0604020202020204" pitchFamily="34" charset="0"/>
            </a:endParaRPr>
          </a:p>
        </p:txBody>
      </p:sp>
      <p:sp>
        <p:nvSpPr>
          <p:cNvPr id="26" name="Text Box 140">
            <a:extLst>
              <a:ext uri="{FF2B5EF4-FFF2-40B4-BE49-F238E27FC236}">
                <a16:creationId xmlns="" xmlns:a16="http://schemas.microsoft.com/office/drawing/2014/main" id="{B09D0170-1AA8-4492-A739-64109AD33C84}"/>
              </a:ext>
            </a:extLst>
          </p:cNvPr>
          <p:cNvSpPr txBox="1">
            <a:spLocks noChangeArrowheads="1"/>
          </p:cNvSpPr>
          <p:nvPr/>
        </p:nvSpPr>
        <p:spPr bwMode="auto">
          <a:xfrm>
            <a:off x="1724025" y="2946248"/>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eaLnBrk="1" hangingPunct="1">
              <a:spcBef>
                <a:spcPct val="50000"/>
              </a:spcBef>
              <a:buClrTx/>
              <a:buSzTx/>
              <a:buFontTx/>
              <a:buNone/>
            </a:pPr>
            <a:r>
              <a:rPr lang="en-US" altLang="en-US" sz="1800" b="1" dirty="0" err="1">
                <a:solidFill>
                  <a:srgbClr val="0000FF"/>
                </a:solidFill>
                <a:latin typeface="Arial" panose="020B0604020202020204" pitchFamily="34" charset="0"/>
              </a:rPr>
              <a:t>Không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kêu</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Đức</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Chúa</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trời</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vô</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cớ</a:t>
            </a:r>
            <a:endParaRPr lang="en-US" altLang="en-US" sz="1800" b="1" dirty="0">
              <a:solidFill>
                <a:srgbClr val="0000FF"/>
              </a:solidFill>
              <a:latin typeface="Arial" panose="020B0604020202020204" pitchFamily="34" charset="0"/>
            </a:endParaRPr>
          </a:p>
        </p:txBody>
      </p:sp>
      <p:sp>
        <p:nvSpPr>
          <p:cNvPr id="27" name="Text Box 141">
            <a:extLst>
              <a:ext uri="{FF2B5EF4-FFF2-40B4-BE49-F238E27FC236}">
                <a16:creationId xmlns="" xmlns:a16="http://schemas.microsoft.com/office/drawing/2014/main" id="{CB3230CE-7338-4A8E-9347-210A1FC9D3BC}"/>
              </a:ext>
            </a:extLst>
          </p:cNvPr>
          <p:cNvSpPr txBox="1">
            <a:spLocks noChangeArrowheads="1"/>
          </p:cNvSpPr>
          <p:nvPr/>
        </p:nvSpPr>
        <p:spPr bwMode="auto">
          <a:xfrm>
            <a:off x="1485900" y="3723233"/>
            <a:ext cx="4248149"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en-US" sz="1800" b="1" dirty="0" err="1">
                <a:solidFill>
                  <a:srgbClr val="0000FF"/>
                </a:solidFill>
                <a:latin typeface="Arial" panose="020B0604020202020204" pitchFamily="34" charset="0"/>
              </a:rPr>
              <a:t>Giữ</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ngày</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chủ</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nhật</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để</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thờ</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phụng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Chúa</a:t>
            </a:r>
            <a:endParaRPr lang="en-US" altLang="en-US" sz="1800" b="1" dirty="0">
              <a:solidFill>
                <a:srgbClr val="0000FF"/>
              </a:solidFill>
              <a:latin typeface="Arial" panose="020B0604020202020204" pitchFamily="34" charset="0"/>
            </a:endParaRPr>
          </a:p>
        </p:txBody>
      </p:sp>
      <p:sp>
        <p:nvSpPr>
          <p:cNvPr id="29" name="Text Box 142">
            <a:extLst>
              <a:ext uri="{FF2B5EF4-FFF2-40B4-BE49-F238E27FC236}">
                <a16:creationId xmlns="" xmlns:a16="http://schemas.microsoft.com/office/drawing/2014/main" id="{7173DA31-A744-4A0F-99DF-277CFE20AEDD}"/>
              </a:ext>
            </a:extLst>
          </p:cNvPr>
          <p:cNvSpPr txBox="1">
            <a:spLocks noChangeArrowheads="1"/>
          </p:cNvSpPr>
          <p:nvPr/>
        </p:nvSpPr>
        <p:spPr bwMode="auto">
          <a:xfrm>
            <a:off x="1104900" y="4781562"/>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en-US" sz="1800" b="1" dirty="0" err="1">
                <a:solidFill>
                  <a:srgbClr val="0000FF"/>
                </a:solidFill>
                <a:latin typeface="Arial" panose="020B0604020202020204" pitchFamily="34" charset="0"/>
              </a:rPr>
              <a:t>Thảo</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kính</a:t>
            </a:r>
            <a:r>
              <a:rPr lang="en-US" altLang="en-US" sz="1800" b="1" dirty="0">
                <a:solidFill>
                  <a:srgbClr val="0000FF"/>
                </a:solidFill>
                <a:latin typeface="Arial" panose="020B0604020202020204" pitchFamily="34" charset="0"/>
              </a:rPr>
              <a:t> cha </a:t>
            </a:r>
            <a:r>
              <a:rPr lang="en-US" altLang="en-US" sz="1800" b="1" dirty="0" err="1">
                <a:solidFill>
                  <a:srgbClr val="0000FF"/>
                </a:solidFill>
                <a:latin typeface="Arial" panose="020B0604020202020204" pitchFamily="34" charset="0"/>
              </a:rPr>
              <a:t>mẹ</a:t>
            </a:r>
            <a:endParaRPr lang="en-US" altLang="en-US" sz="1800" b="1" dirty="0">
              <a:solidFill>
                <a:srgbClr val="0000FF"/>
              </a:solidFill>
              <a:latin typeface="Arial" panose="020B0604020202020204" pitchFamily="34" charset="0"/>
            </a:endParaRPr>
          </a:p>
        </p:txBody>
      </p:sp>
      <p:sp>
        <p:nvSpPr>
          <p:cNvPr id="31" name="Text Box 143">
            <a:extLst>
              <a:ext uri="{FF2B5EF4-FFF2-40B4-BE49-F238E27FC236}">
                <a16:creationId xmlns="" xmlns:a16="http://schemas.microsoft.com/office/drawing/2014/main" id="{AF1803FB-6174-4350-848E-C4281A62B637}"/>
              </a:ext>
            </a:extLst>
          </p:cNvPr>
          <p:cNvSpPr txBox="1">
            <a:spLocks noChangeArrowheads="1"/>
          </p:cNvSpPr>
          <p:nvPr/>
        </p:nvSpPr>
        <p:spPr bwMode="auto">
          <a:xfrm>
            <a:off x="1578076" y="563021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en-US" sz="1800" b="1" dirty="0" err="1">
                <a:solidFill>
                  <a:srgbClr val="0000FF"/>
                </a:solidFill>
                <a:latin typeface="Arial" panose="020B0604020202020204" pitchFamily="34" charset="0"/>
              </a:rPr>
              <a:t>Không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giết</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người</a:t>
            </a:r>
            <a:endParaRPr lang="en-US" altLang="en-US" sz="1800" b="1" dirty="0">
              <a:solidFill>
                <a:srgbClr val="0000FF"/>
              </a:solidFill>
              <a:latin typeface="Arial" panose="020B0604020202020204" pitchFamily="34" charset="0"/>
            </a:endParaRPr>
          </a:p>
        </p:txBody>
      </p:sp>
      <p:sp>
        <p:nvSpPr>
          <p:cNvPr id="32" name="Text Box 144">
            <a:extLst>
              <a:ext uri="{FF2B5EF4-FFF2-40B4-BE49-F238E27FC236}">
                <a16:creationId xmlns="" xmlns:a16="http://schemas.microsoft.com/office/drawing/2014/main" id="{6EF45372-3786-4944-9BF2-993BF702011C}"/>
              </a:ext>
            </a:extLst>
          </p:cNvPr>
          <p:cNvSpPr txBox="1">
            <a:spLocks noChangeArrowheads="1"/>
          </p:cNvSpPr>
          <p:nvPr/>
        </p:nvSpPr>
        <p:spPr bwMode="auto">
          <a:xfrm>
            <a:off x="6943725" y="2010798"/>
            <a:ext cx="3048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eaLnBrk="1" hangingPunct="1">
              <a:spcBef>
                <a:spcPct val="50000"/>
              </a:spcBef>
              <a:buClrTx/>
              <a:buSzTx/>
              <a:buFontTx/>
              <a:buNone/>
            </a:pPr>
            <a:r>
              <a:rPr lang="en-US" altLang="en-US" sz="1800" b="1" dirty="0" err="1">
                <a:solidFill>
                  <a:srgbClr val="0000FF"/>
                </a:solidFill>
                <a:latin typeface="Arial" panose="020B0604020202020204" pitchFamily="34" charset="0"/>
              </a:rPr>
              <a:t>Không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làm</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điều</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dâm</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dục</a:t>
            </a:r>
            <a:endParaRPr lang="en-US" altLang="en-US" sz="1800" b="1" dirty="0">
              <a:solidFill>
                <a:srgbClr val="0000FF"/>
              </a:solidFill>
              <a:latin typeface="Arial" panose="020B0604020202020204" pitchFamily="34" charset="0"/>
            </a:endParaRPr>
          </a:p>
        </p:txBody>
      </p:sp>
      <p:sp>
        <p:nvSpPr>
          <p:cNvPr id="33" name="Text Box 145">
            <a:extLst>
              <a:ext uri="{FF2B5EF4-FFF2-40B4-BE49-F238E27FC236}">
                <a16:creationId xmlns="" xmlns:a16="http://schemas.microsoft.com/office/drawing/2014/main" id="{1DFFE194-7985-471E-A71E-7CAB27BE892F}"/>
              </a:ext>
            </a:extLst>
          </p:cNvPr>
          <p:cNvSpPr txBox="1">
            <a:spLocks noChangeArrowheads="1"/>
          </p:cNvSpPr>
          <p:nvPr/>
        </p:nvSpPr>
        <p:spPr bwMode="auto">
          <a:xfrm>
            <a:off x="6943725" y="2894020"/>
            <a:ext cx="327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eaLnBrk="1" hangingPunct="1">
              <a:spcBef>
                <a:spcPct val="50000"/>
              </a:spcBef>
              <a:buClrTx/>
              <a:buSzTx/>
              <a:buFontTx/>
              <a:buNone/>
            </a:pPr>
            <a:r>
              <a:rPr lang="en-US" altLang="en-US" sz="1800" b="1" dirty="0" err="1">
                <a:solidFill>
                  <a:srgbClr val="0000FF"/>
                </a:solidFill>
                <a:latin typeface="Arial" panose="020B0604020202020204" pitchFamily="34" charset="0"/>
              </a:rPr>
              <a:t>Không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trộm</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cắp</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của</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người</a:t>
            </a:r>
            <a:endParaRPr lang="en-US" altLang="en-US" sz="1800" b="1" dirty="0">
              <a:solidFill>
                <a:srgbClr val="0000FF"/>
              </a:solidFill>
              <a:latin typeface="Arial" panose="020B0604020202020204" pitchFamily="34" charset="0"/>
            </a:endParaRPr>
          </a:p>
        </p:txBody>
      </p:sp>
      <p:sp>
        <p:nvSpPr>
          <p:cNvPr id="34" name="Text Box 146">
            <a:extLst>
              <a:ext uri="{FF2B5EF4-FFF2-40B4-BE49-F238E27FC236}">
                <a16:creationId xmlns="" xmlns:a16="http://schemas.microsoft.com/office/drawing/2014/main" id="{20768249-AABE-4986-89EC-EC6EB12BF13B}"/>
              </a:ext>
            </a:extLst>
          </p:cNvPr>
          <p:cNvSpPr txBox="1">
            <a:spLocks noChangeArrowheads="1"/>
          </p:cNvSpPr>
          <p:nvPr/>
        </p:nvSpPr>
        <p:spPr bwMode="auto">
          <a:xfrm>
            <a:off x="6619875" y="3840828"/>
            <a:ext cx="297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en-US" sz="1800" b="1" dirty="0" err="1">
                <a:solidFill>
                  <a:srgbClr val="0000FF"/>
                </a:solidFill>
                <a:latin typeface="Arial" panose="020B0604020202020204" pitchFamily="34" charset="0"/>
              </a:rPr>
              <a:t>Không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cãi</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cọ</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đôi</a:t>
            </a:r>
            <a:r>
              <a:rPr lang="en-US" altLang="en-US" sz="1800" b="1" dirty="0">
                <a:solidFill>
                  <a:srgbClr val="0000FF"/>
                </a:solidFill>
                <a:latin typeface="Arial" panose="020B0604020202020204" pitchFamily="34" charset="0"/>
              </a:rPr>
              <a:t> co</a:t>
            </a:r>
          </a:p>
        </p:txBody>
      </p:sp>
      <p:sp>
        <p:nvSpPr>
          <p:cNvPr id="35" name="Text Box 147">
            <a:extLst>
              <a:ext uri="{FF2B5EF4-FFF2-40B4-BE49-F238E27FC236}">
                <a16:creationId xmlns="" xmlns:a16="http://schemas.microsoft.com/office/drawing/2014/main" id="{10FECC3C-F0CE-4756-98A6-FBB1CD855C1C}"/>
              </a:ext>
            </a:extLst>
          </p:cNvPr>
          <p:cNvSpPr txBox="1">
            <a:spLocks noChangeArrowheads="1"/>
          </p:cNvSpPr>
          <p:nvPr/>
        </p:nvSpPr>
        <p:spPr bwMode="auto">
          <a:xfrm>
            <a:off x="6943725" y="4767872"/>
            <a:ext cx="3581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eaLnBrk="1" hangingPunct="1">
              <a:spcBef>
                <a:spcPct val="50000"/>
              </a:spcBef>
              <a:buClrTx/>
              <a:buSzTx/>
              <a:buFontTx/>
              <a:buNone/>
            </a:pPr>
            <a:r>
              <a:rPr lang="en-US" altLang="en-US" sz="1800" b="1" dirty="0" err="1">
                <a:solidFill>
                  <a:srgbClr val="0000FF"/>
                </a:solidFill>
                <a:latin typeface="Arial" panose="020B0604020202020204" pitchFamily="34" charset="0"/>
              </a:rPr>
              <a:t>Không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muốn</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vợ</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chồng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người</a:t>
            </a:r>
            <a:endParaRPr lang="en-US" altLang="en-US" sz="1800" b="1" dirty="0">
              <a:solidFill>
                <a:srgbClr val="0000FF"/>
              </a:solidFill>
              <a:latin typeface="Arial" panose="020B0604020202020204" pitchFamily="34" charset="0"/>
            </a:endParaRPr>
          </a:p>
        </p:txBody>
      </p:sp>
      <p:sp>
        <p:nvSpPr>
          <p:cNvPr id="36" name="Text Box 148">
            <a:extLst>
              <a:ext uri="{FF2B5EF4-FFF2-40B4-BE49-F238E27FC236}">
                <a16:creationId xmlns="" xmlns:a16="http://schemas.microsoft.com/office/drawing/2014/main" id="{2E9EE28F-403C-45CA-83C3-16C4DF7BBDDF}"/>
              </a:ext>
            </a:extLst>
          </p:cNvPr>
          <p:cNvSpPr txBox="1">
            <a:spLocks noChangeArrowheads="1"/>
          </p:cNvSpPr>
          <p:nvPr/>
        </p:nvSpPr>
        <p:spPr bwMode="auto">
          <a:xfrm>
            <a:off x="6696075" y="568723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en-US" sz="1800" b="1" dirty="0" err="1">
                <a:solidFill>
                  <a:srgbClr val="0000FF"/>
                </a:solidFill>
                <a:latin typeface="Arial" panose="020B0604020202020204" pitchFamily="34" charset="0"/>
              </a:rPr>
              <a:t>Không</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tham</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của</a:t>
            </a:r>
            <a:r>
              <a:rPr lang="en-US" altLang="en-US" sz="1800" b="1" dirty="0">
                <a:solidFill>
                  <a:srgbClr val="0000FF"/>
                </a:solidFill>
                <a:latin typeface="Arial" panose="020B0604020202020204" pitchFamily="34" charset="0"/>
              </a:rPr>
              <a:t> </a:t>
            </a:r>
            <a:r>
              <a:rPr lang="en-US" altLang="en-US" sz="1800" b="1" dirty="0" err="1">
                <a:solidFill>
                  <a:srgbClr val="0000FF"/>
                </a:solidFill>
                <a:latin typeface="Arial" panose="020B0604020202020204" pitchFamily="34" charset="0"/>
              </a:rPr>
              <a:t>người</a:t>
            </a:r>
            <a:endParaRPr lang="en-US" altLang="en-US" sz="1800" b="1" dirty="0">
              <a:solidFill>
                <a:srgbClr val="0000FF"/>
              </a:solidFill>
              <a:latin typeface="Arial" panose="020B0604020202020204" pitchFamily="34" charset="0"/>
            </a:endParaRPr>
          </a:p>
        </p:txBody>
      </p:sp>
    </p:spTree>
    <p:extLst>
      <p:ext uri="{BB962C8B-B14F-4D97-AF65-F5344CB8AC3E}">
        <p14:creationId xmlns:p14="http://schemas.microsoft.com/office/powerpoint/2010/main" val="363703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ppt_x"/>
                                          </p:val>
                                        </p:tav>
                                        <p:tav tm="100000">
                                          <p:val>
                                            <p:strVal val="#ppt_x"/>
                                          </p:val>
                                        </p:tav>
                                      </p:tavLst>
                                    </p:anim>
                                    <p:anim calcmode="lin" valueType="num">
                                      <p:cBhvr additive="base">
                                        <p:cTn id="15" dur="50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anim calcmode="lin" valueType="num">
                                      <p:cBhvr>
                                        <p:cTn id="54" dur="1000" fill="hold"/>
                                        <p:tgtEl>
                                          <p:spTgt spid="29"/>
                                        </p:tgtEl>
                                        <p:attrNameLst>
                                          <p:attrName>ppt_x</p:attrName>
                                        </p:attrNameLst>
                                      </p:cBhvr>
                                      <p:tavLst>
                                        <p:tav tm="0">
                                          <p:val>
                                            <p:strVal val="#ppt_x"/>
                                          </p:val>
                                        </p:tav>
                                        <p:tav tm="100000">
                                          <p:val>
                                            <p:strVal val="#ppt_x"/>
                                          </p:val>
                                        </p:tav>
                                      </p:tavLst>
                                    </p:anim>
                                    <p:anim calcmode="lin" valueType="num">
                                      <p:cBhvr>
                                        <p:cTn id="5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anim calcmode="lin" valueType="num">
                                      <p:cBhvr>
                                        <p:cTn id="61" dur="1000" fill="hold"/>
                                        <p:tgtEl>
                                          <p:spTgt spid="31"/>
                                        </p:tgtEl>
                                        <p:attrNameLst>
                                          <p:attrName>ppt_x</p:attrName>
                                        </p:attrNameLst>
                                      </p:cBhvr>
                                      <p:tavLst>
                                        <p:tav tm="0">
                                          <p:val>
                                            <p:strVal val="#ppt_x"/>
                                          </p:val>
                                        </p:tav>
                                        <p:tav tm="100000">
                                          <p:val>
                                            <p:strVal val="#ppt_x"/>
                                          </p:val>
                                        </p:tav>
                                      </p:tavLst>
                                    </p:anim>
                                    <p:anim calcmode="lin" valueType="num">
                                      <p:cBhvr>
                                        <p:cTn id="62" dur="1000" fill="hold"/>
                                        <p:tgtEl>
                                          <p:spTgt spid="3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0"/>
                                        <p:tgtEl>
                                          <p:spTgt spid="22"/>
                                        </p:tgtEl>
                                      </p:cBhvr>
                                    </p:animEffect>
                                    <p:anim calcmode="lin" valueType="num">
                                      <p:cBhvr>
                                        <p:cTn id="66" dur="1000" fill="hold"/>
                                        <p:tgtEl>
                                          <p:spTgt spid="22"/>
                                        </p:tgtEl>
                                        <p:attrNameLst>
                                          <p:attrName>ppt_x</p:attrName>
                                        </p:attrNameLst>
                                      </p:cBhvr>
                                      <p:tavLst>
                                        <p:tav tm="0">
                                          <p:val>
                                            <p:strVal val="#ppt_x"/>
                                          </p:val>
                                        </p:tav>
                                        <p:tav tm="100000">
                                          <p:val>
                                            <p:strVal val="#ppt_x"/>
                                          </p:val>
                                        </p:tav>
                                      </p:tavLst>
                                    </p:anim>
                                    <p:anim calcmode="lin" valueType="num">
                                      <p:cBhvr>
                                        <p:cTn id="6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1000"/>
                                        <p:tgtEl>
                                          <p:spTgt spid="32"/>
                                        </p:tgtEl>
                                      </p:cBhvr>
                                    </p:animEffect>
                                    <p:anim calcmode="lin" valueType="num">
                                      <p:cBhvr>
                                        <p:cTn id="73" dur="1000" fill="hold"/>
                                        <p:tgtEl>
                                          <p:spTgt spid="32"/>
                                        </p:tgtEl>
                                        <p:attrNameLst>
                                          <p:attrName>ppt_x</p:attrName>
                                        </p:attrNameLst>
                                      </p:cBhvr>
                                      <p:tavLst>
                                        <p:tav tm="0">
                                          <p:val>
                                            <p:strVal val="#ppt_x"/>
                                          </p:val>
                                        </p:tav>
                                        <p:tav tm="100000">
                                          <p:val>
                                            <p:strVal val="#ppt_x"/>
                                          </p:val>
                                        </p:tav>
                                      </p:tavLst>
                                    </p:anim>
                                    <p:anim calcmode="lin" valueType="num">
                                      <p:cBhvr>
                                        <p:cTn id="74" dur="1000" fill="hold"/>
                                        <p:tgtEl>
                                          <p:spTgt spid="3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anim calcmode="lin" valueType="num">
                                      <p:cBhvr>
                                        <p:cTn id="78" dur="1000" fill="hold"/>
                                        <p:tgtEl>
                                          <p:spTgt spid="24"/>
                                        </p:tgtEl>
                                        <p:attrNameLst>
                                          <p:attrName>ppt_x</p:attrName>
                                        </p:attrNameLst>
                                      </p:cBhvr>
                                      <p:tavLst>
                                        <p:tav tm="0">
                                          <p:val>
                                            <p:strVal val="#ppt_x"/>
                                          </p:val>
                                        </p:tav>
                                        <p:tav tm="100000">
                                          <p:val>
                                            <p:strVal val="#ppt_x"/>
                                          </p:val>
                                        </p:tav>
                                      </p:tavLst>
                                    </p:anim>
                                    <p:anim calcmode="lin" valueType="num">
                                      <p:cBhvr>
                                        <p:cTn id="7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1000"/>
                                        <p:tgtEl>
                                          <p:spTgt spid="33"/>
                                        </p:tgtEl>
                                      </p:cBhvr>
                                    </p:animEffect>
                                    <p:anim calcmode="lin" valueType="num">
                                      <p:cBhvr>
                                        <p:cTn id="85" dur="1000" fill="hold"/>
                                        <p:tgtEl>
                                          <p:spTgt spid="33"/>
                                        </p:tgtEl>
                                        <p:attrNameLst>
                                          <p:attrName>ppt_x</p:attrName>
                                        </p:attrNameLst>
                                      </p:cBhvr>
                                      <p:tavLst>
                                        <p:tav tm="0">
                                          <p:val>
                                            <p:strVal val="#ppt_x"/>
                                          </p:val>
                                        </p:tav>
                                        <p:tav tm="100000">
                                          <p:val>
                                            <p:strVal val="#ppt_x"/>
                                          </p:val>
                                        </p:tav>
                                      </p:tavLst>
                                    </p:anim>
                                    <p:anim calcmode="lin" valueType="num">
                                      <p:cBhvr>
                                        <p:cTn id="86" dur="1000" fill="hold"/>
                                        <p:tgtEl>
                                          <p:spTgt spid="3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1000"/>
                                        <p:tgtEl>
                                          <p:spTgt spid="17"/>
                                        </p:tgtEl>
                                      </p:cBhvr>
                                    </p:animEffect>
                                    <p:anim calcmode="lin" valueType="num">
                                      <p:cBhvr>
                                        <p:cTn id="90" dur="1000" fill="hold"/>
                                        <p:tgtEl>
                                          <p:spTgt spid="17"/>
                                        </p:tgtEl>
                                        <p:attrNameLst>
                                          <p:attrName>ppt_x</p:attrName>
                                        </p:attrNameLst>
                                      </p:cBhvr>
                                      <p:tavLst>
                                        <p:tav tm="0">
                                          <p:val>
                                            <p:strVal val="#ppt_x"/>
                                          </p:val>
                                        </p:tav>
                                        <p:tav tm="100000">
                                          <p:val>
                                            <p:strVal val="#ppt_x"/>
                                          </p:val>
                                        </p:tav>
                                      </p:tavLst>
                                    </p:anim>
                                    <p:anim calcmode="lin" valueType="num">
                                      <p:cBhvr>
                                        <p:cTn id="9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anim calcmode="lin" valueType="num">
                                      <p:cBhvr>
                                        <p:cTn id="97" dur="1000" fill="hold"/>
                                        <p:tgtEl>
                                          <p:spTgt spid="34"/>
                                        </p:tgtEl>
                                        <p:attrNameLst>
                                          <p:attrName>ppt_x</p:attrName>
                                        </p:attrNameLst>
                                      </p:cBhvr>
                                      <p:tavLst>
                                        <p:tav tm="0">
                                          <p:val>
                                            <p:strVal val="#ppt_x"/>
                                          </p:val>
                                        </p:tav>
                                        <p:tav tm="100000">
                                          <p:val>
                                            <p:strVal val="#ppt_x"/>
                                          </p:val>
                                        </p:tav>
                                      </p:tavLst>
                                    </p:anim>
                                    <p:anim calcmode="lin" valueType="num">
                                      <p:cBhvr>
                                        <p:cTn id="98" dur="1000" fill="hold"/>
                                        <p:tgtEl>
                                          <p:spTgt spid="34"/>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1000"/>
                                        <p:tgtEl>
                                          <p:spTgt spid="19"/>
                                        </p:tgtEl>
                                      </p:cBhvr>
                                    </p:animEffect>
                                    <p:anim calcmode="lin" valueType="num">
                                      <p:cBhvr>
                                        <p:cTn id="102" dur="1000" fill="hold"/>
                                        <p:tgtEl>
                                          <p:spTgt spid="19"/>
                                        </p:tgtEl>
                                        <p:attrNameLst>
                                          <p:attrName>ppt_x</p:attrName>
                                        </p:attrNameLst>
                                      </p:cBhvr>
                                      <p:tavLst>
                                        <p:tav tm="0">
                                          <p:val>
                                            <p:strVal val="#ppt_x"/>
                                          </p:val>
                                        </p:tav>
                                        <p:tav tm="100000">
                                          <p:val>
                                            <p:strVal val="#ppt_x"/>
                                          </p:val>
                                        </p:tav>
                                      </p:tavLst>
                                    </p:anim>
                                    <p:anim calcmode="lin" valueType="num">
                                      <p:cBhvr>
                                        <p:cTn id="10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1000"/>
                                        <p:tgtEl>
                                          <p:spTgt spid="35"/>
                                        </p:tgtEl>
                                      </p:cBhvr>
                                    </p:animEffect>
                                    <p:anim calcmode="lin" valueType="num">
                                      <p:cBhvr>
                                        <p:cTn id="109" dur="1000" fill="hold"/>
                                        <p:tgtEl>
                                          <p:spTgt spid="35"/>
                                        </p:tgtEl>
                                        <p:attrNameLst>
                                          <p:attrName>ppt_x</p:attrName>
                                        </p:attrNameLst>
                                      </p:cBhvr>
                                      <p:tavLst>
                                        <p:tav tm="0">
                                          <p:val>
                                            <p:strVal val="#ppt_x"/>
                                          </p:val>
                                        </p:tav>
                                        <p:tav tm="100000">
                                          <p:val>
                                            <p:strVal val="#ppt_x"/>
                                          </p:val>
                                        </p:tav>
                                      </p:tavLst>
                                    </p:anim>
                                    <p:anim calcmode="lin" valueType="num">
                                      <p:cBhvr>
                                        <p:cTn id="110" dur="1000" fill="hold"/>
                                        <p:tgtEl>
                                          <p:spTgt spid="35"/>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fade">
                                      <p:cBhvr>
                                        <p:cTn id="113" dur="1000"/>
                                        <p:tgtEl>
                                          <p:spTgt spid="21"/>
                                        </p:tgtEl>
                                      </p:cBhvr>
                                    </p:animEffect>
                                    <p:anim calcmode="lin" valueType="num">
                                      <p:cBhvr>
                                        <p:cTn id="114" dur="1000" fill="hold"/>
                                        <p:tgtEl>
                                          <p:spTgt spid="21"/>
                                        </p:tgtEl>
                                        <p:attrNameLst>
                                          <p:attrName>ppt_x</p:attrName>
                                        </p:attrNameLst>
                                      </p:cBhvr>
                                      <p:tavLst>
                                        <p:tav tm="0">
                                          <p:val>
                                            <p:strVal val="#ppt_x"/>
                                          </p:val>
                                        </p:tav>
                                        <p:tav tm="100000">
                                          <p:val>
                                            <p:strVal val="#ppt_x"/>
                                          </p:val>
                                        </p:tav>
                                      </p:tavLst>
                                    </p:anim>
                                    <p:anim calcmode="lin" valueType="num">
                                      <p:cBhvr>
                                        <p:cTn id="11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1000"/>
                                        <p:tgtEl>
                                          <p:spTgt spid="36"/>
                                        </p:tgtEl>
                                      </p:cBhvr>
                                    </p:animEffect>
                                    <p:anim calcmode="lin" valueType="num">
                                      <p:cBhvr>
                                        <p:cTn id="121" dur="1000" fill="hold"/>
                                        <p:tgtEl>
                                          <p:spTgt spid="36"/>
                                        </p:tgtEl>
                                        <p:attrNameLst>
                                          <p:attrName>ppt_x</p:attrName>
                                        </p:attrNameLst>
                                      </p:cBhvr>
                                      <p:tavLst>
                                        <p:tav tm="0">
                                          <p:val>
                                            <p:strVal val="#ppt_x"/>
                                          </p:val>
                                        </p:tav>
                                        <p:tav tm="100000">
                                          <p:val>
                                            <p:strVal val="#ppt_x"/>
                                          </p:val>
                                        </p:tav>
                                      </p:tavLst>
                                    </p:anim>
                                    <p:anim calcmode="lin" valueType="num">
                                      <p:cBhvr>
                                        <p:cTn id="122" dur="1000" fill="hold"/>
                                        <p:tgtEl>
                                          <p:spTgt spid="36"/>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3"/>
                                        </p:tgtEl>
                                        <p:attrNameLst>
                                          <p:attrName>style.visibility</p:attrName>
                                        </p:attrNameLst>
                                      </p:cBhvr>
                                      <p:to>
                                        <p:strVal val="visible"/>
                                      </p:to>
                                    </p:set>
                                    <p:animEffect transition="in" filter="fade">
                                      <p:cBhvr>
                                        <p:cTn id="125" dur="1000"/>
                                        <p:tgtEl>
                                          <p:spTgt spid="23"/>
                                        </p:tgtEl>
                                      </p:cBhvr>
                                    </p:animEffect>
                                    <p:anim calcmode="lin" valueType="num">
                                      <p:cBhvr>
                                        <p:cTn id="126" dur="1000" fill="hold"/>
                                        <p:tgtEl>
                                          <p:spTgt spid="23"/>
                                        </p:tgtEl>
                                        <p:attrNameLst>
                                          <p:attrName>ppt_x</p:attrName>
                                        </p:attrNameLst>
                                      </p:cBhvr>
                                      <p:tavLst>
                                        <p:tav tm="0">
                                          <p:val>
                                            <p:strVal val="#ppt_x"/>
                                          </p:val>
                                        </p:tav>
                                        <p:tav tm="100000">
                                          <p:val>
                                            <p:strVal val="#ppt_x"/>
                                          </p:val>
                                        </p:tav>
                                      </p:tavLst>
                                    </p:anim>
                                    <p:anim calcmode="lin" valueType="num">
                                      <p:cBhvr>
                                        <p:cTn id="12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9" grpId="0"/>
      <p:bldP spid="31" grpId="0"/>
      <p:bldP spid="32" grpId="0"/>
      <p:bldP spid="33" grpId="0"/>
      <p:bldP spid="34" grpId="0"/>
      <p:bldP spid="35" grpId="0"/>
      <p:bldP spid="3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3" name="TextBox 2">
            <a:extLst>
              <a:ext uri="{FF2B5EF4-FFF2-40B4-BE49-F238E27FC236}">
                <a16:creationId xmlns="" xmlns:a16="http://schemas.microsoft.com/office/drawing/2014/main" id="{3DA8683E-8D14-4533-B602-CD934CFDBF2C}"/>
              </a:ext>
            </a:extLst>
          </p:cNvPr>
          <p:cNvSpPr txBox="1"/>
          <p:nvPr/>
        </p:nvSpPr>
        <p:spPr>
          <a:xfrm>
            <a:off x="1724025" y="1715836"/>
            <a:ext cx="3895725" cy="584775"/>
          </a:xfrm>
          <a:prstGeom prst="rect">
            <a:avLst/>
          </a:prstGeom>
          <a:noFill/>
        </p:spPr>
        <p:txBody>
          <a:bodyPr wrap="square" rtlCol="0">
            <a:spAutoFit/>
          </a:bodyPr>
          <a:lstStyle/>
          <a:p>
            <a:r>
              <a:rPr lang="vi-VN" sz="3200" b="1" dirty="0"/>
              <a:t>ĐẠO HỒI</a:t>
            </a:r>
            <a:endParaRPr lang="en-US" sz="3200" b="1" dirty="0"/>
          </a:p>
        </p:txBody>
      </p:sp>
      <p:pic>
        <p:nvPicPr>
          <p:cNvPr id="10" name="Picture 4">
            <a:extLst>
              <a:ext uri="{FF2B5EF4-FFF2-40B4-BE49-F238E27FC236}">
                <a16:creationId xmlns="" xmlns:a16="http://schemas.microsoft.com/office/drawing/2014/main" id="{CBA38D38-4D3A-44B4-A547-E2757775B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725" y="2235066"/>
            <a:ext cx="3286125" cy="244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5">
            <a:extLst>
              <a:ext uri="{FF2B5EF4-FFF2-40B4-BE49-F238E27FC236}">
                <a16:creationId xmlns="" xmlns:a16="http://schemas.microsoft.com/office/drawing/2014/main" id="{42B95B3B-51B1-4D66-905D-EA39CAD4C28D}"/>
              </a:ext>
            </a:extLst>
          </p:cNvPr>
          <p:cNvSpPr txBox="1">
            <a:spLocks noChangeArrowheads="1"/>
          </p:cNvSpPr>
          <p:nvPr/>
        </p:nvSpPr>
        <p:spPr bwMode="auto">
          <a:xfrm>
            <a:off x="4867275" y="2302122"/>
            <a:ext cx="6576244" cy="2308324"/>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sz="2400" dirty="0" err="1"/>
              <a:t>Hồi</a:t>
            </a:r>
            <a:r>
              <a:rPr lang="en-US" altLang="en-US" sz="2400" dirty="0"/>
              <a:t> </a:t>
            </a:r>
            <a:r>
              <a:rPr lang="en-US" altLang="en-US" sz="2400" dirty="0" err="1"/>
              <a:t>giáo</a:t>
            </a:r>
            <a:r>
              <a:rPr lang="en-US" altLang="en-US" sz="2400" dirty="0"/>
              <a:t> </a:t>
            </a:r>
            <a:r>
              <a:rPr lang="en-US" altLang="en-US" sz="2400" dirty="0" err="1"/>
              <a:t>là</a:t>
            </a:r>
            <a:r>
              <a:rPr lang="en-US" altLang="en-US" sz="2400" dirty="0"/>
              <a:t> </a:t>
            </a:r>
            <a:r>
              <a:rPr lang="en-US" altLang="en-US" sz="2400" dirty="0" err="1"/>
              <a:t>một</a:t>
            </a:r>
            <a:r>
              <a:rPr lang="en-US" altLang="en-US" sz="2400" dirty="0"/>
              <a:t> </a:t>
            </a:r>
            <a:r>
              <a:rPr lang="en-US" altLang="en-US" sz="2400" dirty="0" err="1"/>
              <a:t>tôn</a:t>
            </a:r>
            <a:r>
              <a:rPr lang="en-US" altLang="en-US" sz="2400" dirty="0"/>
              <a:t> </a:t>
            </a:r>
            <a:r>
              <a:rPr lang="en-US" altLang="en-US" sz="2400" dirty="0" err="1"/>
              <a:t>giáo</a:t>
            </a:r>
            <a:r>
              <a:rPr lang="en-US" altLang="en-US" sz="2400" dirty="0"/>
              <a:t> ra </a:t>
            </a:r>
            <a:r>
              <a:rPr lang="en-US" altLang="en-US" sz="2400" dirty="0" err="1"/>
              <a:t>đời</a:t>
            </a:r>
            <a:r>
              <a:rPr lang="en-US" altLang="en-US" sz="2400" dirty="0"/>
              <a:t> </a:t>
            </a:r>
            <a:r>
              <a:rPr lang="en-US" altLang="en-US" sz="2400" dirty="0" err="1"/>
              <a:t>vào</a:t>
            </a:r>
            <a:r>
              <a:rPr lang="en-US" altLang="en-US" sz="2400" dirty="0"/>
              <a:t> </a:t>
            </a:r>
            <a:r>
              <a:rPr lang="en-US" altLang="en-US" sz="2400" dirty="0" err="1"/>
              <a:t>thế</a:t>
            </a:r>
            <a:r>
              <a:rPr lang="en-US" altLang="en-US" sz="2400" dirty="0"/>
              <a:t> </a:t>
            </a:r>
            <a:r>
              <a:rPr lang="en-US" altLang="en-US" sz="2400" dirty="0" err="1"/>
              <a:t>kỷ</a:t>
            </a:r>
            <a:r>
              <a:rPr lang="en-US" altLang="en-US" sz="2400" dirty="0"/>
              <a:t> </a:t>
            </a:r>
            <a:r>
              <a:rPr lang="en-US" altLang="en-US" sz="2400" dirty="0" err="1"/>
              <a:t>thứ</a:t>
            </a:r>
            <a:r>
              <a:rPr lang="en-US" altLang="en-US" sz="2400" dirty="0"/>
              <a:t> 7 </a:t>
            </a:r>
            <a:r>
              <a:rPr lang="en-US" altLang="en-US" sz="2400" dirty="0" err="1"/>
              <a:t>sau</a:t>
            </a:r>
            <a:r>
              <a:rPr lang="en-US" altLang="en-US" sz="2400" dirty="0"/>
              <a:t> </a:t>
            </a:r>
            <a:r>
              <a:rPr lang="en-US" altLang="en-US" sz="2400" dirty="0" err="1"/>
              <a:t>Công</a:t>
            </a:r>
            <a:r>
              <a:rPr lang="en-US" altLang="en-US" sz="2400" dirty="0"/>
              <a:t> </a:t>
            </a:r>
            <a:r>
              <a:rPr lang="en-US" altLang="en-US" sz="2400" dirty="0" err="1"/>
              <a:t>Nguyên</a:t>
            </a:r>
            <a:r>
              <a:rPr lang="en-US" altLang="en-US" sz="2400" dirty="0"/>
              <a:t>, </a:t>
            </a:r>
            <a:r>
              <a:rPr lang="en-US" altLang="en-US" sz="2400" dirty="0" err="1"/>
              <a:t>dựa</a:t>
            </a:r>
            <a:r>
              <a:rPr lang="en-US" altLang="en-US" sz="2400" dirty="0"/>
              <a:t> </a:t>
            </a:r>
            <a:r>
              <a:rPr lang="en-US" altLang="en-US" sz="2400" dirty="0" err="1"/>
              <a:t>trên</a:t>
            </a:r>
            <a:r>
              <a:rPr lang="en-US" altLang="en-US" sz="2400" dirty="0"/>
              <a:t> </a:t>
            </a:r>
            <a:r>
              <a:rPr lang="en-US" altLang="en-US" sz="2400" dirty="0" err="1"/>
              <a:t>những</a:t>
            </a:r>
            <a:r>
              <a:rPr lang="en-US" altLang="en-US" sz="2400" dirty="0"/>
              <a:t> </a:t>
            </a:r>
            <a:r>
              <a:rPr lang="en-US" altLang="en-US" sz="2400" dirty="0" err="1"/>
              <a:t>nền</a:t>
            </a:r>
            <a:r>
              <a:rPr lang="en-US" altLang="en-US" sz="2400" dirty="0"/>
              <a:t> </a:t>
            </a:r>
            <a:r>
              <a:rPr lang="en-US" altLang="en-US" sz="2400" dirty="0" err="1"/>
              <a:t>tảng</a:t>
            </a:r>
            <a:r>
              <a:rPr lang="en-US" altLang="en-US" sz="2400" dirty="0"/>
              <a:t> </a:t>
            </a:r>
            <a:r>
              <a:rPr lang="en-US" altLang="en-US" sz="2400" dirty="0" err="1"/>
              <a:t>có</a:t>
            </a:r>
            <a:r>
              <a:rPr lang="en-US" altLang="en-US" sz="2400" dirty="0"/>
              <a:t> </a:t>
            </a:r>
            <a:r>
              <a:rPr lang="en-US" altLang="en-US" sz="2400" dirty="0" err="1"/>
              <a:t>sẵn</a:t>
            </a:r>
            <a:r>
              <a:rPr lang="en-US" altLang="en-US" sz="2400" dirty="0"/>
              <a:t> </a:t>
            </a:r>
            <a:r>
              <a:rPr lang="en-US" altLang="en-US" sz="2400" dirty="0" err="1"/>
              <a:t>của</a:t>
            </a:r>
            <a:r>
              <a:rPr lang="en-US" altLang="en-US" sz="2400" dirty="0"/>
              <a:t> Do </a:t>
            </a:r>
            <a:r>
              <a:rPr lang="en-US" altLang="en-US" sz="2400" dirty="0" err="1"/>
              <a:t>Thái</a:t>
            </a:r>
            <a:r>
              <a:rPr lang="en-US" altLang="en-US" sz="2400" dirty="0"/>
              <a:t> </a:t>
            </a:r>
            <a:r>
              <a:rPr lang="en-US" altLang="en-US" sz="2400" dirty="0" err="1"/>
              <a:t>giáo</a:t>
            </a:r>
            <a:r>
              <a:rPr lang="en-US" altLang="en-US" sz="2400" dirty="0"/>
              <a:t> </a:t>
            </a:r>
            <a:r>
              <a:rPr lang="en-US" altLang="en-US" sz="2400" dirty="0" err="1"/>
              <a:t>và</a:t>
            </a:r>
            <a:r>
              <a:rPr lang="en-US" altLang="en-US" sz="2400" dirty="0"/>
              <a:t> Ky </a:t>
            </a:r>
            <a:r>
              <a:rPr lang="en-US" altLang="en-US" sz="2400" dirty="0" err="1"/>
              <a:t>Tô</a:t>
            </a:r>
            <a:r>
              <a:rPr lang="en-US" altLang="en-US" sz="2400" dirty="0"/>
              <a:t> </a:t>
            </a:r>
            <a:r>
              <a:rPr lang="en-US" altLang="en-US" sz="2400" dirty="0" err="1"/>
              <a:t>giáo</a:t>
            </a:r>
            <a:r>
              <a:rPr lang="en-US" altLang="en-US" sz="2400" dirty="0"/>
              <a:t>. </a:t>
            </a:r>
            <a:r>
              <a:rPr lang="en-US" altLang="en-US" sz="2400" dirty="0" err="1"/>
              <a:t>Đôi</a:t>
            </a:r>
            <a:r>
              <a:rPr lang="en-US" altLang="en-US" sz="2400" dirty="0"/>
              <a:t> </a:t>
            </a:r>
            <a:r>
              <a:rPr lang="en-US" altLang="en-US" sz="2400" dirty="0" err="1"/>
              <a:t>khi</a:t>
            </a:r>
            <a:r>
              <a:rPr lang="en-US" altLang="en-US" sz="2400" dirty="0"/>
              <a:t> </a:t>
            </a:r>
            <a:r>
              <a:rPr lang="en-US" altLang="en-US" sz="2400" dirty="0" err="1"/>
              <a:t>người</a:t>
            </a:r>
            <a:r>
              <a:rPr lang="en-US" altLang="en-US" sz="2400" dirty="0"/>
              <a:t> ta </a:t>
            </a:r>
            <a:r>
              <a:rPr lang="en-US" altLang="en-US" sz="2400" dirty="0" err="1"/>
              <a:t>cũng</a:t>
            </a:r>
            <a:r>
              <a:rPr lang="en-US" altLang="en-US" sz="2400" dirty="0"/>
              <a:t> </a:t>
            </a:r>
            <a:r>
              <a:rPr lang="en-US" altLang="en-US" sz="2400" dirty="0" err="1"/>
              <a:t>gọi</a:t>
            </a:r>
            <a:r>
              <a:rPr lang="en-US" altLang="en-US" sz="2400" dirty="0"/>
              <a:t> </a:t>
            </a:r>
            <a:r>
              <a:rPr lang="en-US" altLang="en-US" sz="2400" dirty="0" err="1"/>
              <a:t>Hồi</a:t>
            </a:r>
            <a:r>
              <a:rPr lang="en-US" altLang="en-US" sz="2400" dirty="0"/>
              <a:t> </a:t>
            </a:r>
            <a:r>
              <a:rPr lang="en-US" altLang="en-US" sz="2400" dirty="0" err="1"/>
              <a:t>giáo</a:t>
            </a:r>
            <a:r>
              <a:rPr lang="en-US" altLang="en-US" sz="2400" dirty="0"/>
              <a:t> </a:t>
            </a:r>
            <a:r>
              <a:rPr lang="en-US" altLang="en-US" sz="2400" dirty="0" err="1"/>
              <a:t>là</a:t>
            </a:r>
            <a:r>
              <a:rPr lang="en-US" altLang="en-US" sz="2400" dirty="0"/>
              <a:t> </a:t>
            </a:r>
            <a:r>
              <a:rPr lang="en-US" altLang="en-US" sz="2400" dirty="0" err="1"/>
              <a:t>đạo</a:t>
            </a:r>
            <a:r>
              <a:rPr lang="en-US" altLang="en-US" sz="2400" dirty="0"/>
              <a:t> Muhammad (</a:t>
            </a:r>
            <a:r>
              <a:rPr lang="en-US" altLang="en-US" sz="2400" dirty="0" err="1"/>
              <a:t>Muhammadanism</a:t>
            </a:r>
            <a:r>
              <a:rPr lang="en-US" altLang="en-US" sz="2400" dirty="0"/>
              <a:t>), </a:t>
            </a:r>
            <a:r>
              <a:rPr lang="en-US" altLang="en-US" sz="2400" dirty="0" err="1"/>
              <a:t>theo</a:t>
            </a:r>
            <a:r>
              <a:rPr lang="en-US" altLang="en-US" sz="2400" dirty="0"/>
              <a:t> </a:t>
            </a:r>
            <a:r>
              <a:rPr lang="en-US" altLang="en-US" sz="2400" dirty="0" err="1"/>
              <a:t>tên</a:t>
            </a:r>
            <a:r>
              <a:rPr lang="en-US" altLang="en-US" sz="2400" dirty="0"/>
              <a:t> </a:t>
            </a:r>
            <a:r>
              <a:rPr lang="en-US" altLang="en-US" sz="2400" dirty="0" err="1"/>
              <a:t>của</a:t>
            </a:r>
            <a:r>
              <a:rPr lang="en-US" altLang="en-US" sz="2400" dirty="0"/>
              <a:t> </a:t>
            </a:r>
            <a:r>
              <a:rPr lang="en-US" altLang="en-US" sz="2400" dirty="0" err="1"/>
              <a:t>đức</a:t>
            </a:r>
            <a:r>
              <a:rPr lang="en-US" altLang="en-US" sz="2400" dirty="0"/>
              <a:t> </a:t>
            </a:r>
            <a:r>
              <a:rPr lang="en-US" altLang="en-US" sz="2400" dirty="0" err="1"/>
              <a:t>sáng</a:t>
            </a:r>
            <a:r>
              <a:rPr lang="en-US" altLang="en-US" sz="2400" dirty="0"/>
              <a:t> </a:t>
            </a:r>
            <a:r>
              <a:rPr lang="en-US" altLang="en-US" sz="2400" dirty="0" err="1"/>
              <a:t>tổ</a:t>
            </a:r>
            <a:r>
              <a:rPr lang="en-US" altLang="en-US" sz="2400" dirty="0"/>
              <a:t>.</a:t>
            </a:r>
          </a:p>
        </p:txBody>
      </p:sp>
      <p:sp>
        <p:nvSpPr>
          <p:cNvPr id="12" name="Text Box 7">
            <a:extLst>
              <a:ext uri="{FF2B5EF4-FFF2-40B4-BE49-F238E27FC236}">
                <a16:creationId xmlns="" xmlns:a16="http://schemas.microsoft.com/office/drawing/2014/main" id="{6E15C34D-F800-4F85-854F-E9CB952A9FBF}"/>
              </a:ext>
            </a:extLst>
          </p:cNvPr>
          <p:cNvSpPr txBox="1">
            <a:spLocks noChangeArrowheads="1"/>
          </p:cNvSpPr>
          <p:nvPr/>
        </p:nvSpPr>
        <p:spPr bwMode="auto">
          <a:xfrm>
            <a:off x="1162051" y="4867468"/>
            <a:ext cx="10281468" cy="1200329"/>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altLang="en-US" dirty="0" err="1"/>
              <a:t>Hồi</a:t>
            </a:r>
            <a:r>
              <a:rPr lang="en-US" altLang="en-US" dirty="0"/>
              <a:t> </a:t>
            </a:r>
            <a:r>
              <a:rPr lang="en-US" altLang="en-US" dirty="0" err="1"/>
              <a:t>giáo</a:t>
            </a:r>
            <a:r>
              <a:rPr lang="en-US" altLang="en-US" dirty="0"/>
              <a:t> </a:t>
            </a:r>
            <a:r>
              <a:rPr lang="en-US" altLang="en-US" dirty="0" err="1"/>
              <a:t>không</a:t>
            </a:r>
            <a:r>
              <a:rPr lang="en-US" altLang="en-US" dirty="0"/>
              <a:t> </a:t>
            </a:r>
            <a:r>
              <a:rPr lang="en-US" altLang="en-US" dirty="0" err="1"/>
              <a:t>khởi</a:t>
            </a:r>
            <a:r>
              <a:rPr lang="en-US" altLang="en-US" dirty="0"/>
              <a:t> </a:t>
            </a:r>
            <a:r>
              <a:rPr lang="en-US" altLang="en-US" dirty="0" err="1"/>
              <a:t>sinh</a:t>
            </a:r>
            <a:r>
              <a:rPr lang="en-US" altLang="en-US" dirty="0"/>
              <a:t> </a:t>
            </a:r>
            <a:r>
              <a:rPr lang="en-US" altLang="en-US" dirty="0" err="1"/>
              <a:t>từ</a:t>
            </a:r>
            <a:r>
              <a:rPr lang="en-US" altLang="en-US" dirty="0"/>
              <a:t> Muhammad. Muhammad </a:t>
            </a:r>
            <a:r>
              <a:rPr lang="en-US" altLang="en-US" dirty="0" err="1"/>
              <a:t>đơn</a:t>
            </a:r>
            <a:r>
              <a:rPr lang="en-US" altLang="en-US" dirty="0"/>
              <a:t> </a:t>
            </a:r>
            <a:r>
              <a:rPr lang="en-US" altLang="en-US" dirty="0" err="1"/>
              <a:t>thuần</a:t>
            </a:r>
            <a:r>
              <a:rPr lang="en-US" altLang="en-US" dirty="0"/>
              <a:t> </a:t>
            </a:r>
            <a:r>
              <a:rPr lang="en-US" altLang="en-US" dirty="0" err="1"/>
              <a:t>chỉ</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người</a:t>
            </a:r>
            <a:r>
              <a:rPr lang="en-US" altLang="en-US" dirty="0"/>
              <a:t> “</a:t>
            </a:r>
            <a:r>
              <a:rPr lang="en-US" altLang="en-US" dirty="0" err="1"/>
              <a:t>thuật</a:t>
            </a:r>
            <a:r>
              <a:rPr lang="en-US" altLang="en-US" dirty="0"/>
              <a:t> </a:t>
            </a:r>
            <a:r>
              <a:rPr lang="en-US" altLang="en-US" dirty="0" err="1"/>
              <a:t>nhi</a:t>
            </a:r>
            <a:r>
              <a:rPr lang="en-US" altLang="en-US" dirty="0"/>
              <a:t> </a:t>
            </a:r>
            <a:r>
              <a:rPr lang="en-US" altLang="en-US" dirty="0" err="1"/>
              <a:t>bất</a:t>
            </a:r>
            <a:r>
              <a:rPr lang="en-US" altLang="en-US" dirty="0"/>
              <a:t> </a:t>
            </a:r>
            <a:r>
              <a:rPr lang="en-US" altLang="en-US" dirty="0" err="1"/>
              <a:t>tác</a:t>
            </a:r>
            <a:r>
              <a:rPr lang="en-US" altLang="en-US" dirty="0"/>
              <a:t>”, </a:t>
            </a:r>
            <a:r>
              <a:rPr lang="en-US" altLang="en-US" dirty="0" err="1"/>
              <a:t>thuật</a:t>
            </a:r>
            <a:r>
              <a:rPr lang="en-US" altLang="en-US" dirty="0"/>
              <a:t> </a:t>
            </a:r>
            <a:r>
              <a:rPr lang="en-US" altLang="en-US" dirty="0" err="1"/>
              <a:t>lại</a:t>
            </a:r>
            <a:r>
              <a:rPr lang="en-US" altLang="en-US" dirty="0"/>
              <a:t> </a:t>
            </a:r>
            <a:r>
              <a:rPr lang="en-US" altLang="en-US" dirty="0" err="1"/>
              <a:t>cho</a:t>
            </a:r>
            <a:r>
              <a:rPr lang="en-US" altLang="en-US" dirty="0"/>
              <a:t> </a:t>
            </a:r>
            <a:r>
              <a:rPr lang="en-US" altLang="en-US" dirty="0" err="1"/>
              <a:t>mọi</a:t>
            </a:r>
            <a:r>
              <a:rPr lang="en-US" altLang="en-US" dirty="0"/>
              <a:t> </a:t>
            </a:r>
            <a:r>
              <a:rPr lang="en-US" altLang="en-US" dirty="0" err="1"/>
              <a:t>người</a:t>
            </a:r>
            <a:r>
              <a:rPr lang="en-US" altLang="en-US" dirty="0"/>
              <a:t> </a:t>
            </a:r>
            <a:r>
              <a:rPr lang="en-US" altLang="en-US" dirty="0" err="1"/>
              <a:t>những</a:t>
            </a:r>
            <a:r>
              <a:rPr lang="en-US" altLang="en-US" dirty="0"/>
              <a:t> </a:t>
            </a:r>
            <a:r>
              <a:rPr lang="en-US" altLang="en-US" dirty="0" err="1"/>
              <a:t>mặc</a:t>
            </a:r>
            <a:r>
              <a:rPr lang="en-US" altLang="en-US" dirty="0"/>
              <a:t> </a:t>
            </a:r>
            <a:r>
              <a:rPr lang="en-US" altLang="en-US" dirty="0" err="1"/>
              <a:t>khải</a:t>
            </a:r>
            <a:r>
              <a:rPr lang="en-US" altLang="en-US" dirty="0"/>
              <a:t> </a:t>
            </a:r>
            <a:r>
              <a:rPr lang="en-US" altLang="en-US" dirty="0" err="1"/>
              <a:t>của</a:t>
            </a:r>
            <a:r>
              <a:rPr lang="en-US" altLang="en-US" dirty="0"/>
              <a:t> </a:t>
            </a:r>
            <a:r>
              <a:rPr lang="en-US" altLang="en-US" dirty="0" err="1"/>
              <a:t>Thiên</a:t>
            </a:r>
            <a:r>
              <a:rPr lang="en-US" altLang="en-US" dirty="0"/>
              <a:t> </a:t>
            </a:r>
            <a:r>
              <a:rPr lang="en-US" altLang="en-US" dirty="0" err="1"/>
              <a:t>Chúa</a:t>
            </a:r>
            <a:r>
              <a:rPr lang="en-US" altLang="en-US" dirty="0"/>
              <a:t> </a:t>
            </a:r>
            <a:r>
              <a:rPr lang="en-US" altLang="en-US" dirty="0" err="1"/>
              <a:t>mà</a:t>
            </a:r>
            <a:r>
              <a:rPr lang="en-US" altLang="en-US" dirty="0"/>
              <a:t> </a:t>
            </a:r>
            <a:r>
              <a:rPr lang="en-US" altLang="en-US" dirty="0" err="1"/>
              <a:t>thôi</a:t>
            </a:r>
            <a:r>
              <a:rPr lang="en-US" altLang="en-US" dirty="0"/>
              <a:t>.</a:t>
            </a:r>
          </a:p>
        </p:txBody>
      </p:sp>
    </p:spTree>
    <p:extLst>
      <p:ext uri="{BB962C8B-B14F-4D97-AF65-F5344CB8AC3E}">
        <p14:creationId xmlns:p14="http://schemas.microsoft.com/office/powerpoint/2010/main" val="42607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Box 8">
            <a:extLst>
              <a:ext uri="{FF2B5EF4-FFF2-40B4-BE49-F238E27FC236}">
                <a16:creationId xmlns="" xmlns:a16="http://schemas.microsoft.com/office/drawing/2014/main" id="{135287A4-870A-44D3-8615-AA0E735A62C9}"/>
              </a:ext>
            </a:extLst>
          </p:cNvPr>
          <p:cNvSpPr txBox="1"/>
          <p:nvPr/>
        </p:nvSpPr>
        <p:spPr>
          <a:xfrm>
            <a:off x="1952625" y="1917233"/>
            <a:ext cx="3895725" cy="584775"/>
          </a:xfrm>
          <a:prstGeom prst="rect">
            <a:avLst/>
          </a:prstGeom>
          <a:noFill/>
        </p:spPr>
        <p:txBody>
          <a:bodyPr wrap="square" rtlCol="0">
            <a:spAutoFit/>
          </a:bodyPr>
          <a:lstStyle/>
          <a:p>
            <a:r>
              <a:rPr lang="vi-VN" sz="3200" b="1" dirty="0"/>
              <a:t>ĐẠO HỒI</a:t>
            </a:r>
            <a:endParaRPr lang="en-US" sz="3200" b="1" dirty="0"/>
          </a:p>
        </p:txBody>
      </p:sp>
      <p:sp>
        <p:nvSpPr>
          <p:cNvPr id="11" name="Text Box 5">
            <a:extLst>
              <a:ext uri="{FF2B5EF4-FFF2-40B4-BE49-F238E27FC236}">
                <a16:creationId xmlns="" xmlns:a16="http://schemas.microsoft.com/office/drawing/2014/main" id="{26907B64-757C-4579-B7AB-EE298FFAD314}"/>
              </a:ext>
            </a:extLst>
          </p:cNvPr>
          <p:cNvSpPr txBox="1">
            <a:spLocks noChangeArrowheads="1"/>
          </p:cNvSpPr>
          <p:nvPr/>
        </p:nvSpPr>
        <p:spPr bwMode="auto">
          <a:xfrm>
            <a:off x="4995726" y="2256139"/>
            <a:ext cx="6181725"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2400" b="1" dirty="0">
                <a:latin typeface="Arial" panose="020B0604020202020204" pitchFamily="34" charset="0"/>
              </a:rPr>
              <a:t>Muhammad </a:t>
            </a:r>
            <a:r>
              <a:rPr lang="en-US" altLang="en-US" sz="2400" b="1" dirty="0" err="1">
                <a:latin typeface="Arial" panose="020B0604020202020204" pitchFamily="34" charset="0"/>
              </a:rPr>
              <a:t>sinh</a:t>
            </a:r>
            <a:r>
              <a:rPr lang="en-US" altLang="en-US" sz="2400" b="1" dirty="0">
                <a:latin typeface="Arial" panose="020B0604020202020204" pitchFamily="34" charset="0"/>
              </a:rPr>
              <a:t> </a:t>
            </a:r>
            <a:r>
              <a:rPr lang="en-US" altLang="en-US" sz="2400" b="1" dirty="0" err="1">
                <a:latin typeface="Arial" panose="020B0604020202020204" pitchFamily="34" charset="0"/>
              </a:rPr>
              <a:t>tại</a:t>
            </a:r>
            <a:r>
              <a:rPr lang="en-US" altLang="en-US" sz="2400" b="1" dirty="0">
                <a:latin typeface="Arial" panose="020B0604020202020204" pitchFamily="34" charset="0"/>
              </a:rPr>
              <a:t> Mecca, </a:t>
            </a:r>
            <a:r>
              <a:rPr lang="en-US" altLang="en-US" sz="2400" b="1" dirty="0" err="1">
                <a:latin typeface="Arial" panose="020B0604020202020204" pitchFamily="34" charset="0"/>
              </a:rPr>
              <a:t>bán</a:t>
            </a:r>
            <a:r>
              <a:rPr lang="en-US" altLang="en-US" sz="2400" b="1" dirty="0">
                <a:latin typeface="Arial" panose="020B0604020202020204" pitchFamily="34" charset="0"/>
              </a:rPr>
              <a:t> </a:t>
            </a:r>
            <a:r>
              <a:rPr lang="en-US" altLang="en-US" sz="2400" b="1" dirty="0" err="1">
                <a:latin typeface="Arial" panose="020B0604020202020204" pitchFamily="34" charset="0"/>
              </a:rPr>
              <a:t>đảo</a:t>
            </a:r>
            <a:r>
              <a:rPr lang="en-US" altLang="en-US" sz="2400" b="1" dirty="0">
                <a:latin typeface="Arial" panose="020B0604020202020204" pitchFamily="34" charset="0"/>
              </a:rPr>
              <a:t> Arab, nay </a:t>
            </a:r>
            <a:r>
              <a:rPr lang="en-US" altLang="en-US" sz="2400" b="1" dirty="0" err="1">
                <a:latin typeface="Arial" panose="020B0604020202020204" pitchFamily="34" charset="0"/>
              </a:rPr>
              <a:t>thuộc</a:t>
            </a:r>
            <a:r>
              <a:rPr lang="en-US" altLang="en-US" sz="2400" b="1" dirty="0">
                <a:latin typeface="Arial" panose="020B0604020202020204" pitchFamily="34" charset="0"/>
              </a:rPr>
              <a:t> </a:t>
            </a:r>
            <a:r>
              <a:rPr lang="en-US" altLang="en-US" sz="2400" b="1" dirty="0" err="1">
                <a:latin typeface="Arial" panose="020B0604020202020204" pitchFamily="34" charset="0"/>
              </a:rPr>
              <a:t>lãnh</a:t>
            </a:r>
            <a:r>
              <a:rPr lang="en-US" altLang="en-US" sz="2400" b="1" dirty="0">
                <a:latin typeface="Arial" panose="020B0604020202020204" pitchFamily="34" charset="0"/>
              </a:rPr>
              <a:t> </a:t>
            </a:r>
            <a:r>
              <a:rPr lang="en-US" altLang="en-US" sz="2400" b="1" dirty="0" err="1">
                <a:latin typeface="Arial" panose="020B0604020202020204" pitchFamily="34" charset="0"/>
              </a:rPr>
              <a:t>thổ</a:t>
            </a:r>
            <a:r>
              <a:rPr lang="en-US" altLang="en-US" sz="2400" b="1" dirty="0">
                <a:latin typeface="Arial" panose="020B0604020202020204" pitchFamily="34" charset="0"/>
              </a:rPr>
              <a:t> Arabia Saudi. </a:t>
            </a:r>
            <a:r>
              <a:rPr lang="en-US" altLang="en-US" sz="2400" b="1" dirty="0" err="1">
                <a:latin typeface="Arial" panose="020B0604020202020204" pitchFamily="34" charset="0"/>
              </a:rPr>
              <a:t>Ông</a:t>
            </a:r>
            <a:r>
              <a:rPr lang="en-US" altLang="en-US" sz="2400" b="1" dirty="0">
                <a:latin typeface="Arial" panose="020B0604020202020204" pitchFamily="34" charset="0"/>
              </a:rPr>
              <a:t> </a:t>
            </a:r>
            <a:r>
              <a:rPr lang="en-US" altLang="en-US" sz="2400" b="1" dirty="0" err="1">
                <a:latin typeface="Arial" panose="020B0604020202020204" pitchFamily="34" charset="0"/>
              </a:rPr>
              <a:t>là</a:t>
            </a:r>
            <a:r>
              <a:rPr lang="en-US" altLang="en-US" sz="2400" b="1" dirty="0">
                <a:latin typeface="Arial" panose="020B0604020202020204" pitchFamily="34" charset="0"/>
              </a:rPr>
              <a:t> </a:t>
            </a:r>
            <a:r>
              <a:rPr lang="en-US" altLang="en-US" sz="2400" b="1" dirty="0" err="1">
                <a:latin typeface="Arial" panose="020B0604020202020204" pitchFamily="34" charset="0"/>
              </a:rPr>
              <a:t>một</a:t>
            </a:r>
            <a:r>
              <a:rPr lang="en-US" altLang="en-US" sz="2400" b="1" dirty="0">
                <a:latin typeface="Arial" panose="020B0604020202020204" pitchFamily="34" charset="0"/>
              </a:rPr>
              <a:t> </a:t>
            </a:r>
            <a:r>
              <a:rPr lang="en-US" altLang="en-US" sz="2400" b="1" dirty="0" err="1">
                <a:latin typeface="Arial" panose="020B0604020202020204" pitchFamily="34" charset="0"/>
              </a:rPr>
              <a:t>người</a:t>
            </a:r>
            <a:r>
              <a:rPr lang="en-US" altLang="en-US" sz="2400" b="1" dirty="0">
                <a:latin typeface="Arial" panose="020B0604020202020204" pitchFamily="34" charset="0"/>
              </a:rPr>
              <a:t> </a:t>
            </a:r>
            <a:r>
              <a:rPr lang="en-US" altLang="en-US" sz="2400" b="1" dirty="0" err="1">
                <a:latin typeface="Arial" panose="020B0604020202020204" pitchFamily="34" charset="0"/>
              </a:rPr>
              <a:t>mù</a:t>
            </a:r>
            <a:r>
              <a:rPr lang="en-US" altLang="en-US" sz="2400" b="1" dirty="0">
                <a:latin typeface="Arial" panose="020B0604020202020204" pitchFamily="34" charset="0"/>
              </a:rPr>
              <a:t> </a:t>
            </a:r>
            <a:r>
              <a:rPr lang="en-US" altLang="en-US" sz="2400" b="1" dirty="0" err="1">
                <a:latin typeface="Arial" panose="020B0604020202020204" pitchFamily="34" charset="0"/>
              </a:rPr>
              <a:t>chữ</a:t>
            </a:r>
            <a:r>
              <a:rPr lang="en-US" altLang="en-US" sz="2400" b="1" dirty="0">
                <a:latin typeface="Arial" panose="020B0604020202020204" pitchFamily="34" charset="0"/>
              </a:rPr>
              <a:t>, </a:t>
            </a:r>
            <a:r>
              <a:rPr lang="en-US" altLang="en-US" sz="2400" b="1" dirty="0" err="1">
                <a:latin typeface="Arial" panose="020B0604020202020204" pitchFamily="34" charset="0"/>
              </a:rPr>
              <a:t>trước</a:t>
            </a:r>
            <a:r>
              <a:rPr lang="en-US" altLang="en-US" sz="2400" b="1" dirty="0">
                <a:latin typeface="Arial" panose="020B0604020202020204" pitchFamily="34" charset="0"/>
              </a:rPr>
              <a:t> </a:t>
            </a:r>
            <a:r>
              <a:rPr lang="en-US" altLang="en-US" sz="2400" b="1" dirty="0" err="1">
                <a:latin typeface="Arial" panose="020B0604020202020204" pitchFamily="34" charset="0"/>
              </a:rPr>
              <a:t>khi</a:t>
            </a:r>
            <a:r>
              <a:rPr lang="en-US" altLang="en-US" sz="2400" b="1" dirty="0">
                <a:latin typeface="Arial" panose="020B0604020202020204" pitchFamily="34" charset="0"/>
              </a:rPr>
              <a:t> </a:t>
            </a:r>
            <a:r>
              <a:rPr lang="en-US" altLang="en-US" sz="2400" b="1" dirty="0" err="1">
                <a:latin typeface="Arial" panose="020B0604020202020204" pitchFamily="34" charset="0"/>
              </a:rPr>
              <a:t>nhận</a:t>
            </a:r>
            <a:r>
              <a:rPr lang="en-US" altLang="en-US" sz="2400" b="1" dirty="0">
                <a:latin typeface="Arial" panose="020B0604020202020204" pitchFamily="34" charset="0"/>
              </a:rPr>
              <a:t> </a:t>
            </a:r>
            <a:r>
              <a:rPr lang="en-US" altLang="en-US" sz="2400" b="1" dirty="0" err="1">
                <a:latin typeface="Arial" panose="020B0604020202020204" pitchFamily="34" charset="0"/>
              </a:rPr>
              <a:t>được</a:t>
            </a:r>
            <a:r>
              <a:rPr lang="en-US" altLang="en-US" sz="2400" b="1" dirty="0">
                <a:latin typeface="Arial" panose="020B0604020202020204" pitchFamily="34" charset="0"/>
              </a:rPr>
              <a:t> </a:t>
            </a:r>
            <a:r>
              <a:rPr lang="en-US" altLang="en-US" sz="2400" b="1" dirty="0" err="1">
                <a:latin typeface="Arial" panose="020B0604020202020204" pitchFamily="34" charset="0"/>
              </a:rPr>
              <a:t>mặc</a:t>
            </a:r>
            <a:r>
              <a:rPr lang="en-US" altLang="en-US" sz="2400" b="1" dirty="0">
                <a:latin typeface="Arial" panose="020B0604020202020204" pitchFamily="34" charset="0"/>
              </a:rPr>
              <a:t> </a:t>
            </a:r>
            <a:r>
              <a:rPr lang="en-US" altLang="en-US" sz="2400" b="1" dirty="0" err="1">
                <a:latin typeface="Arial" panose="020B0604020202020204" pitchFamily="34" charset="0"/>
              </a:rPr>
              <a:t>thị</a:t>
            </a:r>
            <a:r>
              <a:rPr lang="en-US" altLang="en-US" sz="2400" b="1" dirty="0">
                <a:latin typeface="Arial" panose="020B0604020202020204" pitchFamily="34" charset="0"/>
              </a:rPr>
              <a:t> </a:t>
            </a:r>
            <a:r>
              <a:rPr lang="en-US" altLang="en-US" sz="2400" b="1" dirty="0" err="1">
                <a:latin typeface="Arial" panose="020B0604020202020204" pitchFamily="34" charset="0"/>
              </a:rPr>
              <a:t>Thiên</a:t>
            </a:r>
            <a:r>
              <a:rPr lang="en-US" altLang="en-US" sz="2400" b="1" dirty="0">
                <a:latin typeface="Arial" panose="020B0604020202020204" pitchFamily="34" charset="0"/>
              </a:rPr>
              <a:t> </a:t>
            </a:r>
            <a:r>
              <a:rPr lang="en-US" altLang="en-US" sz="2400" b="1" dirty="0" err="1">
                <a:latin typeface="Arial" panose="020B0604020202020204" pitchFamily="34" charset="0"/>
              </a:rPr>
              <a:t>Chúa</a:t>
            </a:r>
            <a:r>
              <a:rPr lang="en-US" altLang="en-US" sz="2400" b="1" dirty="0">
                <a:latin typeface="Arial" panose="020B0604020202020204" pitchFamily="34" charset="0"/>
              </a:rPr>
              <a:t> </a:t>
            </a:r>
            <a:r>
              <a:rPr lang="en-US" altLang="en-US" sz="2400" b="1" dirty="0" err="1">
                <a:latin typeface="Arial" panose="020B0604020202020204" pitchFamily="34" charset="0"/>
              </a:rPr>
              <a:t>vào</a:t>
            </a:r>
            <a:r>
              <a:rPr lang="en-US" altLang="en-US" sz="2400" b="1" dirty="0">
                <a:latin typeface="Arial" panose="020B0604020202020204" pitchFamily="34" charset="0"/>
              </a:rPr>
              <a:t> </a:t>
            </a:r>
            <a:r>
              <a:rPr lang="en-US" altLang="en-US" sz="2400" b="1" dirty="0" err="1">
                <a:latin typeface="Arial" panose="020B0604020202020204" pitchFamily="34" charset="0"/>
              </a:rPr>
              <a:t>năm</a:t>
            </a:r>
            <a:r>
              <a:rPr lang="en-US" altLang="en-US" sz="2400" b="1" dirty="0">
                <a:latin typeface="Arial" panose="020B0604020202020204" pitchFamily="34" charset="0"/>
              </a:rPr>
              <a:t> 40 </a:t>
            </a:r>
            <a:r>
              <a:rPr lang="en-US" altLang="en-US" sz="2400" b="1" dirty="0" err="1">
                <a:latin typeface="Arial" panose="020B0604020202020204" pitchFamily="34" charset="0"/>
              </a:rPr>
              <a:t>tuổi</a:t>
            </a:r>
            <a:r>
              <a:rPr lang="en-US" altLang="en-US" sz="2400" b="1" dirty="0">
                <a:latin typeface="Arial" panose="020B0604020202020204" pitchFamily="34" charset="0"/>
              </a:rPr>
              <a:t> </a:t>
            </a:r>
            <a:r>
              <a:rPr lang="en-US" altLang="en-US" sz="2400" b="1" dirty="0" err="1">
                <a:latin typeface="Arial" panose="020B0604020202020204" pitchFamily="34" charset="0"/>
              </a:rPr>
              <a:t>thì</a:t>
            </a:r>
            <a:r>
              <a:rPr lang="en-US" altLang="en-US" sz="2400" b="1" dirty="0">
                <a:latin typeface="Arial" panose="020B0604020202020204" pitchFamily="34" charset="0"/>
              </a:rPr>
              <a:t> </a:t>
            </a:r>
            <a:r>
              <a:rPr lang="en-US" altLang="en-US" sz="2400" b="1" dirty="0" err="1">
                <a:latin typeface="Arial" panose="020B0604020202020204" pitchFamily="34" charset="0"/>
              </a:rPr>
              <a:t>tư</a:t>
            </a:r>
            <a:r>
              <a:rPr lang="en-US" altLang="en-US" sz="2400" b="1" dirty="0">
                <a:latin typeface="Arial" panose="020B0604020202020204" pitchFamily="34" charset="0"/>
              </a:rPr>
              <a:t> </a:t>
            </a:r>
            <a:r>
              <a:rPr lang="en-US" altLang="en-US" sz="2400" b="1" dirty="0" err="1">
                <a:latin typeface="Arial" panose="020B0604020202020204" pitchFamily="34" charset="0"/>
              </a:rPr>
              <a:t>chất</a:t>
            </a:r>
            <a:r>
              <a:rPr lang="en-US" altLang="en-US" sz="2400" b="1" dirty="0">
                <a:latin typeface="Arial" panose="020B0604020202020204" pitchFamily="34" charset="0"/>
              </a:rPr>
              <a:t> </a:t>
            </a:r>
            <a:r>
              <a:rPr lang="en-US" altLang="en-US" sz="2400" b="1" dirty="0" err="1">
                <a:latin typeface="Arial" panose="020B0604020202020204" pitchFamily="34" charset="0"/>
              </a:rPr>
              <a:t>cũng</a:t>
            </a:r>
            <a:r>
              <a:rPr lang="en-US" altLang="en-US" sz="2400" b="1" dirty="0">
                <a:latin typeface="Arial" panose="020B0604020202020204" pitchFamily="34" charset="0"/>
              </a:rPr>
              <a:t> </a:t>
            </a:r>
            <a:r>
              <a:rPr lang="en-US" altLang="en-US" sz="2400" b="1" dirty="0" err="1">
                <a:latin typeface="Arial" panose="020B0604020202020204" pitchFamily="34" charset="0"/>
              </a:rPr>
              <a:t>không</a:t>
            </a:r>
            <a:r>
              <a:rPr lang="en-US" altLang="en-US" sz="2400" b="1" dirty="0">
                <a:latin typeface="Arial" panose="020B0604020202020204" pitchFamily="34" charset="0"/>
              </a:rPr>
              <a:t> </a:t>
            </a:r>
            <a:r>
              <a:rPr lang="en-US" altLang="en-US" sz="2400" b="1" dirty="0" err="1">
                <a:latin typeface="Arial" panose="020B0604020202020204" pitchFamily="34" charset="0"/>
              </a:rPr>
              <a:t>có</a:t>
            </a:r>
            <a:r>
              <a:rPr lang="en-US" altLang="en-US" sz="2400" b="1" dirty="0">
                <a:latin typeface="Arial" panose="020B0604020202020204" pitchFamily="34" charset="0"/>
              </a:rPr>
              <a:t> </a:t>
            </a:r>
            <a:r>
              <a:rPr lang="en-US" altLang="en-US" sz="2400" b="1" dirty="0" err="1">
                <a:latin typeface="Arial" panose="020B0604020202020204" pitchFamily="34" charset="0"/>
              </a:rPr>
              <a:t>gì</a:t>
            </a:r>
            <a:r>
              <a:rPr lang="en-US" altLang="en-US" sz="2400" b="1" dirty="0">
                <a:latin typeface="Arial" panose="020B0604020202020204" pitchFamily="34" charset="0"/>
              </a:rPr>
              <a:t> </a:t>
            </a:r>
            <a:r>
              <a:rPr lang="en-US" altLang="en-US" sz="2400" b="1" dirty="0" err="1">
                <a:latin typeface="Arial" panose="020B0604020202020204" pitchFamily="34" charset="0"/>
              </a:rPr>
              <a:t>nổi</a:t>
            </a:r>
            <a:r>
              <a:rPr lang="en-US" altLang="en-US" sz="2400" b="1" dirty="0">
                <a:latin typeface="Arial" panose="020B0604020202020204" pitchFamily="34" charset="0"/>
              </a:rPr>
              <a:t> </a:t>
            </a:r>
            <a:r>
              <a:rPr lang="en-US" altLang="en-US" sz="2400" b="1" dirty="0" err="1">
                <a:latin typeface="Arial" panose="020B0604020202020204" pitchFamily="34" charset="0"/>
              </a:rPr>
              <a:t>trội</a:t>
            </a:r>
            <a:r>
              <a:rPr lang="en-US" altLang="en-US" sz="2400" b="1" dirty="0">
                <a:latin typeface="Arial" panose="020B0604020202020204" pitchFamily="34" charset="0"/>
              </a:rPr>
              <a:t> </a:t>
            </a:r>
            <a:r>
              <a:rPr lang="en-US" altLang="en-US" sz="2400" b="1" dirty="0" err="1">
                <a:latin typeface="Arial" panose="020B0604020202020204" pitchFamily="34" charset="0"/>
              </a:rPr>
              <a:t>hơn</a:t>
            </a:r>
            <a:r>
              <a:rPr lang="en-US" altLang="en-US" sz="2400" b="1" dirty="0">
                <a:latin typeface="Arial" panose="020B0604020202020204" pitchFamily="34" charset="0"/>
              </a:rPr>
              <a:t> </a:t>
            </a:r>
            <a:r>
              <a:rPr lang="en-US" altLang="en-US" sz="2400" b="1" dirty="0" err="1">
                <a:latin typeface="Arial" panose="020B0604020202020204" pitchFamily="34" charset="0"/>
              </a:rPr>
              <a:t>người</a:t>
            </a:r>
            <a:r>
              <a:rPr lang="en-US" altLang="en-US" sz="2400" b="1" dirty="0">
                <a:latin typeface="Arial" panose="020B0604020202020204" pitchFamily="34" charset="0"/>
              </a:rPr>
              <a:t>. </a:t>
            </a:r>
            <a:endParaRPr lang="vi-VN" altLang="en-US" sz="2400" b="1" dirty="0">
              <a:latin typeface="Arial" panose="020B0604020202020204" pitchFamily="34" charset="0"/>
            </a:endParaRPr>
          </a:p>
          <a:p>
            <a:pPr algn="just" eaLnBrk="1" hangingPunct="1">
              <a:spcBef>
                <a:spcPct val="50000"/>
              </a:spcBef>
              <a:buClrTx/>
              <a:buSzTx/>
              <a:buFontTx/>
              <a:buNone/>
            </a:pPr>
            <a:r>
              <a:rPr lang="en-US" altLang="en-US" sz="2400" b="1" dirty="0">
                <a:latin typeface="Arial" panose="020B0604020202020204" pitchFamily="34" charset="0"/>
              </a:rPr>
              <a:t>Sau </a:t>
            </a:r>
            <a:r>
              <a:rPr lang="en-US" altLang="en-US" sz="2400" b="1" dirty="0" err="1">
                <a:latin typeface="Arial" panose="020B0604020202020204" pitchFamily="34" charset="0"/>
              </a:rPr>
              <a:t>khi</a:t>
            </a:r>
            <a:r>
              <a:rPr lang="en-US" altLang="en-US" sz="2400" b="1" dirty="0">
                <a:latin typeface="Arial" panose="020B0604020202020204" pitchFamily="34" charset="0"/>
              </a:rPr>
              <a:t> Muhammad </a:t>
            </a:r>
            <a:r>
              <a:rPr lang="en-US" altLang="en-US" sz="2400" b="1" dirty="0" err="1">
                <a:latin typeface="Arial" panose="020B0604020202020204" pitchFamily="34" charset="0"/>
              </a:rPr>
              <a:t>mất</a:t>
            </a:r>
            <a:r>
              <a:rPr lang="en-US" altLang="en-US" sz="2400" b="1" dirty="0">
                <a:latin typeface="Arial" panose="020B0604020202020204" pitchFamily="34" charset="0"/>
              </a:rPr>
              <a:t> </a:t>
            </a:r>
            <a:r>
              <a:rPr lang="en-US" altLang="en-US" sz="2400" b="1" dirty="0" err="1">
                <a:latin typeface="Arial" panose="020B0604020202020204" pitchFamily="34" charset="0"/>
              </a:rPr>
              <a:t>năm</a:t>
            </a:r>
            <a:r>
              <a:rPr lang="en-US" altLang="en-US" sz="2400" b="1" dirty="0">
                <a:latin typeface="Arial" panose="020B0604020202020204" pitchFamily="34" charset="0"/>
              </a:rPr>
              <a:t> 632, </a:t>
            </a:r>
            <a:r>
              <a:rPr lang="en-US" altLang="en-US" sz="2400" b="1" dirty="0" err="1">
                <a:latin typeface="Arial" panose="020B0604020202020204" pitchFamily="34" charset="0"/>
              </a:rPr>
              <a:t>những</a:t>
            </a:r>
            <a:r>
              <a:rPr lang="en-US" altLang="en-US" sz="2400" b="1" dirty="0">
                <a:latin typeface="Arial" panose="020B0604020202020204" pitchFamily="34" charset="0"/>
              </a:rPr>
              <a:t> </a:t>
            </a:r>
            <a:r>
              <a:rPr lang="en-US" altLang="en-US" sz="2400" b="1" dirty="0" err="1">
                <a:latin typeface="Arial" panose="020B0604020202020204" pitchFamily="34" charset="0"/>
              </a:rPr>
              <a:t>lời</a:t>
            </a:r>
            <a:r>
              <a:rPr lang="en-US" altLang="en-US" sz="2400" b="1" dirty="0">
                <a:latin typeface="Arial" panose="020B0604020202020204" pitchFamily="34" charset="0"/>
              </a:rPr>
              <a:t> </a:t>
            </a:r>
            <a:r>
              <a:rPr lang="en-US" altLang="en-US" sz="2400" b="1" dirty="0" err="1">
                <a:latin typeface="Arial" panose="020B0604020202020204" pitchFamily="34" charset="0"/>
              </a:rPr>
              <a:t>giảng</a:t>
            </a:r>
            <a:r>
              <a:rPr lang="en-US" altLang="en-US" sz="2400" b="1" dirty="0">
                <a:latin typeface="Arial" panose="020B0604020202020204" pitchFamily="34" charset="0"/>
              </a:rPr>
              <a:t> </a:t>
            </a:r>
            <a:r>
              <a:rPr lang="en-US" altLang="en-US" sz="2400" b="1" dirty="0" err="1">
                <a:latin typeface="Arial" panose="020B0604020202020204" pitchFamily="34" charset="0"/>
              </a:rPr>
              <a:t>của</a:t>
            </a:r>
            <a:r>
              <a:rPr lang="en-US" altLang="en-US" sz="2400" b="1" dirty="0">
                <a:latin typeface="Arial" panose="020B0604020202020204" pitchFamily="34" charset="0"/>
              </a:rPr>
              <a:t> </a:t>
            </a:r>
            <a:r>
              <a:rPr lang="en-US" altLang="en-US" sz="2400" b="1" dirty="0" err="1">
                <a:latin typeface="Arial" panose="020B0604020202020204" pitchFamily="34" charset="0"/>
              </a:rPr>
              <a:t>ông</a:t>
            </a:r>
            <a:r>
              <a:rPr lang="en-US" altLang="en-US" sz="2400" b="1" dirty="0">
                <a:latin typeface="Arial" panose="020B0604020202020204" pitchFamily="34" charset="0"/>
              </a:rPr>
              <a:t> </a:t>
            </a:r>
            <a:r>
              <a:rPr lang="en-US" altLang="en-US" sz="2400" b="1" dirty="0" err="1">
                <a:latin typeface="Arial" panose="020B0604020202020204" pitchFamily="34" charset="0"/>
              </a:rPr>
              <a:t>được</a:t>
            </a:r>
            <a:r>
              <a:rPr lang="en-US" altLang="en-US" sz="2400" b="1" dirty="0">
                <a:latin typeface="Arial" panose="020B0604020202020204" pitchFamily="34" charset="0"/>
              </a:rPr>
              <a:t> </a:t>
            </a:r>
            <a:r>
              <a:rPr lang="en-US" altLang="en-US" sz="2400" b="1" dirty="0" err="1">
                <a:latin typeface="Arial" panose="020B0604020202020204" pitchFamily="34" charset="0"/>
              </a:rPr>
              <a:t>tập</a:t>
            </a:r>
            <a:r>
              <a:rPr lang="en-US" altLang="en-US" sz="2400" b="1" dirty="0">
                <a:latin typeface="Arial" panose="020B0604020202020204" pitchFamily="34" charset="0"/>
              </a:rPr>
              <a:t> </a:t>
            </a:r>
            <a:r>
              <a:rPr lang="en-US" altLang="en-US" sz="2400" b="1" dirty="0" err="1">
                <a:latin typeface="Arial" panose="020B0604020202020204" pitchFamily="34" charset="0"/>
              </a:rPr>
              <a:t>hợp</a:t>
            </a:r>
            <a:r>
              <a:rPr lang="en-US" altLang="en-US" sz="2400" b="1" dirty="0">
                <a:latin typeface="Arial" panose="020B0604020202020204" pitchFamily="34" charset="0"/>
              </a:rPr>
              <a:t> </a:t>
            </a:r>
            <a:r>
              <a:rPr lang="en-US" altLang="en-US" sz="2400" b="1" dirty="0" err="1">
                <a:latin typeface="Arial" panose="020B0604020202020204" pitchFamily="34" charset="0"/>
              </a:rPr>
              <a:t>lại</a:t>
            </a:r>
            <a:r>
              <a:rPr lang="en-US" altLang="en-US" sz="2400" b="1" dirty="0">
                <a:latin typeface="Arial" panose="020B0604020202020204" pitchFamily="34" charset="0"/>
              </a:rPr>
              <a:t> </a:t>
            </a:r>
            <a:r>
              <a:rPr lang="en-US" altLang="en-US" sz="2400" b="1" dirty="0" err="1">
                <a:latin typeface="Arial" panose="020B0604020202020204" pitchFamily="34" charset="0"/>
              </a:rPr>
              <a:t>thành</a:t>
            </a:r>
            <a:r>
              <a:rPr lang="en-US" altLang="en-US" sz="2400" b="1" dirty="0">
                <a:latin typeface="Arial" panose="020B0604020202020204" pitchFamily="34" charset="0"/>
              </a:rPr>
              <a:t> </a:t>
            </a:r>
            <a:r>
              <a:rPr lang="en-US" altLang="en-US" sz="2400" b="1" dirty="0" err="1">
                <a:latin typeface="Arial" panose="020B0604020202020204" pitchFamily="34" charset="0"/>
              </a:rPr>
              <a:t>sách</a:t>
            </a:r>
            <a:r>
              <a:rPr lang="en-US" altLang="en-US" sz="2400" b="1" dirty="0">
                <a:latin typeface="Arial" panose="020B0604020202020204" pitchFamily="34" charset="0"/>
              </a:rPr>
              <a:t>, </a:t>
            </a:r>
            <a:r>
              <a:rPr lang="en-US" altLang="en-US" sz="2400" b="1" dirty="0" err="1">
                <a:latin typeface="Arial" panose="020B0604020202020204" pitchFamily="34" charset="0"/>
              </a:rPr>
              <a:t>tức</a:t>
            </a:r>
            <a:r>
              <a:rPr lang="en-US" altLang="en-US" sz="2400" b="1" dirty="0">
                <a:latin typeface="Arial" panose="020B0604020202020204" pitchFamily="34" charset="0"/>
              </a:rPr>
              <a:t> </a:t>
            </a:r>
            <a:r>
              <a:rPr lang="en-US" altLang="en-US" sz="2400" b="1" dirty="0" err="1">
                <a:latin typeface="Arial" panose="020B0604020202020204" pitchFamily="34" charset="0"/>
              </a:rPr>
              <a:t>là</a:t>
            </a:r>
            <a:r>
              <a:rPr lang="en-US" altLang="en-US" sz="2400" b="1" dirty="0">
                <a:latin typeface="Arial" panose="020B0604020202020204" pitchFamily="34" charset="0"/>
              </a:rPr>
              <a:t> </a:t>
            </a:r>
            <a:r>
              <a:rPr lang="en-US" altLang="en-US" sz="2400" b="1" dirty="0" err="1">
                <a:latin typeface="Arial" panose="020B0604020202020204" pitchFamily="34" charset="0"/>
              </a:rPr>
              <a:t>cuốn</a:t>
            </a:r>
            <a:r>
              <a:rPr lang="en-US" altLang="en-US" sz="2400" b="1" dirty="0">
                <a:latin typeface="Arial" panose="020B0604020202020204" pitchFamily="34" charset="0"/>
              </a:rPr>
              <a:t> </a:t>
            </a:r>
            <a:r>
              <a:rPr lang="en-US" altLang="en-US" sz="2400" b="1" dirty="0" err="1">
                <a:latin typeface="Arial" panose="020B0604020202020204" pitchFamily="34" charset="0"/>
              </a:rPr>
              <a:t>Thánh</a:t>
            </a:r>
            <a:r>
              <a:rPr lang="en-US" altLang="en-US" sz="2400" b="1" dirty="0">
                <a:latin typeface="Arial" panose="020B0604020202020204" pitchFamily="34" charset="0"/>
              </a:rPr>
              <a:t> </a:t>
            </a:r>
            <a:r>
              <a:rPr lang="en-US" altLang="en-US" sz="2400" b="1" dirty="0" err="1">
                <a:latin typeface="Arial" panose="020B0604020202020204" pitchFamily="34" charset="0"/>
              </a:rPr>
              <a:t>Điển</a:t>
            </a:r>
            <a:r>
              <a:rPr lang="en-US" altLang="en-US" sz="2400" b="1" dirty="0">
                <a:latin typeface="Arial" panose="020B0604020202020204" pitchFamily="34" charset="0"/>
              </a:rPr>
              <a:t> Koran.</a:t>
            </a:r>
          </a:p>
        </p:txBody>
      </p:sp>
      <p:pic>
        <p:nvPicPr>
          <p:cNvPr id="2050" name="Picture 2">
            <a:extLst>
              <a:ext uri="{FF2B5EF4-FFF2-40B4-BE49-F238E27FC236}">
                <a16:creationId xmlns="" xmlns:a16="http://schemas.microsoft.com/office/drawing/2014/main" id="{C4EB44CE-0FC4-42A5-8F0C-8A8985C35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825" y="2724149"/>
            <a:ext cx="35433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35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Box 8">
            <a:extLst>
              <a:ext uri="{FF2B5EF4-FFF2-40B4-BE49-F238E27FC236}">
                <a16:creationId xmlns="" xmlns:a16="http://schemas.microsoft.com/office/drawing/2014/main" id="{66F4ECDB-5826-4137-A636-D2ECDF24871E}"/>
              </a:ext>
            </a:extLst>
          </p:cNvPr>
          <p:cNvSpPr txBox="1"/>
          <p:nvPr/>
        </p:nvSpPr>
        <p:spPr>
          <a:xfrm>
            <a:off x="1228725" y="1709042"/>
            <a:ext cx="3895725" cy="584775"/>
          </a:xfrm>
          <a:prstGeom prst="rect">
            <a:avLst/>
          </a:prstGeom>
          <a:noFill/>
        </p:spPr>
        <p:txBody>
          <a:bodyPr wrap="square" rtlCol="0">
            <a:spAutoFit/>
          </a:bodyPr>
          <a:lstStyle/>
          <a:p>
            <a:r>
              <a:rPr lang="vi-VN" sz="3200" b="1" dirty="0"/>
              <a:t>ĐẠO HỒI</a:t>
            </a:r>
            <a:endParaRPr lang="en-US" sz="3200" b="1" dirty="0"/>
          </a:p>
        </p:txBody>
      </p:sp>
      <p:pic>
        <p:nvPicPr>
          <p:cNvPr id="10" name="Picture 4">
            <a:extLst>
              <a:ext uri="{FF2B5EF4-FFF2-40B4-BE49-F238E27FC236}">
                <a16:creationId xmlns="" xmlns:a16="http://schemas.microsoft.com/office/drawing/2014/main" id="{AB572573-07E0-4CCB-A379-DAF59DD6F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2293817"/>
            <a:ext cx="3581400" cy="2381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6">
            <a:extLst>
              <a:ext uri="{FF2B5EF4-FFF2-40B4-BE49-F238E27FC236}">
                <a16:creationId xmlns="" xmlns:a16="http://schemas.microsoft.com/office/drawing/2014/main" id="{E62343D3-F412-41D2-BF48-CDF887B95CB3}"/>
              </a:ext>
            </a:extLst>
          </p:cNvPr>
          <p:cNvSpPr txBox="1">
            <a:spLocks noChangeArrowheads="1"/>
          </p:cNvSpPr>
          <p:nvPr/>
        </p:nvSpPr>
        <p:spPr bwMode="auto">
          <a:xfrm>
            <a:off x="4572000" y="2130761"/>
            <a:ext cx="686752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2400" b="1" i="1" dirty="0" err="1">
                <a:solidFill>
                  <a:srgbClr val="0000FF"/>
                </a:solidFill>
                <a:latin typeface="Arial" panose="020B0604020202020204" pitchFamily="34" charset="0"/>
              </a:rPr>
              <a:t>Trước</a:t>
            </a:r>
            <a:r>
              <a:rPr lang="en-US" altLang="en-US" sz="2400" b="1" i="1" dirty="0">
                <a:solidFill>
                  <a:srgbClr val="0000FF"/>
                </a:solidFill>
                <a:latin typeface="Arial" panose="020B0604020202020204" pitchFamily="34" charset="0"/>
              </a:rPr>
              <a:t> Muhammad, </a:t>
            </a:r>
            <a:r>
              <a:rPr lang="en-US" altLang="en-US" sz="2400" b="1" i="1" dirty="0" err="1">
                <a:solidFill>
                  <a:srgbClr val="0000FF"/>
                </a:solidFill>
                <a:latin typeface="Arial" panose="020B0604020202020204" pitchFamily="34" charset="0"/>
              </a:rPr>
              <a:t>đã</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có</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hằng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trăm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ngàn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tiên</a:t>
            </a:r>
            <a:r>
              <a:rPr lang="en-US" altLang="en-US" sz="2400" b="1" i="1" dirty="0">
                <a:solidFill>
                  <a:srgbClr val="0000FF"/>
                </a:solidFill>
                <a:latin typeface="Arial" panose="020B0604020202020204" pitchFamily="34" charset="0"/>
              </a:rPr>
              <a:t> tri </a:t>
            </a:r>
            <a:r>
              <a:rPr lang="en-US" altLang="en-US" sz="2400" b="1" i="1" dirty="0" err="1">
                <a:solidFill>
                  <a:srgbClr val="0000FF"/>
                </a:solidFill>
                <a:latin typeface="Arial" panose="020B0604020202020204" pitchFamily="34" charset="0"/>
              </a:rPr>
              <a:t>giảng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lời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mặc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khải</a:t>
            </a:r>
            <a:r>
              <a:rPr lang="en-US" altLang="en-US" sz="2400" b="1" i="1" dirty="0">
                <a:solidFill>
                  <a:srgbClr val="0000FF"/>
                </a:solidFill>
                <a:latin typeface="Arial" panose="020B0604020202020204" pitchFamily="34" charset="0"/>
              </a:rPr>
              <a:t> ở </a:t>
            </a:r>
            <a:r>
              <a:rPr lang="en-US" altLang="en-US" sz="2400" b="1" i="1" dirty="0" err="1">
                <a:solidFill>
                  <a:srgbClr val="0000FF"/>
                </a:solidFill>
                <a:latin typeface="Arial" panose="020B0604020202020204" pitchFamily="34" charset="0"/>
              </a:rPr>
              <a:t>trần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thế</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trong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đó</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có</a:t>
            </a:r>
            <a:r>
              <a:rPr lang="en-US" altLang="en-US" sz="2400" b="1" i="1" dirty="0">
                <a:solidFill>
                  <a:srgbClr val="0000FF"/>
                </a:solidFill>
                <a:latin typeface="Arial" panose="020B0604020202020204" pitchFamily="34" charset="0"/>
              </a:rPr>
              <a:t> Abraham </a:t>
            </a:r>
            <a:r>
              <a:rPr lang="en-US" altLang="en-US" sz="2400" b="1" i="1" dirty="0" err="1">
                <a:solidFill>
                  <a:srgbClr val="0000FF"/>
                </a:solidFill>
                <a:latin typeface="Arial" panose="020B0604020202020204" pitchFamily="34" charset="0"/>
              </a:rPr>
              <a:t>và</a:t>
            </a:r>
            <a:r>
              <a:rPr lang="en-US" altLang="en-US" sz="2400" b="1" i="1" dirty="0">
                <a:solidFill>
                  <a:srgbClr val="0000FF"/>
                </a:solidFill>
                <a:latin typeface="Arial" panose="020B0604020202020204" pitchFamily="34" charset="0"/>
              </a:rPr>
              <a:t> Jesus Christ. </a:t>
            </a:r>
            <a:r>
              <a:rPr lang="en-US" altLang="en-US" sz="2400" b="1" i="1" dirty="0" err="1">
                <a:solidFill>
                  <a:srgbClr val="0000FF"/>
                </a:solidFill>
                <a:latin typeface="Arial" panose="020B0604020202020204" pitchFamily="34" charset="0"/>
              </a:rPr>
              <a:t>Tuy</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nhiên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một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do </a:t>
            </a:r>
            <a:r>
              <a:rPr lang="en-US" altLang="en-US" sz="2400" b="1" i="1" dirty="0" err="1">
                <a:solidFill>
                  <a:srgbClr val="0000FF"/>
                </a:solidFill>
                <a:latin typeface="Arial" panose="020B0604020202020204" pitchFamily="34" charset="0"/>
              </a:rPr>
              <a:t>loài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người</a:t>
            </a:r>
            <a:r>
              <a:rPr lang="en-US" altLang="en-US" sz="2400" b="1" i="1" dirty="0">
                <a:solidFill>
                  <a:srgbClr val="0000FF"/>
                </a:solidFill>
                <a:latin typeface="Arial" panose="020B0604020202020204" pitchFamily="34" charset="0"/>
              </a:rPr>
              <a:t> u </a:t>
            </a:r>
            <a:r>
              <a:rPr lang="en-US" altLang="en-US" sz="2400" b="1" i="1" dirty="0" err="1">
                <a:solidFill>
                  <a:srgbClr val="0000FF"/>
                </a:solidFill>
                <a:latin typeface="Arial" panose="020B0604020202020204" pitchFamily="34" charset="0"/>
              </a:rPr>
              <a:t>mê</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chưa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tỉnh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ngộ</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hai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do </a:t>
            </a:r>
            <a:r>
              <a:rPr lang="en-US" altLang="en-US" sz="2400" b="1" i="1" dirty="0" err="1">
                <a:solidFill>
                  <a:srgbClr val="0000FF"/>
                </a:solidFill>
                <a:latin typeface="Arial" panose="020B0604020202020204" pitchFamily="34" charset="0"/>
              </a:rPr>
              <a:t>khả</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năng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của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các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vị</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cổ</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tiên</a:t>
            </a:r>
            <a:r>
              <a:rPr lang="en-US" altLang="en-US" sz="2400" b="1" i="1" dirty="0">
                <a:solidFill>
                  <a:srgbClr val="0000FF"/>
                </a:solidFill>
                <a:latin typeface="Arial" panose="020B0604020202020204" pitchFamily="34" charset="0"/>
              </a:rPr>
              <a:t> tri </a:t>
            </a:r>
            <a:r>
              <a:rPr lang="en-US" altLang="en-US" sz="2400" b="1" i="1" dirty="0" err="1">
                <a:solidFill>
                  <a:srgbClr val="0000FF"/>
                </a:solidFill>
                <a:latin typeface="Arial" panose="020B0604020202020204" pitchFamily="34" charset="0"/>
              </a:rPr>
              <a:t>còn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hạn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chế</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không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truyền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đạt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hết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được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lời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Chúa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chính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đạo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vẫn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bị</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bóp</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méo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như</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thường</a:t>
            </a:r>
            <a:endParaRPr lang="en-US" altLang="en-US" sz="2400" b="1" i="1" dirty="0">
              <a:solidFill>
                <a:srgbClr val="0000FF"/>
              </a:solidFill>
              <a:latin typeface="Arial" panose="020B0604020202020204" pitchFamily="34" charset="0"/>
            </a:endParaRPr>
          </a:p>
        </p:txBody>
      </p:sp>
      <p:sp>
        <p:nvSpPr>
          <p:cNvPr id="12" name="Text Box 5">
            <a:extLst>
              <a:ext uri="{FF2B5EF4-FFF2-40B4-BE49-F238E27FC236}">
                <a16:creationId xmlns="" xmlns:a16="http://schemas.microsoft.com/office/drawing/2014/main" id="{378BD2A7-BC17-4F64-AAB0-813458ABEBD3}"/>
              </a:ext>
            </a:extLst>
          </p:cNvPr>
          <p:cNvSpPr txBox="1">
            <a:spLocks noChangeArrowheads="1"/>
          </p:cNvSpPr>
          <p:nvPr/>
        </p:nvSpPr>
        <p:spPr bwMode="auto">
          <a:xfrm>
            <a:off x="700087" y="4762262"/>
            <a:ext cx="107918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2400" b="1" i="1" dirty="0" err="1">
                <a:solidFill>
                  <a:srgbClr val="0000FF"/>
                </a:solidFill>
                <a:latin typeface="Arial" panose="020B0604020202020204" pitchFamily="34" charset="0"/>
              </a:rPr>
              <a:t>Rốt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cuộc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đến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thế</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kỷ</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thứ</a:t>
            </a:r>
            <a:r>
              <a:rPr lang="en-US" altLang="en-US" sz="2400" b="1" i="1" dirty="0">
                <a:solidFill>
                  <a:srgbClr val="0000FF"/>
                </a:solidFill>
                <a:latin typeface="Arial" panose="020B0604020202020204" pitchFamily="34" charset="0"/>
              </a:rPr>
              <a:t> 7, </a:t>
            </a:r>
            <a:r>
              <a:rPr lang="en-US" altLang="en-US" sz="2400" b="1" i="1" dirty="0" err="1">
                <a:solidFill>
                  <a:srgbClr val="0000FF"/>
                </a:solidFill>
                <a:latin typeface="Arial" panose="020B0604020202020204" pitchFamily="34" charset="0"/>
              </a:rPr>
              <a:t>Thiên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Chúa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quyết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định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khải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thị</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cho</a:t>
            </a:r>
            <a:r>
              <a:rPr lang="en-US" altLang="en-US" sz="2400" b="1" i="1" dirty="0">
                <a:solidFill>
                  <a:srgbClr val="0000FF"/>
                </a:solidFill>
                <a:latin typeface="Arial" panose="020B0604020202020204" pitchFamily="34" charset="0"/>
              </a:rPr>
              <a:t> Muhammad, </a:t>
            </a:r>
            <a:r>
              <a:rPr lang="en-US" altLang="en-US" sz="2400" b="1" i="1" dirty="0" err="1">
                <a:solidFill>
                  <a:srgbClr val="0000FF"/>
                </a:solidFill>
                <a:latin typeface="Arial" panose="020B0604020202020204" pitchFamily="34" charset="0"/>
              </a:rPr>
              <a:t>và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biến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ông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trở</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thành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vị</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tiên</a:t>
            </a:r>
            <a:r>
              <a:rPr lang="en-US" altLang="en-US" sz="2400" b="1" i="1" dirty="0">
                <a:solidFill>
                  <a:srgbClr val="0000FF"/>
                </a:solidFill>
                <a:latin typeface="Arial" panose="020B0604020202020204" pitchFamily="34" charset="0"/>
              </a:rPr>
              <a:t> tri </a:t>
            </a:r>
            <a:r>
              <a:rPr lang="en-US" altLang="en-US" sz="2400" b="1" i="1" dirty="0" err="1">
                <a:solidFill>
                  <a:srgbClr val="0000FF"/>
                </a:solidFill>
                <a:latin typeface="Arial" panose="020B0604020202020204" pitchFamily="34" charset="0"/>
              </a:rPr>
              <a:t>hoàn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hảo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nhất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trước</a:t>
            </a:r>
            <a:r>
              <a:rPr lang="en-US" altLang="en-US" sz="2400" b="1" i="1" dirty="0">
                <a:solidFill>
                  <a:srgbClr val="0000FF"/>
                </a:solidFill>
                <a:latin typeface="Arial" panose="020B0604020202020204" pitchFamily="34" charset="0"/>
              </a:rPr>
              <a:t> nay, </a:t>
            </a:r>
            <a:r>
              <a:rPr lang="en-US" altLang="en-US" sz="2400" b="1" i="1" dirty="0" err="1">
                <a:solidFill>
                  <a:srgbClr val="0000FF"/>
                </a:solidFill>
                <a:latin typeface="Arial" panose="020B0604020202020204" pitchFamily="34" charset="0"/>
              </a:rPr>
              <a:t>hơn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hẳn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những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tiên</a:t>
            </a:r>
            <a:r>
              <a:rPr lang="en-US" altLang="en-US" sz="2400" b="1" i="1" dirty="0">
                <a:solidFill>
                  <a:srgbClr val="0000FF"/>
                </a:solidFill>
                <a:latin typeface="Arial" panose="020B0604020202020204" pitchFamily="34" charset="0"/>
              </a:rPr>
              <a:t> tri </a:t>
            </a:r>
            <a:r>
              <a:rPr lang="en-US" altLang="en-US" sz="2400" b="1" i="1" dirty="0" err="1">
                <a:solidFill>
                  <a:srgbClr val="0000FF"/>
                </a:solidFill>
                <a:latin typeface="Arial" panose="020B0604020202020204" pitchFamily="34" charset="0"/>
              </a:rPr>
              <a:t>tiền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nhiệm</a:t>
            </a:r>
            <a:r>
              <a:rPr lang="en-US" altLang="en-US" sz="2400" b="1" i="1" dirty="0">
                <a:solidFill>
                  <a:srgbClr val="0000FF"/>
                </a:solidFill>
                <a:latin typeface="Arial" panose="020B0604020202020204" pitchFamily="34" charset="0"/>
              </a:rPr>
              <a:t>. Muhammad </a:t>
            </a:r>
            <a:r>
              <a:rPr lang="en-US" altLang="en-US" sz="2400" b="1" i="1" dirty="0" err="1">
                <a:solidFill>
                  <a:srgbClr val="0000FF"/>
                </a:solidFill>
                <a:latin typeface="Arial" panose="020B0604020202020204" pitchFamily="34" charset="0"/>
              </a:rPr>
              <a:t>trở</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thành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vị</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tiên</a:t>
            </a:r>
            <a:r>
              <a:rPr lang="en-US" altLang="en-US" sz="2400" b="1" i="1" dirty="0">
                <a:solidFill>
                  <a:srgbClr val="0000FF"/>
                </a:solidFill>
                <a:latin typeface="Arial" panose="020B0604020202020204" pitchFamily="34" charset="0"/>
              </a:rPr>
              <a:t> tri </a:t>
            </a:r>
            <a:r>
              <a:rPr lang="en-US" altLang="en-US" sz="2400" b="1" i="1" dirty="0" err="1">
                <a:solidFill>
                  <a:srgbClr val="0000FF"/>
                </a:solidFill>
                <a:latin typeface="Arial" panose="020B0604020202020204" pitchFamily="34" charset="0"/>
              </a:rPr>
              <a:t>cuối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cùng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bất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cứ</a:t>
            </a:r>
            <a:r>
              <a:rPr lang="en-US" altLang="en-US" sz="2400" b="1" i="1" dirty="0">
                <a:solidFill>
                  <a:srgbClr val="0000FF"/>
                </a:solidFill>
                <a:latin typeface="Arial" panose="020B0604020202020204" pitchFamily="34" charset="0"/>
              </a:rPr>
              <a:t> ai </a:t>
            </a:r>
            <a:r>
              <a:rPr lang="en-US" altLang="en-US" sz="2400" b="1" i="1" dirty="0" err="1">
                <a:solidFill>
                  <a:srgbClr val="0000FF"/>
                </a:solidFill>
                <a:latin typeface="Arial" panose="020B0604020202020204" pitchFamily="34" charset="0"/>
              </a:rPr>
              <a:t>dám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xưng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tiên</a:t>
            </a:r>
            <a:r>
              <a:rPr lang="en-US" altLang="en-US" sz="2400" b="1" i="1" dirty="0">
                <a:solidFill>
                  <a:srgbClr val="0000FF"/>
                </a:solidFill>
                <a:latin typeface="Arial" panose="020B0604020202020204" pitchFamily="34" charset="0"/>
              </a:rPr>
              <a:t> tri </a:t>
            </a:r>
            <a:r>
              <a:rPr lang="en-US" altLang="en-US" sz="2400" b="1" i="1" dirty="0" err="1">
                <a:solidFill>
                  <a:srgbClr val="0000FF"/>
                </a:solidFill>
                <a:latin typeface="Arial" panose="020B0604020202020204" pitchFamily="34" charset="0"/>
              </a:rPr>
              <a:t>sau</a:t>
            </a:r>
            <a:r>
              <a:rPr lang="en-US" altLang="en-US" sz="2400" b="1" i="1" dirty="0">
                <a:solidFill>
                  <a:srgbClr val="0000FF"/>
                </a:solidFill>
                <a:latin typeface="Arial" panose="020B0604020202020204" pitchFamily="34" charset="0"/>
              </a:rPr>
              <a:t> Muhammad </a:t>
            </a:r>
            <a:r>
              <a:rPr lang="en-US" altLang="en-US" sz="2400" b="1" i="1" dirty="0" err="1">
                <a:solidFill>
                  <a:srgbClr val="0000FF"/>
                </a:solidFill>
                <a:latin typeface="Arial" panose="020B0604020202020204" pitchFamily="34" charset="0"/>
              </a:rPr>
              <a:t>đều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kẻ</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giáo</a:t>
            </a:r>
            <a:r>
              <a:rPr lang="en-US" altLang="en-US" sz="2400" b="1" i="1" dirty="0">
                <a:solidFill>
                  <a:srgbClr val="0000FF"/>
                </a:solidFill>
                <a:latin typeface="Arial" panose="020B0604020202020204" pitchFamily="34" charset="0"/>
              </a:rPr>
              <a:t>.</a:t>
            </a:r>
          </a:p>
        </p:txBody>
      </p:sp>
    </p:spTree>
    <p:extLst>
      <p:ext uri="{BB962C8B-B14F-4D97-AF65-F5344CB8AC3E}">
        <p14:creationId xmlns:p14="http://schemas.microsoft.com/office/powerpoint/2010/main" val="197650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Bottom)">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 Box 5">
            <a:extLst>
              <a:ext uri="{FF2B5EF4-FFF2-40B4-BE49-F238E27FC236}">
                <a16:creationId xmlns="" xmlns:a16="http://schemas.microsoft.com/office/drawing/2014/main" id="{DF62106D-01D8-4AEE-87E4-DAE0109D10CA}"/>
              </a:ext>
            </a:extLst>
          </p:cNvPr>
          <p:cNvSpPr txBox="1">
            <a:spLocks noChangeArrowheads="1"/>
          </p:cNvSpPr>
          <p:nvPr/>
        </p:nvSpPr>
        <p:spPr bwMode="auto">
          <a:xfrm>
            <a:off x="3709851" y="2406578"/>
            <a:ext cx="7467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2400" b="1" i="1" dirty="0" err="1">
                <a:solidFill>
                  <a:srgbClr val="0000FF"/>
                </a:solidFill>
                <a:latin typeface="Arial" panose="020B0604020202020204" pitchFamily="34" charset="0"/>
              </a:rPr>
              <a:t>Bản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thân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mỗi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tín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đồ</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Hồi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giáo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một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họ</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không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cần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đến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người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trung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gian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dẫn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dắt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có</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thể</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tự</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thân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tìm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đến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đấng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tối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cao</a:t>
            </a:r>
            <a:r>
              <a:rPr lang="en-US" altLang="en-US" sz="2400" b="1" i="1" dirty="0">
                <a:solidFill>
                  <a:srgbClr val="0000FF"/>
                </a:solidFill>
                <a:latin typeface="Arial" panose="020B0604020202020204" pitchFamily="34" charset="0"/>
              </a:rPr>
              <a:t>. Ulama, </a:t>
            </a:r>
            <a:r>
              <a:rPr lang="en-US" altLang="en-US" sz="2400" b="1" i="1" dirty="0" err="1">
                <a:solidFill>
                  <a:srgbClr val="0000FF"/>
                </a:solidFill>
                <a:latin typeface="Arial" panose="020B0604020202020204" pitchFamily="34" charset="0"/>
              </a:rPr>
              <a:t>tức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hàng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chức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sắc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giáo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sỹ</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Hồi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giáo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chỉ</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công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việc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rao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giảng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lời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thánh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dạy</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những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điều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mình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biết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người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chưa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biết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chứ</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không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mang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những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trách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nhiệm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tâm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linh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như</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các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linh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mục</a:t>
            </a:r>
            <a:r>
              <a:rPr lang="en-US" altLang="en-US" sz="2400" b="1" i="1" dirty="0">
                <a:solidFill>
                  <a:srgbClr val="0000FF"/>
                </a:solidFill>
                <a:latin typeface="Arial" panose="020B0604020202020204" pitchFamily="34" charset="0"/>
              </a:rPr>
              <a:t> hay </a:t>
            </a:r>
            <a:r>
              <a:rPr lang="en-US" altLang="en-US" sz="2400" b="1" i="1" dirty="0" err="1">
                <a:solidFill>
                  <a:srgbClr val="0000FF"/>
                </a:solidFill>
                <a:latin typeface="Arial" panose="020B0604020202020204" pitchFamily="34" charset="0"/>
              </a:rPr>
              <a:t>hoà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thượng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không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đảm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trách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các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nghi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lễ</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thiêng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liêng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như</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rửa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tội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cầu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siêu</a:t>
            </a:r>
            <a:r>
              <a:rPr lang="en-US" altLang="en-US" sz="2400" b="1" i="1" dirty="0">
                <a:solidFill>
                  <a:srgbClr val="0000FF"/>
                </a:solidFill>
                <a:latin typeface="Arial" panose="020B0604020202020204" pitchFamily="34" charset="0"/>
              </a:rPr>
              <a:t>.</a:t>
            </a:r>
          </a:p>
        </p:txBody>
      </p:sp>
      <p:sp>
        <p:nvSpPr>
          <p:cNvPr id="10" name="TextBox 9">
            <a:extLst>
              <a:ext uri="{FF2B5EF4-FFF2-40B4-BE49-F238E27FC236}">
                <a16:creationId xmlns="" xmlns:a16="http://schemas.microsoft.com/office/drawing/2014/main" id="{B06CCCBE-4154-419F-ADE6-7EB619BE6138}"/>
              </a:ext>
            </a:extLst>
          </p:cNvPr>
          <p:cNvSpPr txBox="1"/>
          <p:nvPr/>
        </p:nvSpPr>
        <p:spPr>
          <a:xfrm>
            <a:off x="1228725" y="1709042"/>
            <a:ext cx="3895725" cy="584775"/>
          </a:xfrm>
          <a:prstGeom prst="rect">
            <a:avLst/>
          </a:prstGeom>
          <a:noFill/>
        </p:spPr>
        <p:txBody>
          <a:bodyPr wrap="square" rtlCol="0">
            <a:spAutoFit/>
          </a:bodyPr>
          <a:lstStyle/>
          <a:p>
            <a:r>
              <a:rPr lang="vi-VN" sz="3200" b="1" dirty="0"/>
              <a:t>ĐẠO HỒI</a:t>
            </a:r>
            <a:endParaRPr lang="en-US" sz="3200" b="1" dirty="0"/>
          </a:p>
        </p:txBody>
      </p:sp>
      <p:pic>
        <p:nvPicPr>
          <p:cNvPr id="11" name="Picture 7">
            <a:extLst>
              <a:ext uri="{FF2B5EF4-FFF2-40B4-BE49-F238E27FC236}">
                <a16:creationId xmlns="" xmlns:a16="http://schemas.microsoft.com/office/drawing/2014/main" id="{3F573EAD-0C76-4374-BA08-99A12505A4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6769" y="4050341"/>
            <a:ext cx="2657475" cy="1626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ông trình này mở cửa hai lần một năm trong lễ “làm sạch Kaabe”. Buổi lễ này diễn ra 30 ngày trước tháng Ramadan (tháng nhịn ăn) và 30 ngày trước lễ Hajj. Ảnh: CNN.">
            <a:extLst>
              <a:ext uri="{FF2B5EF4-FFF2-40B4-BE49-F238E27FC236}">
                <a16:creationId xmlns="" xmlns:a16="http://schemas.microsoft.com/office/drawing/2014/main" id="{67852667-67C6-41AF-A428-670C597C24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6769" y="2317750"/>
            <a:ext cx="2657475" cy="165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4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pic>
        <p:nvPicPr>
          <p:cNvPr id="9" name="Picture 4">
            <a:extLst>
              <a:ext uri="{FF2B5EF4-FFF2-40B4-BE49-F238E27FC236}">
                <a16:creationId xmlns="" xmlns:a16="http://schemas.microsoft.com/office/drawing/2014/main" id="{1D4EA3F6-0C90-4945-BCBE-AE9EAF69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 y="2510064"/>
            <a:ext cx="29718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a:extLst>
              <a:ext uri="{FF2B5EF4-FFF2-40B4-BE49-F238E27FC236}">
                <a16:creationId xmlns="" xmlns:a16="http://schemas.microsoft.com/office/drawing/2014/main" id="{D98D6D6E-A1C2-4AAE-8860-AA8B4ABE1030}"/>
              </a:ext>
            </a:extLst>
          </p:cNvPr>
          <p:cNvSpPr txBox="1">
            <a:spLocks noChangeArrowheads="1"/>
          </p:cNvSpPr>
          <p:nvPr/>
        </p:nvSpPr>
        <p:spPr bwMode="auto">
          <a:xfrm>
            <a:off x="4186101" y="2610285"/>
            <a:ext cx="7038975"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2400" b="1" i="1" dirty="0" err="1">
                <a:solidFill>
                  <a:srgbClr val="0000FF"/>
                </a:solidFill>
                <a:latin typeface="Arial" panose="020B0604020202020204" pitchFamily="34" charset="0"/>
              </a:rPr>
              <a:t>Luật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pháp</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của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Thiên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Chúa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tức</a:t>
            </a:r>
            <a:r>
              <a:rPr lang="en-US" altLang="en-US" sz="2400" b="1" i="1" dirty="0">
                <a:solidFill>
                  <a:srgbClr val="0000FF"/>
                </a:solidFill>
                <a:latin typeface="Arial" panose="020B0604020202020204" pitchFamily="34" charset="0"/>
              </a:rPr>
              <a:t> Sharia, </a:t>
            </a:r>
            <a:r>
              <a:rPr lang="en-US" altLang="en-US" sz="2400" b="1" i="1" dirty="0" err="1">
                <a:solidFill>
                  <a:srgbClr val="0000FF"/>
                </a:solidFill>
                <a:latin typeface="Arial" panose="020B0604020202020204" pitchFamily="34" charset="0"/>
              </a:rPr>
              <a:t>được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ghi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lại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trong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kinh</a:t>
            </a:r>
            <a:r>
              <a:rPr lang="en-US" altLang="en-US" sz="2400" b="1" i="1" dirty="0">
                <a:solidFill>
                  <a:srgbClr val="0000FF"/>
                </a:solidFill>
                <a:latin typeface="Arial" panose="020B0604020202020204" pitchFamily="34" charset="0"/>
              </a:rPr>
              <a:t> Koran </a:t>
            </a:r>
            <a:r>
              <a:rPr lang="en-US" altLang="en-US" sz="2400" b="1" i="1" dirty="0" err="1">
                <a:solidFill>
                  <a:srgbClr val="0000FF"/>
                </a:solidFill>
                <a:latin typeface="Arial" panose="020B0604020202020204" pitchFamily="34" charset="0"/>
              </a:rPr>
              <a:t>và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các</a:t>
            </a:r>
            <a:r>
              <a:rPr lang="en-US" altLang="en-US" sz="2400" b="1" i="1" dirty="0">
                <a:solidFill>
                  <a:srgbClr val="0000FF"/>
                </a:solidFill>
                <a:latin typeface="Arial" panose="020B0604020202020204" pitchFamily="34" charset="0"/>
              </a:rPr>
              <a:t> pho Sunna. Sharia </a:t>
            </a:r>
            <a:r>
              <a:rPr lang="en-US" altLang="en-US" sz="2400" b="1" i="1" dirty="0" err="1">
                <a:solidFill>
                  <a:srgbClr val="0000FF"/>
                </a:solidFill>
                <a:latin typeface="Arial" panose="020B0604020202020204" pitchFamily="34" charset="0"/>
              </a:rPr>
              <a:t>quy</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định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rất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rõ</a:t>
            </a:r>
            <a:r>
              <a:rPr lang="en-US" altLang="en-US" sz="2400" b="1" i="1" dirty="0">
                <a:solidFill>
                  <a:srgbClr val="0000FF"/>
                </a:solidFill>
                <a:latin typeface="Arial" panose="020B0604020202020204" pitchFamily="34" charset="0"/>
              </a:rPr>
              <a:t> 5 </a:t>
            </a:r>
            <a:r>
              <a:rPr lang="en-US" altLang="en-US" sz="2400" b="1" i="1" dirty="0" err="1">
                <a:solidFill>
                  <a:srgbClr val="0000FF"/>
                </a:solidFill>
                <a:latin typeface="Arial" panose="020B0604020202020204" pitchFamily="34" charset="0"/>
              </a:rPr>
              <a:t>điều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bổn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phận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trách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nhiệm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của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một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tín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đồ</a:t>
            </a:r>
            <a:r>
              <a:rPr lang="en-US" altLang="en-US" sz="2400" b="1" i="1" dirty="0">
                <a:solidFill>
                  <a:srgbClr val="0000FF"/>
                </a:solidFill>
                <a:latin typeface="Arial" panose="020B0604020202020204" pitchFamily="34" charset="0"/>
              </a:rPr>
              <a:t>.</a:t>
            </a:r>
          </a:p>
          <a:p>
            <a:pPr algn="just" eaLnBrk="1" hangingPunct="1">
              <a:spcBef>
                <a:spcPct val="50000"/>
              </a:spcBef>
              <a:buClrTx/>
              <a:buSzTx/>
              <a:buFontTx/>
              <a:buNone/>
            </a:pPr>
            <a:r>
              <a:rPr lang="en-US" altLang="en-US" sz="2400" b="1" i="1" dirty="0">
                <a:solidFill>
                  <a:srgbClr val="0000FF"/>
                </a:solidFill>
                <a:latin typeface="Arial" panose="020B0604020202020204" pitchFamily="34" charset="0"/>
              </a:rPr>
              <a:t>5 </a:t>
            </a:r>
            <a:r>
              <a:rPr lang="en-US" altLang="en-US" sz="2400" b="1" i="1" dirty="0" err="1">
                <a:solidFill>
                  <a:srgbClr val="0000FF"/>
                </a:solidFill>
                <a:latin typeface="Arial" panose="020B0604020202020204" pitchFamily="34" charset="0"/>
              </a:rPr>
              <a:t>điều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ấy</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thường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được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gọi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Ngũ-Trụ-Hồi</a:t>
            </a:r>
            <a:endParaRPr lang="en-US" altLang="en-US" sz="2400" b="1" i="1" dirty="0">
              <a:solidFill>
                <a:srgbClr val="0000FF"/>
              </a:solidFill>
              <a:latin typeface="Arial" panose="020B0604020202020204" pitchFamily="34" charset="0"/>
            </a:endParaRPr>
          </a:p>
        </p:txBody>
      </p:sp>
      <p:sp>
        <p:nvSpPr>
          <p:cNvPr id="11" name="TextBox 10">
            <a:extLst>
              <a:ext uri="{FF2B5EF4-FFF2-40B4-BE49-F238E27FC236}">
                <a16:creationId xmlns="" xmlns:a16="http://schemas.microsoft.com/office/drawing/2014/main" id="{6A1C2626-DAC4-4677-9A14-245CC01F28A7}"/>
              </a:ext>
            </a:extLst>
          </p:cNvPr>
          <p:cNvSpPr txBox="1"/>
          <p:nvPr/>
        </p:nvSpPr>
        <p:spPr>
          <a:xfrm>
            <a:off x="1333500" y="1743658"/>
            <a:ext cx="3895725" cy="584775"/>
          </a:xfrm>
          <a:prstGeom prst="rect">
            <a:avLst/>
          </a:prstGeom>
          <a:noFill/>
        </p:spPr>
        <p:txBody>
          <a:bodyPr wrap="square" rtlCol="0">
            <a:spAutoFit/>
          </a:bodyPr>
          <a:lstStyle/>
          <a:p>
            <a:r>
              <a:rPr lang="vi-VN" sz="3200" b="1" dirty="0"/>
              <a:t>ĐẠO HỒI</a:t>
            </a:r>
            <a:endParaRPr lang="en-US" sz="3200" b="1" dirty="0"/>
          </a:p>
        </p:txBody>
      </p:sp>
    </p:spTree>
    <p:extLst>
      <p:ext uri="{BB962C8B-B14F-4D97-AF65-F5344CB8AC3E}">
        <p14:creationId xmlns:p14="http://schemas.microsoft.com/office/powerpoint/2010/main" val="41063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667702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ctr"/>
            <a:r>
              <a:rPr lang="en-US" dirty="0"/>
              <a:t>NGŨ TRỤ HỒI</a:t>
            </a:r>
          </a:p>
        </p:txBody>
      </p:sp>
      <p:sp>
        <p:nvSpPr>
          <p:cNvPr id="9" name="Text Box 6">
            <a:extLst>
              <a:ext uri="{FF2B5EF4-FFF2-40B4-BE49-F238E27FC236}">
                <a16:creationId xmlns="" xmlns:a16="http://schemas.microsoft.com/office/drawing/2014/main" id="{8BC5F8E4-1FAC-4EF3-83DA-270B21804EFD}"/>
              </a:ext>
            </a:extLst>
          </p:cNvPr>
          <p:cNvSpPr txBox="1">
            <a:spLocks noChangeArrowheads="1"/>
          </p:cNvSpPr>
          <p:nvPr/>
        </p:nvSpPr>
        <p:spPr bwMode="auto">
          <a:xfrm>
            <a:off x="938212" y="1862317"/>
            <a:ext cx="102679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2400" b="1" i="1" dirty="0">
                <a:solidFill>
                  <a:srgbClr val="0000FF"/>
                </a:solidFill>
                <a:latin typeface="Arial" panose="020B0604020202020204" pitchFamily="34" charset="0"/>
              </a:rPr>
              <a:t>1/ </a:t>
            </a:r>
            <a:r>
              <a:rPr lang="en-US" altLang="en-US" sz="2400" b="1" i="1" dirty="0" err="1">
                <a:solidFill>
                  <a:srgbClr val="0000FF"/>
                </a:solidFill>
                <a:latin typeface="Arial" panose="020B0604020202020204" pitchFamily="34" charset="0"/>
              </a:rPr>
              <a:t>Xưng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tụng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đức</a:t>
            </a:r>
            <a:r>
              <a:rPr lang="en-US" altLang="en-US" sz="2400" b="1" i="1" dirty="0">
                <a:solidFill>
                  <a:srgbClr val="0000FF"/>
                </a:solidFill>
                <a:latin typeface="Arial" panose="020B0604020202020204" pitchFamily="34" charset="0"/>
              </a:rPr>
              <a:t> tin:“</a:t>
            </a:r>
            <a:r>
              <a:rPr lang="en-US" altLang="en-US" sz="2400" b="1" i="1" dirty="0" err="1">
                <a:solidFill>
                  <a:srgbClr val="0000FF"/>
                </a:solidFill>
                <a:latin typeface="Arial" panose="020B0604020202020204" pitchFamily="34" charset="0"/>
              </a:rPr>
              <a:t>Không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có</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chúa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khác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nào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ngoài</a:t>
            </a:r>
            <a:r>
              <a:rPr lang="en-US" altLang="en-US" sz="2400" b="1" i="1" dirty="0">
                <a:solidFill>
                  <a:srgbClr val="0000FF"/>
                </a:solidFill>
                <a:latin typeface="Arial" panose="020B0604020202020204" pitchFamily="34" charset="0"/>
              </a:rPr>
              <a:t> Allah, </a:t>
            </a:r>
            <a:r>
              <a:rPr lang="en-US" altLang="en-US" sz="2400" b="1" i="1" dirty="0" err="1">
                <a:solidFill>
                  <a:srgbClr val="0000FF"/>
                </a:solidFill>
                <a:latin typeface="Arial" panose="020B0604020202020204" pitchFamily="34" charset="0"/>
              </a:rPr>
              <a:t>và</a:t>
            </a:r>
            <a:r>
              <a:rPr lang="en-US" altLang="en-US" sz="2400" b="1" i="1" dirty="0">
                <a:solidFill>
                  <a:srgbClr val="0000FF"/>
                </a:solidFill>
                <a:latin typeface="Arial" panose="020B0604020202020204" pitchFamily="34" charset="0"/>
              </a:rPr>
              <a:t> Muhammad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kẻ</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truyền</a:t>
            </a:r>
            <a:r>
              <a:rPr lang="en-US" altLang="en-US" sz="2400" b="1" i="1" dirty="0">
                <a:solidFill>
                  <a:srgbClr val="0000FF"/>
                </a:solidFill>
                <a:latin typeface="Arial" panose="020B0604020202020204" pitchFamily="34" charset="0"/>
              </a:rPr>
              <a:t> tin </a:t>
            </a:r>
            <a:r>
              <a:rPr lang="en-US" altLang="en-US" sz="2400" b="1" i="1" dirty="0" err="1">
                <a:solidFill>
                  <a:srgbClr val="0000FF"/>
                </a:solidFill>
                <a:latin typeface="Arial" panose="020B0604020202020204" pitchFamily="34" charset="0"/>
              </a:rPr>
              <a:t>của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Người</a:t>
            </a:r>
            <a:r>
              <a:rPr lang="en-US" altLang="en-US" sz="2400" b="1" i="1" dirty="0">
                <a:solidFill>
                  <a:srgbClr val="0000FF"/>
                </a:solidFill>
                <a:latin typeface="Arial" panose="020B0604020202020204" pitchFamily="34" charset="0"/>
              </a:rPr>
              <a:t>”.</a:t>
            </a:r>
          </a:p>
        </p:txBody>
      </p:sp>
      <p:sp>
        <p:nvSpPr>
          <p:cNvPr id="10" name="Rectangle 3">
            <a:extLst>
              <a:ext uri="{FF2B5EF4-FFF2-40B4-BE49-F238E27FC236}">
                <a16:creationId xmlns="" xmlns:a16="http://schemas.microsoft.com/office/drawing/2014/main" id="{7DC194F7-8E51-48DB-977A-559BBD429D1D}"/>
              </a:ext>
            </a:extLst>
          </p:cNvPr>
          <p:cNvSpPr txBox="1">
            <a:spLocks noChangeArrowheads="1"/>
          </p:cNvSpPr>
          <p:nvPr/>
        </p:nvSpPr>
        <p:spPr>
          <a:xfrm>
            <a:off x="962025" y="2765689"/>
            <a:ext cx="1026795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just">
              <a:spcBef>
                <a:spcPct val="50000"/>
              </a:spcBef>
              <a:buClrTx/>
              <a:buSzTx/>
              <a:buFontTx/>
              <a:buNone/>
              <a:defRPr sz="2400" b="1">
                <a:solidFill>
                  <a:srgbClr val="0000FF"/>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9pPr>
          </a:lstStyle>
          <a:p>
            <a:r>
              <a:rPr lang="en-US" altLang="en-US" i="1" dirty="0"/>
              <a:t>2/ </a:t>
            </a:r>
            <a:r>
              <a:rPr lang="en-US" altLang="en-US" i="1" dirty="0" err="1"/>
              <a:t>Cầu</a:t>
            </a:r>
            <a:r>
              <a:rPr lang="en-US" altLang="en-US" i="1" dirty="0"/>
              <a:t> </a:t>
            </a:r>
            <a:r>
              <a:rPr lang="en-US" altLang="en-US" i="1" dirty="0" err="1"/>
              <a:t>nguyện</a:t>
            </a:r>
            <a:r>
              <a:rPr lang="en-US" altLang="en-US" i="1" dirty="0"/>
              <a:t>: 5 </a:t>
            </a:r>
            <a:r>
              <a:rPr lang="en-US" altLang="en-US" i="1" dirty="0" err="1"/>
              <a:t>lần</a:t>
            </a:r>
            <a:r>
              <a:rPr lang="en-US" altLang="en-US" i="1" dirty="0"/>
              <a:t> </a:t>
            </a:r>
            <a:r>
              <a:rPr lang="en-US" altLang="en-US" i="1" dirty="0" err="1"/>
              <a:t>một</a:t>
            </a:r>
            <a:r>
              <a:rPr lang="en-US" altLang="en-US" i="1" dirty="0"/>
              <a:t> </a:t>
            </a:r>
            <a:r>
              <a:rPr lang="en-US" altLang="en-US" i="1" dirty="0" err="1"/>
              <a:t>ngày</a:t>
            </a:r>
            <a:r>
              <a:rPr lang="en-US" altLang="en-US" i="1" dirty="0"/>
              <a:t>, </a:t>
            </a:r>
            <a:r>
              <a:rPr lang="en-US" altLang="en-US" i="1" dirty="0" err="1"/>
              <a:t>vào</a:t>
            </a:r>
            <a:r>
              <a:rPr lang="en-US" altLang="en-US" i="1" dirty="0"/>
              <a:t> </a:t>
            </a:r>
            <a:r>
              <a:rPr lang="en-US" altLang="en-US" i="1" dirty="0" err="1"/>
              <a:t>lúc</a:t>
            </a:r>
            <a:r>
              <a:rPr lang="en-US" altLang="en-US" i="1" dirty="0"/>
              <a:t> ban </a:t>
            </a:r>
            <a:r>
              <a:rPr lang="en-US" altLang="en-US" i="1" dirty="0" err="1"/>
              <a:t>mai</a:t>
            </a:r>
            <a:r>
              <a:rPr lang="en-US" altLang="en-US" i="1" dirty="0"/>
              <a:t>, </a:t>
            </a:r>
            <a:r>
              <a:rPr lang="en-US" altLang="en-US" i="1" dirty="0" err="1"/>
              <a:t>trưa</a:t>
            </a:r>
            <a:r>
              <a:rPr lang="en-US" altLang="en-US" i="1" dirty="0"/>
              <a:t>, </a:t>
            </a:r>
            <a:r>
              <a:rPr lang="en-US" altLang="en-US" i="1" dirty="0" err="1"/>
              <a:t>chiều</a:t>
            </a:r>
            <a:r>
              <a:rPr lang="en-US" altLang="en-US" i="1" dirty="0"/>
              <a:t>, </a:t>
            </a:r>
            <a:r>
              <a:rPr lang="en-US" altLang="en-US" i="1" dirty="0" err="1"/>
              <a:t>hoàng</a:t>
            </a:r>
            <a:r>
              <a:rPr lang="en-US" altLang="en-US" i="1" dirty="0"/>
              <a:t> </a:t>
            </a:r>
            <a:r>
              <a:rPr lang="en-US" altLang="en-US" i="1" dirty="0" err="1"/>
              <a:t>hôn</a:t>
            </a:r>
            <a:r>
              <a:rPr lang="en-US" altLang="en-US" i="1" dirty="0"/>
              <a:t>, </a:t>
            </a:r>
            <a:r>
              <a:rPr lang="en-US" altLang="en-US" i="1" dirty="0" err="1"/>
              <a:t>và</a:t>
            </a:r>
            <a:r>
              <a:rPr lang="en-US" altLang="en-US" i="1" dirty="0"/>
              <a:t> </a:t>
            </a:r>
            <a:r>
              <a:rPr lang="en-US" altLang="en-US" i="1" dirty="0" err="1"/>
              <a:t>tối</a:t>
            </a:r>
            <a:r>
              <a:rPr lang="en-US" altLang="en-US" i="1" dirty="0"/>
              <a:t>, </a:t>
            </a:r>
            <a:r>
              <a:rPr lang="en-US" altLang="en-US" i="1" dirty="0" err="1"/>
              <a:t>hướng</a:t>
            </a:r>
            <a:r>
              <a:rPr lang="en-US" altLang="en-US" i="1" dirty="0"/>
              <a:t> </a:t>
            </a:r>
            <a:r>
              <a:rPr lang="en-US" altLang="en-US" i="1" dirty="0" err="1"/>
              <a:t>về</a:t>
            </a:r>
            <a:r>
              <a:rPr lang="en-US" altLang="en-US" i="1" dirty="0"/>
              <a:t> </a:t>
            </a:r>
            <a:r>
              <a:rPr lang="en-US" altLang="en-US" i="1" dirty="0" err="1"/>
              <a:t>thánh</a:t>
            </a:r>
            <a:r>
              <a:rPr lang="en-US" altLang="en-US" i="1" dirty="0"/>
              <a:t> </a:t>
            </a:r>
            <a:r>
              <a:rPr lang="en-US" altLang="en-US" i="1" dirty="0" err="1"/>
              <a:t>địa</a:t>
            </a:r>
            <a:r>
              <a:rPr lang="en-US" altLang="en-US" i="1" dirty="0"/>
              <a:t> Mecca </a:t>
            </a:r>
            <a:r>
              <a:rPr lang="en-US" altLang="en-US" i="1" dirty="0" err="1"/>
              <a:t>để</a:t>
            </a:r>
            <a:r>
              <a:rPr lang="en-US" altLang="en-US" i="1" dirty="0"/>
              <a:t> </a:t>
            </a:r>
            <a:r>
              <a:rPr lang="en-US" altLang="en-US" i="1" dirty="0" err="1"/>
              <a:t>cầu</a:t>
            </a:r>
            <a:r>
              <a:rPr lang="en-US" altLang="en-US" i="1" dirty="0"/>
              <a:t> </a:t>
            </a:r>
            <a:r>
              <a:rPr lang="en-US" altLang="en-US" i="1" dirty="0" err="1"/>
              <a:t>nguyện</a:t>
            </a:r>
            <a:r>
              <a:rPr lang="en-US" altLang="en-US" i="1" dirty="0"/>
              <a:t>. </a:t>
            </a:r>
            <a:r>
              <a:rPr lang="en-US" altLang="en-US" i="1" dirty="0" err="1"/>
              <a:t>Giáo</a:t>
            </a:r>
            <a:r>
              <a:rPr lang="en-US" altLang="en-US" i="1" dirty="0"/>
              <a:t> </a:t>
            </a:r>
            <a:r>
              <a:rPr lang="en-US" altLang="en-US" i="1" dirty="0" err="1"/>
              <a:t>dân</a:t>
            </a:r>
            <a:r>
              <a:rPr lang="en-US" altLang="en-US" i="1" dirty="0"/>
              <a:t> </a:t>
            </a:r>
            <a:r>
              <a:rPr lang="en-US" altLang="en-US" i="1" dirty="0" err="1"/>
              <a:t>có</a:t>
            </a:r>
            <a:r>
              <a:rPr lang="en-US" altLang="en-US" i="1" dirty="0"/>
              <a:t> </a:t>
            </a:r>
            <a:r>
              <a:rPr lang="en-US" altLang="en-US" i="1" dirty="0" err="1"/>
              <a:t>thể</a:t>
            </a:r>
            <a:r>
              <a:rPr lang="en-US" altLang="en-US" i="1" dirty="0"/>
              <a:t> </a:t>
            </a:r>
            <a:r>
              <a:rPr lang="en-US" altLang="en-US" i="1" dirty="0" err="1"/>
              <a:t>cầu</a:t>
            </a:r>
            <a:r>
              <a:rPr lang="en-US" altLang="en-US" i="1" dirty="0"/>
              <a:t> </a:t>
            </a:r>
            <a:r>
              <a:rPr lang="en-US" altLang="en-US" i="1" dirty="0" err="1"/>
              <a:t>nguyện</a:t>
            </a:r>
            <a:r>
              <a:rPr lang="en-US" altLang="en-US" i="1" dirty="0"/>
              <a:t> ở </a:t>
            </a:r>
            <a:r>
              <a:rPr lang="en-US" altLang="en-US" i="1" dirty="0" err="1"/>
              <a:t>bất</a:t>
            </a:r>
            <a:r>
              <a:rPr lang="en-US" altLang="en-US" i="1" dirty="0"/>
              <a:t> </a:t>
            </a:r>
            <a:r>
              <a:rPr lang="en-US" altLang="en-US" i="1" dirty="0" err="1"/>
              <a:t>cứ</a:t>
            </a:r>
            <a:r>
              <a:rPr lang="en-US" altLang="en-US" i="1" dirty="0"/>
              <a:t> </a:t>
            </a:r>
            <a:r>
              <a:rPr lang="en-US" altLang="en-US" i="1" dirty="0" err="1"/>
              <a:t>nơi</a:t>
            </a:r>
            <a:r>
              <a:rPr lang="en-US" altLang="en-US" i="1" dirty="0"/>
              <a:t> </a:t>
            </a:r>
            <a:r>
              <a:rPr lang="en-US" altLang="en-US" i="1" dirty="0" err="1"/>
              <a:t>đâu</a:t>
            </a:r>
            <a:r>
              <a:rPr lang="en-US" altLang="en-US" i="1" dirty="0"/>
              <a:t>, </a:t>
            </a:r>
            <a:r>
              <a:rPr lang="en-US" altLang="en-US" i="1" dirty="0" err="1"/>
              <a:t>nhưng</a:t>
            </a:r>
            <a:r>
              <a:rPr lang="en-US" altLang="en-US" i="1" dirty="0"/>
              <a:t> </a:t>
            </a:r>
            <a:r>
              <a:rPr lang="en-US" altLang="en-US" i="1" dirty="0" err="1"/>
              <a:t>buổi</a:t>
            </a:r>
            <a:r>
              <a:rPr lang="en-US" altLang="en-US" i="1" dirty="0"/>
              <a:t> </a:t>
            </a:r>
            <a:r>
              <a:rPr lang="en-US" altLang="en-US" i="1" dirty="0" err="1"/>
              <a:t>trưa</a:t>
            </a:r>
            <a:r>
              <a:rPr lang="en-US" altLang="en-US" i="1" dirty="0"/>
              <a:t> </a:t>
            </a:r>
            <a:r>
              <a:rPr lang="en-US" altLang="en-US" i="1" dirty="0" err="1"/>
              <a:t>ngày</a:t>
            </a:r>
            <a:r>
              <a:rPr lang="en-US" altLang="en-US" i="1" dirty="0"/>
              <a:t> </a:t>
            </a:r>
            <a:r>
              <a:rPr lang="en-US" altLang="en-US" i="1" dirty="0" err="1"/>
              <a:t>thứ</a:t>
            </a:r>
            <a:r>
              <a:rPr lang="en-US" altLang="en-US" i="1" dirty="0"/>
              <a:t> </a:t>
            </a:r>
            <a:r>
              <a:rPr lang="en-US" altLang="en-US" i="1" dirty="0" err="1"/>
              <a:t>sáu</a:t>
            </a:r>
            <a:r>
              <a:rPr lang="en-US" altLang="en-US" i="1" dirty="0"/>
              <a:t> </a:t>
            </a:r>
            <a:r>
              <a:rPr lang="en-US" altLang="en-US" i="1" dirty="0" err="1"/>
              <a:t>thì</a:t>
            </a:r>
            <a:r>
              <a:rPr lang="en-US" altLang="en-US" i="1" dirty="0"/>
              <a:t> </a:t>
            </a:r>
            <a:r>
              <a:rPr lang="en-US" altLang="en-US" i="1" dirty="0" err="1"/>
              <a:t>phải</a:t>
            </a:r>
            <a:r>
              <a:rPr lang="en-US" altLang="en-US" i="1" dirty="0"/>
              <a:t> </a:t>
            </a:r>
            <a:r>
              <a:rPr lang="en-US" altLang="en-US" i="1" dirty="0" err="1"/>
              <a:t>đến</a:t>
            </a:r>
            <a:r>
              <a:rPr lang="en-US" altLang="en-US" i="1" dirty="0"/>
              <a:t> </a:t>
            </a:r>
            <a:r>
              <a:rPr lang="en-US" altLang="en-US" i="1" dirty="0" err="1"/>
              <a:t>giáo</a:t>
            </a:r>
            <a:r>
              <a:rPr lang="en-US" altLang="en-US" i="1" dirty="0"/>
              <a:t> </a:t>
            </a:r>
            <a:r>
              <a:rPr lang="en-US" altLang="en-US" i="1" dirty="0" err="1"/>
              <a:t>đường</a:t>
            </a:r>
            <a:r>
              <a:rPr lang="en-US" altLang="en-US" i="1" dirty="0"/>
              <a:t>, </a:t>
            </a:r>
            <a:r>
              <a:rPr lang="en-US" altLang="en-US" i="1" dirty="0" err="1"/>
              <a:t>vì</a:t>
            </a:r>
            <a:r>
              <a:rPr lang="en-US" altLang="en-US" i="1" dirty="0"/>
              <a:t> </a:t>
            </a:r>
            <a:r>
              <a:rPr lang="en-US" altLang="en-US" i="1" dirty="0" err="1"/>
              <a:t>đó</a:t>
            </a:r>
            <a:r>
              <a:rPr lang="en-US" altLang="en-US" i="1" dirty="0"/>
              <a:t> </a:t>
            </a:r>
            <a:r>
              <a:rPr lang="en-US" altLang="en-US" i="1" dirty="0" err="1"/>
              <a:t>là</a:t>
            </a:r>
            <a:r>
              <a:rPr lang="en-US" altLang="en-US" i="1" dirty="0"/>
              <a:t> </a:t>
            </a:r>
            <a:r>
              <a:rPr lang="en-US" altLang="en-US" i="1" dirty="0" err="1"/>
              <a:t>lễ</a:t>
            </a:r>
            <a:r>
              <a:rPr lang="en-US" altLang="en-US" i="1" dirty="0"/>
              <a:t> </a:t>
            </a:r>
            <a:r>
              <a:rPr lang="en-US" altLang="en-US" i="1" dirty="0" err="1"/>
              <a:t>trọng</a:t>
            </a:r>
            <a:r>
              <a:rPr lang="en-US" altLang="en-US" i="1" dirty="0"/>
              <a:t>.</a:t>
            </a:r>
          </a:p>
        </p:txBody>
      </p:sp>
      <p:sp>
        <p:nvSpPr>
          <p:cNvPr id="11" name="Rectangle 4">
            <a:extLst>
              <a:ext uri="{FF2B5EF4-FFF2-40B4-BE49-F238E27FC236}">
                <a16:creationId xmlns="" xmlns:a16="http://schemas.microsoft.com/office/drawing/2014/main" id="{8ECE4031-B03C-4307-8CE1-63B36FF4FBCC}"/>
              </a:ext>
            </a:extLst>
          </p:cNvPr>
          <p:cNvSpPr>
            <a:spLocks noChangeArrowheads="1"/>
          </p:cNvSpPr>
          <p:nvPr/>
        </p:nvSpPr>
        <p:spPr bwMode="auto">
          <a:xfrm>
            <a:off x="533400" y="4553932"/>
            <a:ext cx="106965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cs typeface="Arial" panose="020B0604020202020204" pitchFamily="34" charset="0"/>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cs typeface="Arial" panose="020B0604020202020204" pitchFamily="34" charset="0"/>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cs typeface="Arial" panose="020B0604020202020204" pitchFamily="34" charset="0"/>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cs typeface="Arial" panose="020B0604020202020204" pitchFamily="34" charset="0"/>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cs typeface="Arial" panose="020B0604020202020204" pitchFamily="34" charset="0"/>
              </a:defRPr>
            </a:lvl9pPr>
          </a:lstStyle>
          <a:p>
            <a:pPr algn="just">
              <a:spcBef>
                <a:spcPct val="50000"/>
              </a:spcBef>
              <a:buClrTx/>
              <a:buSzTx/>
              <a:buNone/>
            </a:pPr>
            <a:r>
              <a:rPr lang="en-US" altLang="en-US" sz="2400" b="1" i="1" dirty="0">
                <a:solidFill>
                  <a:srgbClr val="0000FF"/>
                </a:solidFill>
                <a:effectLst/>
                <a:latin typeface="Arial" panose="020B0604020202020204" pitchFamily="34" charset="0"/>
              </a:rPr>
              <a:t>	3/ </a:t>
            </a:r>
            <a:r>
              <a:rPr lang="en-US" altLang="en-US" sz="2400" b="1" i="1" dirty="0" err="1">
                <a:solidFill>
                  <a:srgbClr val="0000FF"/>
                </a:solidFill>
                <a:effectLst/>
                <a:latin typeface="Arial" panose="020B0604020202020204" pitchFamily="34" charset="0"/>
              </a:rPr>
              <a:t>Bố</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thí</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Năng</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làm</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việc</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phúc</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giúp</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đỡ</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kẻ</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khó</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mẹ</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góa</a:t>
            </a:r>
            <a:r>
              <a:rPr lang="en-US" altLang="en-US" sz="2400" b="1" i="1" dirty="0">
                <a:solidFill>
                  <a:srgbClr val="0000FF"/>
                </a:solidFill>
                <a:effectLst/>
                <a:latin typeface="Arial" panose="020B0604020202020204" pitchFamily="34" charset="0"/>
              </a:rPr>
              <a:t> con </a:t>
            </a:r>
            <a:r>
              <a:rPr lang="en-US" altLang="en-US" sz="2400" b="1" i="1" dirty="0" err="1">
                <a:solidFill>
                  <a:srgbClr val="0000FF"/>
                </a:solidFill>
                <a:effectLst/>
                <a:latin typeface="Arial" panose="020B0604020202020204" pitchFamily="34" charset="0"/>
              </a:rPr>
              <a:t>côi</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Đúng</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theo</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quy</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tắc</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thì</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bất</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cứ</a:t>
            </a:r>
            <a:r>
              <a:rPr lang="en-US" altLang="en-US" sz="2400" b="1" i="1" dirty="0">
                <a:solidFill>
                  <a:srgbClr val="0000FF"/>
                </a:solidFill>
                <a:effectLst/>
                <a:latin typeface="Arial" panose="020B0604020202020204" pitchFamily="34" charset="0"/>
              </a:rPr>
              <a:t> ai </a:t>
            </a:r>
            <a:r>
              <a:rPr lang="en-US" altLang="en-US" sz="2400" b="1" i="1" dirty="0" err="1">
                <a:solidFill>
                  <a:srgbClr val="0000FF"/>
                </a:solidFill>
                <a:effectLst/>
                <a:latin typeface="Arial" panose="020B0604020202020204" pitchFamily="34" charset="0"/>
              </a:rPr>
              <a:t>có</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khả</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năng</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về</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tài</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chính</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mỗi</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năm</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phải</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bỏ</a:t>
            </a:r>
            <a:r>
              <a:rPr lang="en-US" altLang="en-US" sz="2400" b="1" i="1" dirty="0">
                <a:solidFill>
                  <a:srgbClr val="0000FF"/>
                </a:solidFill>
                <a:effectLst/>
                <a:latin typeface="Arial" panose="020B0604020202020204" pitchFamily="34" charset="0"/>
              </a:rPr>
              <a:t> ra </a:t>
            </a:r>
            <a:r>
              <a:rPr lang="en-US" altLang="en-US" sz="2400" b="1" i="1" dirty="0" err="1">
                <a:solidFill>
                  <a:srgbClr val="0000FF"/>
                </a:solidFill>
                <a:effectLst/>
                <a:latin typeface="Arial" panose="020B0604020202020204" pitchFamily="34" charset="0"/>
              </a:rPr>
              <a:t>ít</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nhất</a:t>
            </a:r>
            <a:r>
              <a:rPr lang="en-US" altLang="en-US" sz="2400" b="1" i="1" dirty="0">
                <a:solidFill>
                  <a:srgbClr val="0000FF"/>
                </a:solidFill>
                <a:effectLst/>
                <a:latin typeface="Arial" panose="020B0604020202020204" pitchFamily="34" charset="0"/>
              </a:rPr>
              <a:t> 2.5% </a:t>
            </a:r>
            <a:r>
              <a:rPr lang="en-US" altLang="en-US" sz="2400" b="1" i="1" dirty="0" err="1">
                <a:solidFill>
                  <a:srgbClr val="0000FF"/>
                </a:solidFill>
                <a:effectLst/>
                <a:latin typeface="Arial" panose="020B0604020202020204" pitchFamily="34" charset="0"/>
              </a:rPr>
              <a:t>tổng</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tài</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sản</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tài</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sản</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chứ</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không</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phải</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thu</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nhập</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để</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bố</a:t>
            </a:r>
            <a:r>
              <a:rPr lang="en-US" altLang="en-US" sz="2400" b="1" i="1" dirty="0">
                <a:solidFill>
                  <a:srgbClr val="0000FF"/>
                </a:solidFill>
                <a:effectLst/>
                <a:latin typeface="Arial" panose="020B0604020202020204" pitchFamily="34" charset="0"/>
              </a:rPr>
              <a:t> </a:t>
            </a:r>
            <a:r>
              <a:rPr lang="en-US" altLang="en-US" sz="2400" b="1" i="1" dirty="0" err="1">
                <a:solidFill>
                  <a:srgbClr val="0000FF"/>
                </a:solidFill>
                <a:effectLst/>
                <a:latin typeface="Arial" panose="020B0604020202020204" pitchFamily="34" charset="0"/>
              </a:rPr>
              <a:t>thí</a:t>
            </a:r>
            <a:r>
              <a:rPr lang="en-US" altLang="en-US" sz="2400" b="1" i="1" dirty="0">
                <a:solidFill>
                  <a:srgbClr val="0000FF"/>
                </a:solidFill>
                <a:effectLst/>
                <a:latin typeface="Arial" panose="020B0604020202020204" pitchFamily="34" charset="0"/>
              </a:rPr>
              <a:t>.</a:t>
            </a:r>
          </a:p>
        </p:txBody>
      </p:sp>
    </p:spTree>
    <p:extLst>
      <p:ext uri="{BB962C8B-B14F-4D97-AF65-F5344CB8AC3E}">
        <p14:creationId xmlns:p14="http://schemas.microsoft.com/office/powerpoint/2010/main" val="354944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p:cTn id="12"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10">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0">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lide(fromBottom)">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667702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ctr"/>
            <a:r>
              <a:rPr lang="en-US" dirty="0"/>
              <a:t>NGŨ TRỤ HỒI</a:t>
            </a:r>
          </a:p>
        </p:txBody>
      </p:sp>
      <p:sp>
        <p:nvSpPr>
          <p:cNvPr id="9" name="Rectangle 3">
            <a:extLst>
              <a:ext uri="{FF2B5EF4-FFF2-40B4-BE49-F238E27FC236}">
                <a16:creationId xmlns="" xmlns:a16="http://schemas.microsoft.com/office/drawing/2014/main" id="{78A7AF24-CAFD-4FBC-9BE0-6C8D394F5AD5}"/>
              </a:ext>
            </a:extLst>
          </p:cNvPr>
          <p:cNvSpPr txBox="1">
            <a:spLocks noChangeArrowheads="1"/>
          </p:cNvSpPr>
          <p:nvPr/>
        </p:nvSpPr>
        <p:spPr>
          <a:xfrm>
            <a:off x="1571625" y="2124075"/>
            <a:ext cx="8896350" cy="400064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defRPr/>
            </a:pPr>
            <a:r>
              <a:rPr lang="en-US" altLang="en-US" sz="2800" b="1" i="1">
                <a:solidFill>
                  <a:srgbClr val="0000FF"/>
                </a:solidFill>
              </a:rPr>
              <a:t> 	4/ Nhịn ăn trong tháng Ramadan: Trong tháng Ramadan, tháng thứ 9 trong lịch Hồi giáo, tín đồ phải tuyệt đối tránh chuyện tình dục, không ăn không uống từ bình minh cho đến hoàng hôn mỗi ngày. Mục đích việc này là để trai giới cho tâm hồn thanh tịnh mà tưởng niệm Thiên Chúa, lại cũng để hiểu thấu nỗi khổ đau của những kẻ nghèo đói lang thang không có cái ăn, từ đó mà biết thương người hơn. Trừ người già, đàn bà có thai và trẻ em dưới 10 tuổi</a:t>
            </a:r>
          </a:p>
        </p:txBody>
      </p:sp>
    </p:spTree>
    <p:extLst>
      <p:ext uri="{BB962C8B-B14F-4D97-AF65-F5344CB8AC3E}">
        <p14:creationId xmlns:p14="http://schemas.microsoft.com/office/powerpoint/2010/main" val="343434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6A10B413-B7A9-4A82-92BD-8944DA6C3DC0}"/>
              </a:ext>
            </a:extLst>
          </p:cNvPr>
          <p:cNvSpPr txBox="1"/>
          <p:nvPr/>
        </p:nvSpPr>
        <p:spPr>
          <a:xfrm>
            <a:off x="1190625" y="1866900"/>
            <a:ext cx="8886825" cy="523220"/>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i="1" dirty="0"/>
              <a:t>1. Một số vấn đề chung về  dân tộc</a:t>
            </a:r>
            <a:endParaRPr lang="en-US" i="1" dirty="0"/>
          </a:p>
        </p:txBody>
      </p:sp>
      <p:sp>
        <p:nvSpPr>
          <p:cNvPr id="4" name="TextBox 3">
            <a:extLst>
              <a:ext uri="{FF2B5EF4-FFF2-40B4-BE49-F238E27FC236}">
                <a16:creationId xmlns="" xmlns:a16="http://schemas.microsoft.com/office/drawing/2014/main" id="{F383FC81-5D7D-4492-BDA3-3316A1FA1173}"/>
              </a:ext>
            </a:extLst>
          </p:cNvPr>
          <p:cNvSpPr txBox="1"/>
          <p:nvPr/>
        </p:nvSpPr>
        <p:spPr>
          <a:xfrm>
            <a:off x="1680049" y="2529050"/>
            <a:ext cx="4544962"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1.1. Khái niệm</a:t>
            </a:r>
            <a:endParaRPr lang="en-US" dirty="0"/>
          </a:p>
        </p:txBody>
      </p:sp>
      <p:sp>
        <p:nvSpPr>
          <p:cNvPr id="9" name="Rectangle 11">
            <a:extLst>
              <a:ext uri="{FF2B5EF4-FFF2-40B4-BE49-F238E27FC236}">
                <a16:creationId xmlns="" xmlns:a16="http://schemas.microsoft.com/office/drawing/2014/main" id="{AC03509D-E2CC-4E7B-B6CD-200BEA306712}"/>
              </a:ext>
            </a:extLst>
          </p:cNvPr>
          <p:cNvSpPr>
            <a:spLocks noChangeArrowheads="1"/>
          </p:cNvSpPr>
          <p:nvPr/>
        </p:nvSpPr>
        <p:spPr bwMode="auto">
          <a:xfrm>
            <a:off x="1285875" y="3124200"/>
            <a:ext cx="1828800" cy="3048000"/>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eaLnBrk="1" hangingPunct="1">
              <a:spcBef>
                <a:spcPct val="0"/>
              </a:spcBef>
              <a:buClrTx/>
              <a:buSzTx/>
              <a:buFontTx/>
              <a:buNone/>
            </a:pPr>
            <a:endParaRPr lang="en-US" altLang="en-US" sz="1800">
              <a:latin typeface="Arial" panose="020B0604020202020204" pitchFamily="34" charset="0"/>
            </a:endParaRPr>
          </a:p>
        </p:txBody>
      </p:sp>
      <p:sp>
        <p:nvSpPr>
          <p:cNvPr id="10" name="Text Box 12">
            <a:extLst>
              <a:ext uri="{FF2B5EF4-FFF2-40B4-BE49-F238E27FC236}">
                <a16:creationId xmlns="" xmlns:a16="http://schemas.microsoft.com/office/drawing/2014/main" id="{492E69F2-5414-43FE-AB30-52107D2DF083}"/>
              </a:ext>
            </a:extLst>
          </p:cNvPr>
          <p:cNvSpPr txBox="1">
            <a:spLocks noChangeArrowheads="1"/>
          </p:cNvSpPr>
          <p:nvPr/>
        </p:nvSpPr>
        <p:spPr bwMode="auto">
          <a:xfrm>
            <a:off x="1285875" y="3324225"/>
            <a:ext cx="1905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ctr" eaLnBrk="1" hangingPunct="1">
              <a:spcBef>
                <a:spcPct val="50000"/>
              </a:spcBef>
              <a:buClrTx/>
              <a:buSzTx/>
              <a:buFontTx/>
              <a:buNone/>
            </a:pPr>
            <a:r>
              <a:rPr lang="en-US" altLang="en-US" sz="2400" b="1" dirty="0" err="1">
                <a:latin typeface="Arial" panose="020B0604020202020204" pitchFamily="34" charset="0"/>
              </a:rPr>
              <a:t>Trong</a:t>
            </a:r>
            <a:r>
              <a:rPr lang="en-US" altLang="en-US" sz="2400" b="1" dirty="0">
                <a:latin typeface="Arial" panose="020B0604020202020204" pitchFamily="34" charset="0"/>
              </a:rPr>
              <a:t> </a:t>
            </a:r>
            <a:r>
              <a:rPr lang="en-US" altLang="en-US" sz="2400" b="1" dirty="0" err="1">
                <a:latin typeface="Arial" panose="020B0604020202020204" pitchFamily="34" charset="0"/>
              </a:rPr>
              <a:t>tiếng</a:t>
            </a:r>
            <a:r>
              <a:rPr lang="en-US" altLang="en-US" sz="2400" b="1" dirty="0">
                <a:latin typeface="Arial" panose="020B0604020202020204" pitchFamily="34" charset="0"/>
              </a:rPr>
              <a:t> </a:t>
            </a:r>
            <a:r>
              <a:rPr lang="en-US" altLang="en-US" sz="2400" b="1" dirty="0" err="1">
                <a:latin typeface="Arial" panose="020B0604020202020204" pitchFamily="34" charset="0"/>
              </a:rPr>
              <a:t>Việt</a:t>
            </a:r>
            <a:r>
              <a:rPr lang="en-US" altLang="en-US" sz="2400" b="1" dirty="0">
                <a:latin typeface="Arial" panose="020B0604020202020204" pitchFamily="34" charset="0"/>
              </a:rPr>
              <a:t> </a:t>
            </a:r>
            <a:r>
              <a:rPr lang="en-US" altLang="en-US" sz="2400" b="1" dirty="0" err="1">
                <a:latin typeface="Arial" panose="020B0604020202020204" pitchFamily="34" charset="0"/>
              </a:rPr>
              <a:t>khái</a:t>
            </a:r>
            <a:r>
              <a:rPr lang="en-US" altLang="en-US" sz="2400" b="1" dirty="0">
                <a:latin typeface="Arial" panose="020B0604020202020204" pitchFamily="34" charset="0"/>
              </a:rPr>
              <a:t> </a:t>
            </a:r>
            <a:r>
              <a:rPr lang="en-US" altLang="en-US" sz="2400" b="1" dirty="0" err="1">
                <a:latin typeface="Arial" panose="020B0604020202020204" pitchFamily="34" charset="0"/>
              </a:rPr>
              <a:t>niệm</a:t>
            </a:r>
            <a:r>
              <a:rPr lang="en-US" altLang="en-US" sz="2400" b="1" dirty="0">
                <a:latin typeface="Arial" panose="020B0604020202020204" pitchFamily="34" charset="0"/>
              </a:rPr>
              <a:t> </a:t>
            </a:r>
            <a:r>
              <a:rPr lang="en-US" altLang="en-US" sz="2400" b="1" dirty="0" err="1">
                <a:latin typeface="Arial" panose="020B0604020202020204" pitchFamily="34" charset="0"/>
              </a:rPr>
              <a:t>dân</a:t>
            </a:r>
            <a:r>
              <a:rPr lang="en-US" altLang="en-US" sz="2400" b="1" dirty="0">
                <a:latin typeface="Arial" panose="020B0604020202020204" pitchFamily="34" charset="0"/>
              </a:rPr>
              <a:t> </a:t>
            </a:r>
            <a:r>
              <a:rPr lang="en-US" altLang="en-US" sz="2400" b="1" dirty="0" err="1">
                <a:latin typeface="Arial" panose="020B0604020202020204" pitchFamily="34" charset="0"/>
              </a:rPr>
              <a:t>tộc</a:t>
            </a:r>
            <a:r>
              <a:rPr lang="en-US" altLang="en-US" sz="2400" b="1" dirty="0">
                <a:latin typeface="Arial" panose="020B0604020202020204" pitchFamily="34" charset="0"/>
              </a:rPr>
              <a:t> </a:t>
            </a:r>
            <a:r>
              <a:rPr lang="en-US" altLang="en-US" sz="2400" b="1" dirty="0" err="1">
                <a:latin typeface="Arial" panose="020B0604020202020204" pitchFamily="34" charset="0"/>
              </a:rPr>
              <a:t>được</a:t>
            </a:r>
            <a:r>
              <a:rPr lang="en-US" altLang="en-US" sz="2400" b="1" dirty="0">
                <a:latin typeface="Arial" panose="020B0604020202020204" pitchFamily="34" charset="0"/>
              </a:rPr>
              <a:t> </a:t>
            </a:r>
            <a:r>
              <a:rPr lang="en-US" altLang="en-US" sz="2400" b="1" dirty="0" err="1">
                <a:latin typeface="Arial" panose="020B0604020202020204" pitchFamily="34" charset="0"/>
              </a:rPr>
              <a:t>hiểu</a:t>
            </a:r>
            <a:r>
              <a:rPr lang="en-US" altLang="en-US" sz="2400" b="1" dirty="0">
                <a:latin typeface="Arial" panose="020B0604020202020204" pitchFamily="34" charset="0"/>
              </a:rPr>
              <a:t> </a:t>
            </a:r>
            <a:r>
              <a:rPr lang="en-US" altLang="en-US" sz="2400" b="1" dirty="0" err="1">
                <a:latin typeface="Arial" panose="020B0604020202020204" pitchFamily="34" charset="0"/>
              </a:rPr>
              <a:t>dưới</a:t>
            </a:r>
            <a:r>
              <a:rPr lang="en-US" altLang="en-US" sz="2400" b="1" dirty="0">
                <a:latin typeface="Arial" panose="020B0604020202020204" pitchFamily="34" charset="0"/>
              </a:rPr>
              <a:t> </a:t>
            </a:r>
            <a:r>
              <a:rPr lang="en-US" altLang="en-US" sz="2400" b="1" dirty="0" err="1">
                <a:latin typeface="Arial" panose="020B0604020202020204" pitchFamily="34" charset="0"/>
              </a:rPr>
              <a:t>hai</a:t>
            </a:r>
            <a:r>
              <a:rPr lang="en-US" altLang="en-US" sz="2400" b="1" dirty="0">
                <a:latin typeface="Arial" panose="020B0604020202020204" pitchFamily="34" charset="0"/>
              </a:rPr>
              <a:t> </a:t>
            </a:r>
            <a:r>
              <a:rPr lang="en-US" altLang="en-US" sz="2400" b="1" dirty="0" err="1">
                <a:latin typeface="Arial" panose="020B0604020202020204" pitchFamily="34" charset="0"/>
              </a:rPr>
              <a:t>nghĩa</a:t>
            </a:r>
            <a:r>
              <a:rPr lang="en-US" altLang="en-US" sz="2400" b="1" dirty="0">
                <a:latin typeface="Arial" panose="020B0604020202020204" pitchFamily="34" charset="0"/>
              </a:rPr>
              <a:t> </a:t>
            </a:r>
            <a:r>
              <a:rPr lang="en-US" altLang="en-US" sz="2400" b="1" dirty="0" err="1">
                <a:latin typeface="Arial" panose="020B0604020202020204" pitchFamily="34" charset="0"/>
              </a:rPr>
              <a:t>khác</a:t>
            </a:r>
            <a:r>
              <a:rPr lang="en-US" altLang="en-US" sz="2400" b="1" dirty="0">
                <a:latin typeface="Arial" panose="020B0604020202020204" pitchFamily="34" charset="0"/>
              </a:rPr>
              <a:t> </a:t>
            </a:r>
            <a:r>
              <a:rPr lang="en-US" altLang="en-US" sz="2400" b="1" dirty="0" err="1">
                <a:latin typeface="Arial" panose="020B0604020202020204" pitchFamily="34" charset="0"/>
              </a:rPr>
              <a:t>nhau</a:t>
            </a:r>
            <a:endParaRPr lang="en-US" altLang="en-US" sz="2400" b="1" dirty="0">
              <a:latin typeface="Arial" panose="020B0604020202020204" pitchFamily="34" charset="0"/>
            </a:endParaRPr>
          </a:p>
        </p:txBody>
      </p:sp>
      <p:sp>
        <p:nvSpPr>
          <p:cNvPr id="11" name="AutoShape 17">
            <a:extLst>
              <a:ext uri="{FF2B5EF4-FFF2-40B4-BE49-F238E27FC236}">
                <a16:creationId xmlns="" xmlns:a16="http://schemas.microsoft.com/office/drawing/2014/main" id="{44EB2C16-A108-4416-BC60-DCB01BD8F7E6}"/>
              </a:ext>
            </a:extLst>
          </p:cNvPr>
          <p:cNvSpPr>
            <a:spLocks noChangeArrowheads="1"/>
          </p:cNvSpPr>
          <p:nvPr/>
        </p:nvSpPr>
        <p:spPr bwMode="auto">
          <a:xfrm>
            <a:off x="3114675" y="3219775"/>
            <a:ext cx="1047750"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CC"/>
          </a:solidFill>
          <a:ln w="9525">
            <a:solidFill>
              <a:schemeClr val="tx1"/>
            </a:solidFill>
            <a:miter lim="800000"/>
            <a:headEnd/>
            <a:tailEnd/>
          </a:ln>
        </p:spPr>
        <p:txBody>
          <a:bodyPr wrap="none" anchor="ctr"/>
          <a:lstStyle/>
          <a:p>
            <a:endParaRPr lang="en-US"/>
          </a:p>
        </p:txBody>
      </p:sp>
      <p:sp>
        <p:nvSpPr>
          <p:cNvPr id="12" name="AutoShape 18">
            <a:extLst>
              <a:ext uri="{FF2B5EF4-FFF2-40B4-BE49-F238E27FC236}">
                <a16:creationId xmlns="" xmlns:a16="http://schemas.microsoft.com/office/drawing/2014/main" id="{3326DD8F-6CF6-49B1-B896-2CA444C9E2F1}"/>
              </a:ext>
            </a:extLst>
          </p:cNvPr>
          <p:cNvSpPr>
            <a:spLocks noChangeArrowheads="1"/>
          </p:cNvSpPr>
          <p:nvPr/>
        </p:nvSpPr>
        <p:spPr bwMode="auto">
          <a:xfrm>
            <a:off x="3114674" y="5043488"/>
            <a:ext cx="1047750"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chemeClr val="tx1"/>
            </a:solidFill>
            <a:miter lim="800000"/>
            <a:headEnd/>
            <a:tailEnd/>
          </a:ln>
        </p:spPr>
        <p:txBody>
          <a:bodyPr wrap="none" anchor="ctr"/>
          <a:lstStyle/>
          <a:p>
            <a:endParaRPr lang="en-US"/>
          </a:p>
        </p:txBody>
      </p:sp>
      <p:sp>
        <p:nvSpPr>
          <p:cNvPr id="13" name="Rectangle 12">
            <a:extLst>
              <a:ext uri="{FF2B5EF4-FFF2-40B4-BE49-F238E27FC236}">
                <a16:creationId xmlns="" xmlns:a16="http://schemas.microsoft.com/office/drawing/2014/main" id="{0F9FF635-4479-42FC-99B4-E0C955DAAF20}"/>
              </a:ext>
            </a:extLst>
          </p:cNvPr>
          <p:cNvSpPr/>
          <p:nvPr/>
        </p:nvSpPr>
        <p:spPr>
          <a:xfrm>
            <a:off x="4400550" y="2529050"/>
            <a:ext cx="6743700" cy="20524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2140D5C7-2049-49A8-B651-7BDB216B3AE0}"/>
              </a:ext>
            </a:extLst>
          </p:cNvPr>
          <p:cNvSpPr txBox="1"/>
          <p:nvPr/>
        </p:nvSpPr>
        <p:spPr>
          <a:xfrm>
            <a:off x="4539086" y="2950309"/>
            <a:ext cx="6438900" cy="1631216"/>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sz="2000" dirty="0"/>
              <a:t>“Dân tộc là cộng đồng người ổn định, hình thành trong lịch sử, tạo lập một quốc gia, trên cơ sở cộng đồng bền vững về: lãnh thổ quốc gia, kinh tế, ngôn ngữ, truyền thống, văn hoá, đặc điểm tâm lý, ý thức về dân tộc và tên gọi của dân tộc”</a:t>
            </a:r>
            <a:endParaRPr lang="en-US" sz="2000" dirty="0"/>
          </a:p>
        </p:txBody>
      </p:sp>
      <p:sp>
        <p:nvSpPr>
          <p:cNvPr id="15" name="Rectangle 14">
            <a:extLst>
              <a:ext uri="{FF2B5EF4-FFF2-40B4-BE49-F238E27FC236}">
                <a16:creationId xmlns="" xmlns:a16="http://schemas.microsoft.com/office/drawing/2014/main" id="{80A1510E-D229-4BDD-B8F1-037D77358B67}"/>
              </a:ext>
            </a:extLst>
          </p:cNvPr>
          <p:cNvSpPr/>
          <p:nvPr/>
        </p:nvSpPr>
        <p:spPr>
          <a:xfrm>
            <a:off x="4400550" y="4819650"/>
            <a:ext cx="6743700" cy="11822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ACD97ED2-36A2-43AD-827B-7D0DAAB219E2}"/>
              </a:ext>
            </a:extLst>
          </p:cNvPr>
          <p:cNvSpPr txBox="1"/>
          <p:nvPr/>
        </p:nvSpPr>
        <p:spPr>
          <a:xfrm>
            <a:off x="4529561" y="2617860"/>
            <a:ext cx="3390900" cy="400110"/>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Theo nghĩa rộng:</a:t>
            </a:r>
            <a:endParaRPr lang="en-US" dirty="0"/>
          </a:p>
        </p:txBody>
      </p:sp>
      <p:sp>
        <p:nvSpPr>
          <p:cNvPr id="18" name="Text Box 16">
            <a:extLst>
              <a:ext uri="{FF2B5EF4-FFF2-40B4-BE49-F238E27FC236}">
                <a16:creationId xmlns="" xmlns:a16="http://schemas.microsoft.com/office/drawing/2014/main" id="{0F13E0D4-B16C-4D4C-9598-19564A65C7E7}"/>
              </a:ext>
            </a:extLst>
          </p:cNvPr>
          <p:cNvSpPr txBox="1">
            <a:spLocks noChangeArrowheads="1"/>
          </p:cNvSpPr>
          <p:nvPr/>
        </p:nvSpPr>
        <p:spPr bwMode="auto">
          <a:xfrm>
            <a:off x="4400550" y="4624655"/>
            <a:ext cx="6577436" cy="1323439"/>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endParaRPr lang="en-US" altLang="en-US" dirty="0"/>
          </a:p>
          <a:p>
            <a:r>
              <a:rPr lang="vi-VN" altLang="en-US" dirty="0"/>
              <a:t>Theo nghĩa hẹp: </a:t>
            </a:r>
            <a:r>
              <a:rPr lang="en-US" altLang="en-US" dirty="0" err="1"/>
              <a:t>Tộc</a:t>
            </a:r>
            <a:r>
              <a:rPr lang="en-US" altLang="en-US" dirty="0"/>
              <a:t> </a:t>
            </a:r>
            <a:r>
              <a:rPr lang="en-US" altLang="en-US" dirty="0" err="1"/>
              <a:t>người</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tập</a:t>
            </a:r>
            <a:r>
              <a:rPr lang="en-US" altLang="en-US" dirty="0"/>
              <a:t> </a:t>
            </a:r>
            <a:r>
              <a:rPr lang="en-US" altLang="en-US" dirty="0" err="1"/>
              <a:t>đoàn</a:t>
            </a:r>
            <a:r>
              <a:rPr lang="en-US" altLang="en-US" dirty="0"/>
              <a:t> </a:t>
            </a:r>
            <a:r>
              <a:rPr lang="en-US" altLang="en-US" dirty="0" err="1"/>
              <a:t>người</a:t>
            </a:r>
            <a:r>
              <a:rPr lang="en-US" altLang="en-US" dirty="0"/>
              <a:t> </a:t>
            </a:r>
            <a:r>
              <a:rPr lang="en-US" altLang="en-US" dirty="0" err="1"/>
              <a:t>có</a:t>
            </a:r>
            <a:r>
              <a:rPr lang="en-US" altLang="en-US" dirty="0"/>
              <a:t> </a:t>
            </a:r>
            <a:r>
              <a:rPr lang="en-US" altLang="en-US" dirty="0" err="1"/>
              <a:t>tiếng</a:t>
            </a:r>
            <a:r>
              <a:rPr lang="en-US" altLang="en-US" dirty="0"/>
              <a:t> </a:t>
            </a:r>
            <a:r>
              <a:rPr lang="en-US" altLang="en-US" dirty="0" err="1"/>
              <a:t>nói</a:t>
            </a:r>
            <a:r>
              <a:rPr lang="en-US" altLang="en-US" dirty="0"/>
              <a:t> </a:t>
            </a:r>
            <a:r>
              <a:rPr lang="en-US" altLang="en-US" dirty="0" err="1"/>
              <a:t>chung</a:t>
            </a:r>
            <a:r>
              <a:rPr lang="en-US" altLang="en-US" dirty="0"/>
              <a:t>, </a:t>
            </a:r>
            <a:r>
              <a:rPr lang="en-US" altLang="en-US" dirty="0" err="1"/>
              <a:t>có</a:t>
            </a:r>
            <a:r>
              <a:rPr lang="en-US" altLang="en-US" dirty="0"/>
              <a:t> </a:t>
            </a:r>
            <a:r>
              <a:rPr lang="en-US" altLang="en-US" dirty="0" err="1"/>
              <a:t>nguồn</a:t>
            </a:r>
            <a:r>
              <a:rPr lang="en-US" altLang="en-US" dirty="0"/>
              <a:t> </a:t>
            </a:r>
            <a:r>
              <a:rPr lang="en-US" altLang="en-US" dirty="0" err="1"/>
              <a:t>gốc</a:t>
            </a:r>
            <a:r>
              <a:rPr lang="en-US" altLang="en-US" dirty="0"/>
              <a:t> </a:t>
            </a:r>
            <a:r>
              <a:rPr lang="en-US" altLang="en-US" dirty="0" err="1"/>
              <a:t>lịch</a:t>
            </a:r>
            <a:r>
              <a:rPr lang="en-US" altLang="en-US" dirty="0"/>
              <a:t> </a:t>
            </a:r>
            <a:r>
              <a:rPr lang="en-US" altLang="en-US" dirty="0" err="1"/>
              <a:t>sử</a:t>
            </a:r>
            <a:r>
              <a:rPr lang="en-US" altLang="en-US" dirty="0"/>
              <a:t>, </a:t>
            </a:r>
            <a:r>
              <a:rPr lang="en-US" altLang="en-US" dirty="0" err="1"/>
              <a:t>văn</a:t>
            </a:r>
            <a:r>
              <a:rPr lang="en-US" altLang="en-US" dirty="0"/>
              <a:t> </a:t>
            </a:r>
            <a:r>
              <a:rPr lang="en-US" altLang="en-US" dirty="0" err="1"/>
              <a:t>hóa</a:t>
            </a:r>
            <a:r>
              <a:rPr lang="en-US" altLang="en-US" dirty="0"/>
              <a:t> </a:t>
            </a:r>
            <a:r>
              <a:rPr lang="en-US" altLang="en-US" dirty="0" err="1"/>
              <a:t>và</a:t>
            </a:r>
            <a:r>
              <a:rPr lang="en-US" altLang="en-US" dirty="0"/>
              <a:t> ý </a:t>
            </a:r>
            <a:r>
              <a:rPr lang="en-US" altLang="en-US" dirty="0" err="1"/>
              <a:t>thức</a:t>
            </a:r>
            <a:r>
              <a:rPr lang="en-US" altLang="en-US" dirty="0"/>
              <a:t> </a:t>
            </a:r>
            <a:r>
              <a:rPr lang="en-US" altLang="en-US" dirty="0" err="1"/>
              <a:t>tự</a:t>
            </a:r>
            <a:r>
              <a:rPr lang="en-US" altLang="en-US" dirty="0"/>
              <a:t> </a:t>
            </a:r>
            <a:r>
              <a:rPr lang="en-US" altLang="en-US" dirty="0" err="1"/>
              <a:t>giác</a:t>
            </a:r>
            <a:r>
              <a:rPr lang="en-US" altLang="en-US" dirty="0"/>
              <a:t> </a:t>
            </a:r>
            <a:r>
              <a:rPr lang="en-US" altLang="en-US" dirty="0" err="1"/>
              <a:t>cộng</a:t>
            </a:r>
            <a:r>
              <a:rPr lang="en-US" altLang="en-US" dirty="0"/>
              <a:t> </a:t>
            </a:r>
            <a:r>
              <a:rPr lang="en-US" altLang="en-US" dirty="0" err="1"/>
              <a:t>đồng</a:t>
            </a:r>
            <a:r>
              <a:rPr lang="en-US" altLang="en-US" dirty="0"/>
              <a:t>. </a:t>
            </a:r>
          </a:p>
        </p:txBody>
      </p:sp>
    </p:spTree>
    <p:extLst>
      <p:ext uri="{BB962C8B-B14F-4D97-AF65-F5344CB8AC3E}">
        <p14:creationId xmlns:p14="http://schemas.microsoft.com/office/powerpoint/2010/main" val="495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P spid="10" grpId="0"/>
      <p:bldP spid="11" grpId="0" animBg="1"/>
      <p:bldP spid="12" grpId="0" animBg="1"/>
      <p:bldP spid="13" grpId="0" animBg="1"/>
      <p:bldP spid="14" grpId="0"/>
      <p:bldP spid="15" grpId="0" animBg="1"/>
      <p:bldP spid="16"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667702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ctr"/>
            <a:r>
              <a:rPr lang="en-US" dirty="0"/>
              <a:t>NGŨ TRỤ HỒI</a:t>
            </a:r>
          </a:p>
        </p:txBody>
      </p:sp>
      <p:sp>
        <p:nvSpPr>
          <p:cNvPr id="9" name="Rectangle 3">
            <a:extLst>
              <a:ext uri="{FF2B5EF4-FFF2-40B4-BE49-F238E27FC236}">
                <a16:creationId xmlns="" xmlns:a16="http://schemas.microsoft.com/office/drawing/2014/main" id="{7238C17F-C74E-468E-86AB-C74397C16448}"/>
              </a:ext>
            </a:extLst>
          </p:cNvPr>
          <p:cNvSpPr txBox="1">
            <a:spLocks noChangeArrowheads="1"/>
          </p:cNvSpPr>
          <p:nvPr/>
        </p:nvSpPr>
        <p:spPr>
          <a:xfrm>
            <a:off x="1285875" y="2225536"/>
            <a:ext cx="9620250" cy="441166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defRPr/>
            </a:pPr>
            <a:r>
              <a:rPr lang="en-US" altLang="en-US" sz="2800" b="1" i="1" dirty="0">
                <a:solidFill>
                  <a:srgbClr val="0000FF"/>
                </a:solidFill>
                <a:latin typeface="Arial" panose="020B0604020202020204" pitchFamily="34" charset="0"/>
                <a:cs typeface="Arial" panose="020B0604020202020204" pitchFamily="34" charset="0"/>
              </a:rPr>
              <a:t>	5/ </a:t>
            </a:r>
            <a:r>
              <a:rPr lang="en-US" altLang="en-US" sz="2800" b="1" i="1" dirty="0" err="1">
                <a:solidFill>
                  <a:srgbClr val="0000FF"/>
                </a:solidFill>
                <a:latin typeface="Arial" panose="020B0604020202020204" pitchFamily="34" charset="0"/>
                <a:cs typeface="Arial" panose="020B0604020202020204" pitchFamily="34" charset="0"/>
              </a:rPr>
              <a:t>Hành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hương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về</a:t>
            </a:r>
            <a:r>
              <a:rPr lang="en-US" altLang="en-US" sz="2800" b="1" i="1" dirty="0">
                <a:solidFill>
                  <a:srgbClr val="0000FF"/>
                </a:solidFill>
                <a:latin typeface="Arial" panose="020B0604020202020204" pitchFamily="34" charset="0"/>
                <a:cs typeface="Arial" panose="020B0604020202020204" pitchFamily="34" charset="0"/>
              </a:rPr>
              <a:t> Mecca: </a:t>
            </a:r>
            <a:r>
              <a:rPr lang="en-US" altLang="en-US" sz="2800" b="1" i="1" dirty="0" err="1">
                <a:solidFill>
                  <a:srgbClr val="0000FF"/>
                </a:solidFill>
                <a:latin typeface="Arial" panose="020B0604020202020204" pitchFamily="34" charset="0"/>
                <a:cs typeface="Arial" panose="020B0604020202020204" pitchFamily="34" charset="0"/>
              </a:rPr>
              <a:t>Ít</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nhất</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một</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lần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trong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đời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người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Hồi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giáo</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phải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hành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hương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về</a:t>
            </a:r>
            <a:r>
              <a:rPr lang="en-US" altLang="en-US" sz="2800" b="1" i="1" dirty="0">
                <a:solidFill>
                  <a:srgbClr val="0000FF"/>
                </a:solidFill>
                <a:latin typeface="Arial" panose="020B0604020202020204" pitchFamily="34" charset="0"/>
                <a:cs typeface="Arial" panose="020B0604020202020204" pitchFamily="34" charset="0"/>
              </a:rPr>
              <a:t> Mecca, </a:t>
            </a:r>
            <a:r>
              <a:rPr lang="en-US" altLang="en-US" sz="2800" b="1" i="1" dirty="0" err="1">
                <a:solidFill>
                  <a:srgbClr val="0000FF"/>
                </a:solidFill>
                <a:latin typeface="Arial" panose="020B0604020202020204" pitchFamily="34" charset="0"/>
                <a:cs typeface="Arial" panose="020B0604020202020204" pitchFamily="34" charset="0"/>
              </a:rPr>
              <a:t>quê</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hương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của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Tiên</a:t>
            </a:r>
            <a:r>
              <a:rPr lang="en-US" altLang="en-US" sz="2800" b="1" i="1" dirty="0">
                <a:solidFill>
                  <a:srgbClr val="0000FF"/>
                </a:solidFill>
                <a:latin typeface="Arial" panose="020B0604020202020204" pitchFamily="34" charset="0"/>
                <a:cs typeface="Arial" panose="020B0604020202020204" pitchFamily="34" charset="0"/>
              </a:rPr>
              <a:t> Tri Muhammad, </a:t>
            </a:r>
            <a:r>
              <a:rPr lang="en-US" altLang="en-US" sz="2800" b="1" i="1" dirty="0" err="1">
                <a:solidFill>
                  <a:srgbClr val="0000FF"/>
                </a:solidFill>
                <a:latin typeface="Arial" panose="020B0604020202020204" pitchFamily="34" charset="0"/>
                <a:cs typeface="Arial" panose="020B0604020202020204" pitchFamily="34" charset="0"/>
              </a:rPr>
              <a:t>và</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là</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nơi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tọa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lạc</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Kaba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Căn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Nhà</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Của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Chúa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Tương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truyền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Kaba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được</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dựng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lên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bởi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cổ</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tiên</a:t>
            </a:r>
            <a:r>
              <a:rPr lang="en-US" altLang="en-US" sz="2800" b="1" i="1" dirty="0">
                <a:solidFill>
                  <a:srgbClr val="0000FF"/>
                </a:solidFill>
                <a:latin typeface="Arial" panose="020B0604020202020204" pitchFamily="34" charset="0"/>
                <a:cs typeface="Arial" panose="020B0604020202020204" pitchFamily="34" charset="0"/>
              </a:rPr>
              <a:t> tri Abraham, </a:t>
            </a:r>
            <a:r>
              <a:rPr lang="en-US" altLang="en-US" sz="2800" b="1" i="1" dirty="0" err="1">
                <a:solidFill>
                  <a:srgbClr val="0000FF"/>
                </a:solidFill>
                <a:latin typeface="Arial" panose="020B0604020202020204" pitchFamily="34" charset="0"/>
                <a:cs typeface="Arial" panose="020B0604020202020204" pitchFamily="34" charset="0"/>
              </a:rPr>
              <a:t>bên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trong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có</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chứa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viên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huyền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thạch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thiêng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liêng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của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Thiên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Chúa</a:t>
            </a:r>
            <a:r>
              <a:rPr lang="en-US" altLang="en-US" sz="2800" b="1" i="1" dirty="0">
                <a:solidFill>
                  <a:srgbClr val="0000FF"/>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291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667702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ctr"/>
            <a:r>
              <a:rPr lang="en-US" dirty="0"/>
              <a:t>NGŨ TRỤ HỒI</a:t>
            </a:r>
          </a:p>
        </p:txBody>
      </p:sp>
      <p:sp>
        <p:nvSpPr>
          <p:cNvPr id="9" name="Rectangle 3">
            <a:extLst>
              <a:ext uri="{FF2B5EF4-FFF2-40B4-BE49-F238E27FC236}">
                <a16:creationId xmlns="" xmlns:a16="http://schemas.microsoft.com/office/drawing/2014/main" id="{D37750EC-B3D6-4E50-AE83-7A2A9917F48B}"/>
              </a:ext>
            </a:extLst>
          </p:cNvPr>
          <p:cNvSpPr txBox="1">
            <a:spLocks noChangeArrowheads="1"/>
          </p:cNvSpPr>
          <p:nvPr/>
        </p:nvSpPr>
        <p:spPr>
          <a:xfrm>
            <a:off x="1409700" y="1987903"/>
            <a:ext cx="9220200" cy="441166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defRPr/>
            </a:pP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Ngoài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Ngũ</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Trụ</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Hồi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đôi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khi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người</a:t>
            </a:r>
            <a:r>
              <a:rPr lang="en-US" altLang="en-US" sz="2800" b="1" i="1" dirty="0">
                <a:solidFill>
                  <a:srgbClr val="0000FF"/>
                </a:solidFill>
                <a:latin typeface="Arial" panose="020B0604020202020204" pitchFamily="34" charset="0"/>
                <a:cs typeface="Arial" panose="020B0604020202020204" pitchFamily="34" charset="0"/>
              </a:rPr>
              <a:t> ta </a:t>
            </a:r>
            <a:r>
              <a:rPr lang="en-US" altLang="en-US" sz="2800" b="1" i="1" dirty="0" err="1">
                <a:solidFill>
                  <a:srgbClr val="0000FF"/>
                </a:solidFill>
                <a:latin typeface="Arial" panose="020B0604020202020204" pitchFamily="34" charset="0"/>
                <a:cs typeface="Arial" panose="020B0604020202020204" pitchFamily="34" charset="0"/>
              </a:rPr>
              <a:t>cũng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nói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đến</a:t>
            </a:r>
            <a:r>
              <a:rPr lang="en-US" altLang="en-US" sz="2800" b="1" i="1" dirty="0">
                <a:solidFill>
                  <a:srgbClr val="0000FF"/>
                </a:solidFill>
                <a:latin typeface="Arial" panose="020B0604020202020204" pitchFamily="34" charset="0"/>
                <a:cs typeface="Arial" panose="020B0604020202020204" pitchFamily="34" charset="0"/>
              </a:rPr>
              <a:t> Jihad </a:t>
            </a:r>
            <a:r>
              <a:rPr lang="en-US" altLang="en-US" sz="2800" b="1" i="1" dirty="0" err="1">
                <a:solidFill>
                  <a:srgbClr val="0000FF"/>
                </a:solidFill>
                <a:latin typeface="Arial" panose="020B0604020202020204" pitchFamily="34" charset="0"/>
                <a:cs typeface="Arial" panose="020B0604020202020204" pitchFamily="34" charset="0"/>
              </a:rPr>
              <a:t>như</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một</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trụ</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cột</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thứ</a:t>
            </a:r>
            <a:r>
              <a:rPr lang="en-US" altLang="en-US" sz="2800" b="1" i="1" dirty="0">
                <a:solidFill>
                  <a:srgbClr val="0000FF"/>
                </a:solidFill>
                <a:latin typeface="Arial" panose="020B0604020202020204" pitchFamily="34" charset="0"/>
                <a:cs typeface="Arial" panose="020B0604020202020204" pitchFamily="34" charset="0"/>
              </a:rPr>
              <a:t> 6 </a:t>
            </a:r>
            <a:r>
              <a:rPr lang="en-US" altLang="en-US" sz="2800" b="1" i="1" dirty="0" err="1">
                <a:solidFill>
                  <a:srgbClr val="0000FF"/>
                </a:solidFill>
                <a:latin typeface="Arial" panose="020B0604020202020204" pitchFamily="34" charset="0"/>
                <a:cs typeface="Arial" panose="020B0604020202020204" pitchFamily="34" charset="0"/>
              </a:rPr>
              <a:t>của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Hồi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giáo</a:t>
            </a:r>
            <a:r>
              <a:rPr lang="en-US" altLang="en-US" sz="2800" b="1" i="1" dirty="0">
                <a:solidFill>
                  <a:srgbClr val="0000FF"/>
                </a:solidFill>
                <a:latin typeface="Arial" panose="020B0604020202020204" pitchFamily="34" charset="0"/>
                <a:cs typeface="Arial" panose="020B0604020202020204" pitchFamily="34" charset="0"/>
              </a:rPr>
              <a:t>. Jihad </a:t>
            </a:r>
            <a:r>
              <a:rPr lang="en-US" altLang="en-US" sz="2800" b="1" i="1" dirty="0" err="1">
                <a:solidFill>
                  <a:srgbClr val="0000FF"/>
                </a:solidFill>
                <a:latin typeface="Arial" panose="020B0604020202020204" pitchFamily="34" charset="0"/>
                <a:cs typeface="Arial" panose="020B0604020202020204" pitchFamily="34" charset="0"/>
              </a:rPr>
              <a:t>không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phải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Thánh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Chiến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như</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người</a:t>
            </a:r>
            <a:r>
              <a:rPr lang="en-US" altLang="en-US" sz="2800" b="1" i="1" dirty="0">
                <a:solidFill>
                  <a:srgbClr val="0000FF"/>
                </a:solidFill>
                <a:latin typeface="Arial" panose="020B0604020202020204" pitchFamily="34" charset="0"/>
                <a:cs typeface="Arial" panose="020B0604020202020204" pitchFamily="34" charset="0"/>
              </a:rPr>
              <a:t> ta </a:t>
            </a:r>
            <a:r>
              <a:rPr lang="en-US" altLang="en-US" sz="2800" b="1" i="1" dirty="0" err="1">
                <a:solidFill>
                  <a:srgbClr val="0000FF"/>
                </a:solidFill>
                <a:latin typeface="Arial" panose="020B0604020202020204" pitchFamily="34" charset="0"/>
                <a:cs typeface="Arial" panose="020B0604020202020204" pitchFamily="34" charset="0"/>
              </a:rPr>
              <a:t>vẫn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hiểu</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một</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cách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sai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lệch</a:t>
            </a:r>
            <a:r>
              <a:rPr lang="en-US" altLang="en-US" sz="2800" b="1" i="1" dirty="0">
                <a:solidFill>
                  <a:srgbClr val="0000FF"/>
                </a:solidFill>
                <a:latin typeface="Arial" panose="020B0604020202020204" pitchFamily="34" charset="0"/>
                <a:cs typeface="Arial" panose="020B0604020202020204" pitchFamily="34" charset="0"/>
              </a:rPr>
              <a:t>. Jihad </a:t>
            </a:r>
            <a:r>
              <a:rPr lang="en-US" altLang="en-US" sz="2800" b="1" i="1" dirty="0" err="1">
                <a:solidFill>
                  <a:srgbClr val="0000FF"/>
                </a:solidFill>
                <a:latin typeface="Arial" panose="020B0604020202020204" pitchFamily="34" charset="0"/>
                <a:cs typeface="Arial" panose="020B0604020202020204" pitchFamily="34" charset="0"/>
              </a:rPr>
              <a:t>là</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đấu</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tranh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vì</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đạo</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vì</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lẽ</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phải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Cuộc</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đấu</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tranh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ấy</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có</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thể</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diễn</a:t>
            </a:r>
            <a:r>
              <a:rPr lang="en-US" altLang="en-US" sz="2800" b="1" i="1" dirty="0">
                <a:solidFill>
                  <a:srgbClr val="0000FF"/>
                </a:solidFill>
                <a:latin typeface="Arial" panose="020B0604020202020204" pitchFamily="34" charset="0"/>
                <a:cs typeface="Arial" panose="020B0604020202020204" pitchFamily="34" charset="0"/>
              </a:rPr>
              <a:t> ra </a:t>
            </a:r>
            <a:r>
              <a:rPr lang="en-US" altLang="en-US" sz="2800" b="1" i="1" dirty="0" err="1">
                <a:solidFill>
                  <a:srgbClr val="0000FF"/>
                </a:solidFill>
                <a:latin typeface="Arial" panose="020B0604020202020204" pitchFamily="34" charset="0"/>
                <a:cs typeface="Arial" panose="020B0604020202020204" pitchFamily="34" charset="0"/>
              </a:rPr>
              <a:t>bên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ngoài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xã</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hội</a:t>
            </a:r>
            <a:r>
              <a:rPr lang="en-US" altLang="en-US" sz="2800" b="1" i="1" dirty="0">
                <a:solidFill>
                  <a:srgbClr val="0000FF"/>
                </a:solidFill>
                <a:latin typeface="Arial" panose="020B0604020202020204" pitchFamily="34" charset="0"/>
                <a:cs typeface="Arial" panose="020B0604020202020204" pitchFamily="34" charset="0"/>
              </a:rPr>
              <a:t>, hay </a:t>
            </a:r>
            <a:r>
              <a:rPr lang="en-US" altLang="en-US" sz="2800" b="1" i="1" dirty="0" err="1">
                <a:solidFill>
                  <a:srgbClr val="0000FF"/>
                </a:solidFill>
                <a:latin typeface="Arial" panose="020B0604020202020204" pitchFamily="34" charset="0"/>
                <a:cs typeface="Arial" panose="020B0604020202020204" pitchFamily="34" charset="0"/>
              </a:rPr>
              <a:t>trong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chính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nội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tâm</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của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một</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cá</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nhân</a:t>
            </a:r>
            <a:r>
              <a:rPr lang="en-US" altLang="en-US" sz="2800" b="1" i="1" dirty="0">
                <a:solidFill>
                  <a:srgbClr val="0000FF"/>
                </a:solidFill>
                <a:latin typeface="Arial" panose="020B0604020202020204" pitchFamily="34" charset="0"/>
                <a:cs typeface="Arial" panose="020B0604020202020204" pitchFamily="34" charset="0"/>
              </a:rPr>
              <a:t>. Jihad bao </a:t>
            </a:r>
            <a:r>
              <a:rPr lang="en-US" altLang="en-US" sz="2800" b="1" i="1" dirty="0" err="1">
                <a:solidFill>
                  <a:srgbClr val="0000FF"/>
                </a:solidFill>
                <a:latin typeface="Arial" panose="020B0604020202020204" pitchFamily="34" charset="0"/>
                <a:cs typeface="Arial" panose="020B0604020202020204" pitchFamily="34" charset="0"/>
              </a:rPr>
              <a:t>hàm</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nghĩa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Thánh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Chiến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vì</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một</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khi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đã</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đấu</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tranh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thì</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có</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thể</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dẫn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tới</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chiến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tranh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nhưng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Thánh</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Chiến</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không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đồng</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nghĩa</a:t>
            </a:r>
            <a:r>
              <a:rPr lang="en-US" altLang="en-US" sz="2800" b="1" i="1" dirty="0">
                <a:solidFill>
                  <a:srgbClr val="0000FF"/>
                </a:solidFill>
                <a:latin typeface="Arial" panose="020B0604020202020204" pitchFamily="34" charset="0"/>
                <a:cs typeface="Arial" panose="020B0604020202020204" pitchFamily="34" charset="0"/>
              </a:rPr>
              <a:t> </a:t>
            </a:r>
            <a:r>
              <a:rPr lang="en-US" altLang="en-US" sz="2800" b="1" i="1" dirty="0" err="1">
                <a:solidFill>
                  <a:srgbClr val="0000FF"/>
                </a:solidFill>
                <a:latin typeface="Arial" panose="020B0604020202020204" pitchFamily="34" charset="0"/>
                <a:cs typeface="Arial" panose="020B0604020202020204" pitchFamily="34" charset="0"/>
              </a:rPr>
              <a:t>với</a:t>
            </a:r>
            <a:r>
              <a:rPr lang="en-US" altLang="en-US" sz="2800" b="1" i="1" dirty="0">
                <a:solidFill>
                  <a:srgbClr val="0000FF"/>
                </a:solidFill>
                <a:latin typeface="Arial" panose="020B0604020202020204" pitchFamily="34" charset="0"/>
                <a:cs typeface="Arial" panose="020B0604020202020204" pitchFamily="34" charset="0"/>
              </a:rPr>
              <a:t> Jihad.</a:t>
            </a:r>
          </a:p>
        </p:txBody>
      </p:sp>
    </p:spTree>
    <p:extLst>
      <p:ext uri="{BB962C8B-B14F-4D97-AF65-F5344CB8AC3E}">
        <p14:creationId xmlns:p14="http://schemas.microsoft.com/office/powerpoint/2010/main" val="394844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667702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ctr"/>
            <a:r>
              <a:rPr lang="en-US" dirty="0"/>
              <a:t>MƯỜI ĐIỀU RĂN CỦA ĐẠO HỒI</a:t>
            </a:r>
          </a:p>
        </p:txBody>
      </p:sp>
      <p:sp>
        <p:nvSpPr>
          <p:cNvPr id="9" name="Text Box 4">
            <a:extLst>
              <a:ext uri="{FF2B5EF4-FFF2-40B4-BE49-F238E27FC236}">
                <a16:creationId xmlns="" xmlns:a16="http://schemas.microsoft.com/office/drawing/2014/main" id="{DF5595AE-4D1A-4F65-82E5-0511F5875D65}"/>
              </a:ext>
            </a:extLst>
          </p:cNvPr>
          <p:cNvSpPr txBox="1">
            <a:spLocks noChangeArrowheads="1"/>
          </p:cNvSpPr>
          <p:nvPr/>
        </p:nvSpPr>
        <p:spPr bwMode="auto">
          <a:xfrm>
            <a:off x="866769" y="1493112"/>
            <a:ext cx="837646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800100" indent="-342900">
              <a:defRPr>
                <a:solidFill>
                  <a:schemeClr val="tx1"/>
                </a:solidFill>
                <a:latin typeface="Arial" panose="020B0604020202020204" pitchFamily="34" charset="0"/>
                <a:cs typeface="Arial" panose="020B0604020202020204" pitchFamily="34" charset="0"/>
              </a:defRPr>
            </a:lvl2pPr>
            <a:lvl3pPr marL="1257300" indent="-342900">
              <a:defRPr>
                <a:solidFill>
                  <a:schemeClr val="tx1"/>
                </a:solidFill>
                <a:latin typeface="Arial" panose="020B0604020202020204" pitchFamily="34" charset="0"/>
                <a:cs typeface="Arial" panose="020B0604020202020204" pitchFamily="34" charset="0"/>
              </a:defRPr>
            </a:lvl3pPr>
            <a:lvl4pPr marL="1714500" indent="-342900">
              <a:defRPr>
                <a:solidFill>
                  <a:schemeClr val="tx1"/>
                </a:solidFill>
                <a:latin typeface="Arial" panose="020B0604020202020204" pitchFamily="34" charset="0"/>
                <a:cs typeface="Arial" panose="020B0604020202020204" pitchFamily="34" charset="0"/>
              </a:defRPr>
            </a:lvl4pPr>
            <a:lvl5pPr marL="2171700" indent="-342900">
              <a:defRPr>
                <a:solidFill>
                  <a:schemeClr val="tx1"/>
                </a:solidFill>
                <a:latin typeface="Arial" panose="020B0604020202020204" pitchFamily="34" charset="0"/>
                <a:cs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i="1" dirty="0">
              <a:solidFill>
                <a:srgbClr val="0000FF"/>
              </a:solidFill>
            </a:endParaRPr>
          </a:p>
          <a:p>
            <a:pPr eaLnBrk="1" hangingPunct="1"/>
            <a:r>
              <a:rPr lang="en-US" altLang="en-US" sz="2400" b="1" i="1" dirty="0">
                <a:solidFill>
                  <a:srgbClr val="0000FF"/>
                </a:solidFill>
              </a:rPr>
              <a:t>1. </a:t>
            </a:r>
            <a:r>
              <a:rPr lang="en-US" altLang="en-US" sz="2400" b="1" i="1" dirty="0" err="1">
                <a:solidFill>
                  <a:srgbClr val="0000FF"/>
                </a:solidFill>
              </a:rPr>
              <a:t>Chỉ</a:t>
            </a:r>
            <a:r>
              <a:rPr lang="en-US" altLang="en-US" sz="2400" b="1" i="1" dirty="0">
                <a:solidFill>
                  <a:srgbClr val="0000FF"/>
                </a:solidFill>
              </a:rPr>
              <a:t> </a:t>
            </a:r>
            <a:r>
              <a:rPr lang="en-US" altLang="en-US" sz="2400" b="1" i="1" dirty="0" err="1">
                <a:solidFill>
                  <a:srgbClr val="0000FF"/>
                </a:solidFill>
              </a:rPr>
              <a:t>tôn</a:t>
            </a:r>
            <a:r>
              <a:rPr lang="en-US" altLang="en-US" sz="2400" b="1" i="1" dirty="0">
                <a:solidFill>
                  <a:srgbClr val="0000FF"/>
                </a:solidFill>
              </a:rPr>
              <a:t> </a:t>
            </a:r>
            <a:r>
              <a:rPr lang="en-US" altLang="en-US" sz="2400" b="1" i="1" dirty="0" err="1">
                <a:solidFill>
                  <a:srgbClr val="0000FF"/>
                </a:solidFill>
              </a:rPr>
              <a:t>thờ</a:t>
            </a:r>
            <a:r>
              <a:rPr lang="en-US" altLang="en-US" sz="2400" b="1" i="1" dirty="0">
                <a:solidFill>
                  <a:srgbClr val="0000FF"/>
                </a:solidFill>
              </a:rPr>
              <a:t> </a:t>
            </a:r>
            <a:r>
              <a:rPr lang="en-US" altLang="en-US" sz="2400" b="1" i="1" dirty="0" err="1">
                <a:solidFill>
                  <a:srgbClr val="0000FF"/>
                </a:solidFill>
              </a:rPr>
              <a:t>một</a:t>
            </a:r>
            <a:r>
              <a:rPr lang="en-US" altLang="en-US" sz="2400" b="1" i="1" dirty="0">
                <a:solidFill>
                  <a:srgbClr val="0000FF"/>
                </a:solidFill>
              </a:rPr>
              <a:t> </a:t>
            </a:r>
            <a:r>
              <a:rPr lang="en-US" altLang="en-US" sz="2400" b="1" i="1" dirty="0" err="1">
                <a:solidFill>
                  <a:srgbClr val="0000FF"/>
                </a:solidFill>
              </a:rPr>
              <a:t>Thiên</a:t>
            </a:r>
            <a:r>
              <a:rPr lang="en-US" altLang="en-US" sz="2400" b="1" i="1" dirty="0">
                <a:solidFill>
                  <a:srgbClr val="0000FF"/>
                </a:solidFill>
              </a:rPr>
              <a:t> </a:t>
            </a:r>
            <a:r>
              <a:rPr lang="en-US" altLang="en-US" sz="2400" b="1" i="1" dirty="0" err="1">
                <a:solidFill>
                  <a:srgbClr val="0000FF"/>
                </a:solidFill>
              </a:rPr>
              <a:t>Chúa</a:t>
            </a:r>
            <a:r>
              <a:rPr lang="en-US" altLang="en-US" sz="2400" b="1" i="1" dirty="0">
                <a:solidFill>
                  <a:srgbClr val="0000FF"/>
                </a:solidFill>
              </a:rPr>
              <a:t> (</a:t>
            </a:r>
            <a:r>
              <a:rPr lang="en-US" altLang="en-US" sz="2400" b="1" i="1" dirty="0" err="1">
                <a:solidFill>
                  <a:srgbClr val="0000FF"/>
                </a:solidFill>
              </a:rPr>
              <a:t>tiếng</a:t>
            </a:r>
            <a:r>
              <a:rPr lang="en-US" altLang="en-US" sz="2400" b="1" i="1" dirty="0">
                <a:solidFill>
                  <a:srgbClr val="0000FF"/>
                </a:solidFill>
              </a:rPr>
              <a:t> Á </a:t>
            </a:r>
            <a:r>
              <a:rPr lang="en-US" altLang="en-US" sz="2400" b="1" i="1" dirty="0" err="1">
                <a:solidFill>
                  <a:srgbClr val="0000FF"/>
                </a:solidFill>
              </a:rPr>
              <a:t>Rập</a:t>
            </a:r>
            <a:r>
              <a:rPr lang="en-US" altLang="en-US" sz="2400" b="1" i="1" dirty="0">
                <a:solidFill>
                  <a:srgbClr val="0000FF"/>
                </a:solidFill>
              </a:rPr>
              <a:t> </a:t>
            </a:r>
            <a:r>
              <a:rPr lang="en-US" altLang="en-US" sz="2400" b="1" i="1" dirty="0" err="1">
                <a:solidFill>
                  <a:srgbClr val="0000FF"/>
                </a:solidFill>
              </a:rPr>
              <a:t>là</a:t>
            </a:r>
            <a:r>
              <a:rPr lang="en-US" altLang="en-US" sz="2400" b="1" i="1" dirty="0">
                <a:solidFill>
                  <a:srgbClr val="0000FF"/>
                </a:solidFill>
              </a:rPr>
              <a:t> Allah). </a:t>
            </a:r>
          </a:p>
          <a:p>
            <a:pPr eaLnBrk="1" hangingPunct="1"/>
            <a:r>
              <a:rPr lang="en-US" altLang="en-US" sz="2400" b="1" i="1" dirty="0">
                <a:solidFill>
                  <a:srgbClr val="0000FF"/>
                </a:solidFill>
              </a:rPr>
              <a:t>2. Vinh </a:t>
            </a:r>
            <a:r>
              <a:rPr lang="en-US" altLang="en-US" sz="2400" b="1" i="1" dirty="0" err="1">
                <a:solidFill>
                  <a:srgbClr val="0000FF"/>
                </a:solidFill>
              </a:rPr>
              <a:t>danh</a:t>
            </a:r>
            <a:r>
              <a:rPr lang="en-US" altLang="en-US" sz="2400" b="1" i="1" dirty="0">
                <a:solidFill>
                  <a:srgbClr val="0000FF"/>
                </a:solidFill>
              </a:rPr>
              <a:t> </a:t>
            </a:r>
            <a:r>
              <a:rPr lang="en-US" altLang="en-US" sz="2400" b="1" i="1" dirty="0" err="1">
                <a:solidFill>
                  <a:srgbClr val="0000FF"/>
                </a:solidFill>
              </a:rPr>
              <a:t>và</a:t>
            </a:r>
            <a:r>
              <a:rPr lang="en-US" altLang="en-US" sz="2400" b="1" i="1" dirty="0">
                <a:solidFill>
                  <a:srgbClr val="0000FF"/>
                </a:solidFill>
              </a:rPr>
              <a:t> </a:t>
            </a:r>
            <a:r>
              <a:rPr lang="en-US" altLang="en-US" sz="2400" b="1" i="1" dirty="0" err="1">
                <a:solidFill>
                  <a:srgbClr val="0000FF"/>
                </a:solidFill>
              </a:rPr>
              <a:t>kính</a:t>
            </a:r>
            <a:r>
              <a:rPr lang="en-US" altLang="en-US" sz="2400" b="1" i="1" dirty="0">
                <a:solidFill>
                  <a:srgbClr val="0000FF"/>
                </a:solidFill>
              </a:rPr>
              <a:t> </a:t>
            </a:r>
            <a:r>
              <a:rPr lang="en-US" altLang="en-US" sz="2400" b="1" i="1" dirty="0" err="1">
                <a:solidFill>
                  <a:srgbClr val="0000FF"/>
                </a:solidFill>
              </a:rPr>
              <a:t>trọng</a:t>
            </a:r>
            <a:r>
              <a:rPr lang="en-US" altLang="en-US" sz="2400" b="1" i="1" dirty="0">
                <a:solidFill>
                  <a:srgbClr val="0000FF"/>
                </a:solidFill>
              </a:rPr>
              <a:t> cha </a:t>
            </a:r>
            <a:r>
              <a:rPr lang="en-US" altLang="en-US" sz="2400" b="1" i="1" dirty="0" err="1">
                <a:solidFill>
                  <a:srgbClr val="0000FF"/>
                </a:solidFill>
              </a:rPr>
              <a:t>mẹ</a:t>
            </a:r>
            <a:r>
              <a:rPr lang="en-US" altLang="en-US" sz="2400" b="1" i="1" dirty="0">
                <a:solidFill>
                  <a:srgbClr val="0000FF"/>
                </a:solidFill>
              </a:rPr>
              <a:t>. </a:t>
            </a:r>
          </a:p>
          <a:p>
            <a:pPr eaLnBrk="1" hangingPunct="1"/>
            <a:r>
              <a:rPr lang="en-US" altLang="en-US" sz="2400" b="1" i="1" dirty="0">
                <a:solidFill>
                  <a:srgbClr val="0000FF"/>
                </a:solidFill>
              </a:rPr>
              <a:t>3. </a:t>
            </a:r>
            <a:r>
              <a:rPr lang="en-US" altLang="en-US" sz="2400" b="1" i="1" dirty="0" err="1">
                <a:solidFill>
                  <a:srgbClr val="0000FF"/>
                </a:solidFill>
              </a:rPr>
              <a:t>Tôn</a:t>
            </a:r>
            <a:r>
              <a:rPr lang="en-US" altLang="en-US" sz="2400" b="1" i="1" dirty="0">
                <a:solidFill>
                  <a:srgbClr val="0000FF"/>
                </a:solidFill>
              </a:rPr>
              <a:t> </a:t>
            </a:r>
            <a:r>
              <a:rPr lang="en-US" altLang="en-US" sz="2400" b="1" i="1" dirty="0" err="1">
                <a:solidFill>
                  <a:srgbClr val="0000FF"/>
                </a:solidFill>
              </a:rPr>
              <a:t>trọng</a:t>
            </a:r>
            <a:r>
              <a:rPr lang="en-US" altLang="en-US" sz="2400" b="1" i="1" dirty="0">
                <a:solidFill>
                  <a:srgbClr val="0000FF"/>
                </a:solidFill>
              </a:rPr>
              <a:t> </a:t>
            </a:r>
            <a:r>
              <a:rPr lang="en-US" altLang="en-US" sz="2400" b="1" i="1" dirty="0" err="1">
                <a:solidFill>
                  <a:srgbClr val="0000FF"/>
                </a:solidFill>
              </a:rPr>
              <a:t>quyền</a:t>
            </a:r>
            <a:r>
              <a:rPr lang="en-US" altLang="en-US" sz="2400" b="1" i="1" dirty="0">
                <a:solidFill>
                  <a:srgbClr val="0000FF"/>
                </a:solidFill>
              </a:rPr>
              <a:t> </a:t>
            </a:r>
            <a:r>
              <a:rPr lang="en-US" altLang="en-US" sz="2400" b="1" i="1" dirty="0" err="1">
                <a:solidFill>
                  <a:srgbClr val="0000FF"/>
                </a:solidFill>
              </a:rPr>
              <a:t>của</a:t>
            </a:r>
            <a:r>
              <a:rPr lang="en-US" altLang="en-US" sz="2400" b="1" i="1" dirty="0">
                <a:solidFill>
                  <a:srgbClr val="0000FF"/>
                </a:solidFill>
              </a:rPr>
              <a:t> </a:t>
            </a:r>
            <a:r>
              <a:rPr lang="en-US" altLang="en-US" sz="2400" b="1" i="1" dirty="0" err="1">
                <a:solidFill>
                  <a:srgbClr val="0000FF"/>
                </a:solidFill>
              </a:rPr>
              <a:t>người</a:t>
            </a:r>
            <a:r>
              <a:rPr lang="en-US" altLang="en-US" sz="2400" b="1" i="1" dirty="0">
                <a:solidFill>
                  <a:srgbClr val="0000FF"/>
                </a:solidFill>
              </a:rPr>
              <a:t> </a:t>
            </a:r>
            <a:r>
              <a:rPr lang="en-US" altLang="en-US" sz="2400" b="1" i="1" dirty="0" err="1">
                <a:solidFill>
                  <a:srgbClr val="0000FF"/>
                </a:solidFill>
              </a:rPr>
              <a:t>khác</a:t>
            </a:r>
            <a:r>
              <a:rPr lang="en-US" altLang="en-US" sz="2400" b="1" i="1" dirty="0">
                <a:solidFill>
                  <a:srgbClr val="0000FF"/>
                </a:solidFill>
              </a:rPr>
              <a:t>. </a:t>
            </a:r>
          </a:p>
          <a:p>
            <a:pPr eaLnBrk="1" hangingPunct="1"/>
            <a:r>
              <a:rPr lang="en-US" altLang="en-US" sz="2400" b="1" i="1" dirty="0">
                <a:solidFill>
                  <a:srgbClr val="0000FF"/>
                </a:solidFill>
              </a:rPr>
              <a:t>4. </a:t>
            </a:r>
            <a:r>
              <a:rPr lang="en-US" altLang="en-US" sz="2400" b="1" i="1" dirty="0" err="1">
                <a:solidFill>
                  <a:srgbClr val="0000FF"/>
                </a:solidFill>
              </a:rPr>
              <a:t>Hãy</a:t>
            </a:r>
            <a:r>
              <a:rPr lang="en-US" altLang="en-US" sz="2400" b="1" i="1" dirty="0">
                <a:solidFill>
                  <a:srgbClr val="0000FF"/>
                </a:solidFill>
              </a:rPr>
              <a:t> </a:t>
            </a:r>
            <a:r>
              <a:rPr lang="en-US" altLang="en-US" sz="2400" b="1" i="1" dirty="0" err="1">
                <a:solidFill>
                  <a:srgbClr val="0000FF"/>
                </a:solidFill>
              </a:rPr>
              <a:t>bố</a:t>
            </a:r>
            <a:r>
              <a:rPr lang="en-US" altLang="en-US" sz="2400" b="1" i="1" dirty="0">
                <a:solidFill>
                  <a:srgbClr val="0000FF"/>
                </a:solidFill>
              </a:rPr>
              <a:t> </a:t>
            </a:r>
            <a:r>
              <a:rPr lang="en-US" altLang="en-US" sz="2400" b="1" i="1" dirty="0" err="1">
                <a:solidFill>
                  <a:srgbClr val="0000FF"/>
                </a:solidFill>
              </a:rPr>
              <a:t>thí</a:t>
            </a:r>
            <a:r>
              <a:rPr lang="en-US" altLang="en-US" sz="2400" b="1" i="1" dirty="0">
                <a:solidFill>
                  <a:srgbClr val="0000FF"/>
                </a:solidFill>
              </a:rPr>
              <a:t> </a:t>
            </a:r>
            <a:r>
              <a:rPr lang="en-US" altLang="en-US" sz="2400" b="1" i="1" dirty="0" err="1">
                <a:solidFill>
                  <a:srgbClr val="0000FF"/>
                </a:solidFill>
              </a:rPr>
              <a:t>rộng</a:t>
            </a:r>
            <a:r>
              <a:rPr lang="en-US" altLang="en-US" sz="2400" b="1" i="1" dirty="0">
                <a:solidFill>
                  <a:srgbClr val="0000FF"/>
                </a:solidFill>
              </a:rPr>
              <a:t> </a:t>
            </a:r>
            <a:r>
              <a:rPr lang="en-US" altLang="en-US" sz="2400" b="1" i="1" dirty="0" err="1">
                <a:solidFill>
                  <a:srgbClr val="0000FF"/>
                </a:solidFill>
              </a:rPr>
              <a:t>rãi</a:t>
            </a:r>
            <a:r>
              <a:rPr lang="en-US" altLang="en-US" sz="2400" b="1" i="1" dirty="0">
                <a:solidFill>
                  <a:srgbClr val="0000FF"/>
                </a:solidFill>
              </a:rPr>
              <a:t> </a:t>
            </a:r>
            <a:r>
              <a:rPr lang="en-US" altLang="en-US" sz="2400" b="1" i="1" dirty="0" err="1">
                <a:solidFill>
                  <a:srgbClr val="0000FF"/>
                </a:solidFill>
              </a:rPr>
              <a:t>cho</a:t>
            </a:r>
            <a:r>
              <a:rPr lang="en-US" altLang="en-US" sz="2400" b="1" i="1" dirty="0">
                <a:solidFill>
                  <a:srgbClr val="0000FF"/>
                </a:solidFill>
              </a:rPr>
              <a:t> </a:t>
            </a:r>
            <a:r>
              <a:rPr lang="en-US" altLang="en-US" sz="2400" b="1" i="1" dirty="0" err="1">
                <a:solidFill>
                  <a:srgbClr val="0000FF"/>
                </a:solidFill>
              </a:rPr>
              <a:t>người</a:t>
            </a:r>
            <a:r>
              <a:rPr lang="en-US" altLang="en-US" sz="2400" b="1" i="1" dirty="0">
                <a:solidFill>
                  <a:srgbClr val="0000FF"/>
                </a:solidFill>
              </a:rPr>
              <a:t> </a:t>
            </a:r>
            <a:r>
              <a:rPr lang="en-US" altLang="en-US" sz="2400" b="1" i="1" dirty="0" err="1">
                <a:solidFill>
                  <a:srgbClr val="0000FF"/>
                </a:solidFill>
              </a:rPr>
              <a:t>nghèo</a:t>
            </a:r>
            <a:r>
              <a:rPr lang="en-US" altLang="en-US" sz="2400" b="1" i="1" dirty="0">
                <a:solidFill>
                  <a:srgbClr val="0000FF"/>
                </a:solidFill>
              </a:rPr>
              <a:t>. </a:t>
            </a:r>
          </a:p>
          <a:p>
            <a:pPr eaLnBrk="1" hangingPunct="1"/>
            <a:r>
              <a:rPr lang="en-US" altLang="en-US" sz="2400" b="1" i="1" dirty="0">
                <a:solidFill>
                  <a:srgbClr val="0000FF"/>
                </a:solidFill>
              </a:rPr>
              <a:t>5. </a:t>
            </a:r>
            <a:r>
              <a:rPr lang="en-US" altLang="en-US" sz="2400" b="1" i="1" dirty="0" err="1">
                <a:solidFill>
                  <a:srgbClr val="0000FF"/>
                </a:solidFill>
              </a:rPr>
              <a:t>Cấm</a:t>
            </a:r>
            <a:r>
              <a:rPr lang="en-US" altLang="en-US" sz="2400" b="1" i="1" dirty="0">
                <a:solidFill>
                  <a:srgbClr val="0000FF"/>
                </a:solidFill>
              </a:rPr>
              <a:t> </a:t>
            </a:r>
            <a:r>
              <a:rPr lang="en-US" altLang="en-US" sz="2400" b="1" i="1" dirty="0" err="1">
                <a:solidFill>
                  <a:srgbClr val="0000FF"/>
                </a:solidFill>
              </a:rPr>
              <a:t>giết</a:t>
            </a:r>
            <a:r>
              <a:rPr lang="en-US" altLang="en-US" sz="2400" b="1" i="1" dirty="0">
                <a:solidFill>
                  <a:srgbClr val="0000FF"/>
                </a:solidFill>
              </a:rPr>
              <a:t> </a:t>
            </a:r>
            <a:r>
              <a:rPr lang="en-US" altLang="en-US" sz="2400" b="1" i="1" dirty="0" err="1">
                <a:solidFill>
                  <a:srgbClr val="0000FF"/>
                </a:solidFill>
              </a:rPr>
              <a:t>người</a:t>
            </a:r>
            <a:r>
              <a:rPr lang="en-US" altLang="en-US" sz="2400" b="1" i="1" dirty="0">
                <a:solidFill>
                  <a:srgbClr val="0000FF"/>
                </a:solidFill>
              </a:rPr>
              <a:t>, </a:t>
            </a:r>
            <a:r>
              <a:rPr lang="en-US" altLang="en-US" sz="2400" b="1" i="1" dirty="0" err="1">
                <a:solidFill>
                  <a:srgbClr val="0000FF"/>
                </a:solidFill>
              </a:rPr>
              <a:t>ngoại</a:t>
            </a:r>
            <a:r>
              <a:rPr lang="en-US" altLang="en-US" sz="2400" b="1" i="1" dirty="0">
                <a:solidFill>
                  <a:srgbClr val="0000FF"/>
                </a:solidFill>
              </a:rPr>
              <a:t> </a:t>
            </a:r>
            <a:r>
              <a:rPr lang="en-US" altLang="en-US" sz="2400" b="1" i="1" dirty="0" err="1">
                <a:solidFill>
                  <a:srgbClr val="0000FF"/>
                </a:solidFill>
              </a:rPr>
              <a:t>trừ</a:t>
            </a:r>
            <a:r>
              <a:rPr lang="en-US" altLang="en-US" sz="2400" b="1" i="1" dirty="0">
                <a:solidFill>
                  <a:srgbClr val="0000FF"/>
                </a:solidFill>
              </a:rPr>
              <a:t> </a:t>
            </a:r>
            <a:r>
              <a:rPr lang="en-US" altLang="en-US" sz="2400" b="1" i="1" dirty="0" err="1">
                <a:solidFill>
                  <a:srgbClr val="0000FF"/>
                </a:solidFill>
              </a:rPr>
              <a:t>trường</a:t>
            </a:r>
            <a:r>
              <a:rPr lang="en-US" altLang="en-US" sz="2400" b="1" i="1" dirty="0">
                <a:solidFill>
                  <a:srgbClr val="0000FF"/>
                </a:solidFill>
              </a:rPr>
              <a:t> </a:t>
            </a:r>
            <a:r>
              <a:rPr lang="en-US" altLang="en-US" sz="2400" b="1" i="1" dirty="0" err="1">
                <a:solidFill>
                  <a:srgbClr val="0000FF"/>
                </a:solidFill>
              </a:rPr>
              <a:t>hợp</a:t>
            </a:r>
            <a:r>
              <a:rPr lang="en-US" altLang="en-US" sz="2400" b="1" i="1" dirty="0">
                <a:solidFill>
                  <a:srgbClr val="0000FF"/>
                </a:solidFill>
              </a:rPr>
              <a:t> </a:t>
            </a:r>
            <a:r>
              <a:rPr lang="en-US" altLang="en-US" sz="2400" b="1" i="1" dirty="0" err="1">
                <a:solidFill>
                  <a:srgbClr val="0000FF"/>
                </a:solidFill>
              </a:rPr>
              <a:t>đặc</a:t>
            </a:r>
            <a:r>
              <a:rPr lang="en-US" altLang="en-US" sz="2400" b="1" i="1" dirty="0">
                <a:solidFill>
                  <a:srgbClr val="0000FF"/>
                </a:solidFill>
              </a:rPr>
              <a:t> </a:t>
            </a:r>
            <a:r>
              <a:rPr lang="en-US" altLang="en-US" sz="2400" b="1" i="1" dirty="0" err="1">
                <a:solidFill>
                  <a:srgbClr val="0000FF"/>
                </a:solidFill>
              </a:rPr>
              <a:t>biệt</a:t>
            </a:r>
            <a:r>
              <a:rPr lang="en-US" altLang="en-US" sz="2400" b="1" i="1" dirty="0">
                <a:solidFill>
                  <a:srgbClr val="0000FF"/>
                </a:solidFill>
              </a:rPr>
              <a:t> (*). </a:t>
            </a:r>
          </a:p>
          <a:p>
            <a:pPr eaLnBrk="1" hangingPunct="1"/>
            <a:r>
              <a:rPr lang="en-US" altLang="en-US" sz="2400" b="1" i="1" dirty="0">
                <a:solidFill>
                  <a:srgbClr val="0000FF"/>
                </a:solidFill>
              </a:rPr>
              <a:t>6. </a:t>
            </a:r>
            <a:r>
              <a:rPr lang="en-US" altLang="en-US" sz="2400" b="1" i="1" dirty="0" err="1">
                <a:solidFill>
                  <a:srgbClr val="0000FF"/>
                </a:solidFill>
              </a:rPr>
              <a:t>Cấm</a:t>
            </a:r>
            <a:r>
              <a:rPr lang="en-US" altLang="en-US" sz="2400" b="1" i="1" dirty="0">
                <a:solidFill>
                  <a:srgbClr val="0000FF"/>
                </a:solidFill>
              </a:rPr>
              <a:t> </a:t>
            </a:r>
            <a:r>
              <a:rPr lang="en-US" altLang="en-US" sz="2400" b="1" i="1" dirty="0" err="1">
                <a:solidFill>
                  <a:srgbClr val="0000FF"/>
                </a:solidFill>
              </a:rPr>
              <a:t>ngoại</a:t>
            </a:r>
            <a:r>
              <a:rPr lang="en-US" altLang="en-US" sz="2400" b="1" i="1" dirty="0">
                <a:solidFill>
                  <a:srgbClr val="0000FF"/>
                </a:solidFill>
              </a:rPr>
              <a:t> </a:t>
            </a:r>
            <a:r>
              <a:rPr lang="en-US" altLang="en-US" sz="2400" b="1" i="1" dirty="0" err="1">
                <a:solidFill>
                  <a:srgbClr val="0000FF"/>
                </a:solidFill>
              </a:rPr>
              <a:t>tình</a:t>
            </a:r>
            <a:r>
              <a:rPr lang="en-US" altLang="en-US" sz="2400" b="1" i="1" dirty="0">
                <a:solidFill>
                  <a:srgbClr val="0000FF"/>
                </a:solidFill>
              </a:rPr>
              <a:t>. </a:t>
            </a:r>
          </a:p>
          <a:p>
            <a:pPr eaLnBrk="1" hangingPunct="1"/>
            <a:r>
              <a:rPr lang="en-US" altLang="en-US" sz="2400" b="1" i="1" dirty="0">
                <a:solidFill>
                  <a:srgbClr val="0000FF"/>
                </a:solidFill>
              </a:rPr>
              <a:t>7. </a:t>
            </a:r>
            <a:r>
              <a:rPr lang="en-US" altLang="en-US" sz="2400" b="1" i="1" dirty="0" err="1">
                <a:solidFill>
                  <a:srgbClr val="0000FF"/>
                </a:solidFill>
              </a:rPr>
              <a:t>Hãy</a:t>
            </a:r>
            <a:r>
              <a:rPr lang="en-US" altLang="en-US" sz="2400" b="1" i="1" dirty="0">
                <a:solidFill>
                  <a:srgbClr val="0000FF"/>
                </a:solidFill>
              </a:rPr>
              <a:t> </a:t>
            </a:r>
            <a:r>
              <a:rPr lang="en-US" altLang="en-US" sz="2400" b="1" i="1" dirty="0" err="1">
                <a:solidFill>
                  <a:srgbClr val="0000FF"/>
                </a:solidFill>
              </a:rPr>
              <a:t>bảo</a:t>
            </a:r>
            <a:r>
              <a:rPr lang="en-US" altLang="en-US" sz="2400" b="1" i="1" dirty="0">
                <a:solidFill>
                  <a:srgbClr val="0000FF"/>
                </a:solidFill>
              </a:rPr>
              <a:t> </a:t>
            </a:r>
            <a:r>
              <a:rPr lang="en-US" altLang="en-US" sz="2400" b="1" i="1" dirty="0" err="1">
                <a:solidFill>
                  <a:srgbClr val="0000FF"/>
                </a:solidFill>
              </a:rPr>
              <a:t>vệ</a:t>
            </a:r>
            <a:r>
              <a:rPr lang="en-US" altLang="en-US" sz="2400" b="1" i="1" dirty="0">
                <a:solidFill>
                  <a:srgbClr val="0000FF"/>
                </a:solidFill>
              </a:rPr>
              <a:t> </a:t>
            </a:r>
            <a:r>
              <a:rPr lang="en-US" altLang="en-US" sz="2400" b="1" i="1" dirty="0" err="1">
                <a:solidFill>
                  <a:srgbClr val="0000FF"/>
                </a:solidFill>
              </a:rPr>
              <a:t>và</a:t>
            </a:r>
            <a:r>
              <a:rPr lang="en-US" altLang="en-US" sz="2400" b="1" i="1" dirty="0">
                <a:solidFill>
                  <a:srgbClr val="0000FF"/>
                </a:solidFill>
              </a:rPr>
              <a:t> chu </a:t>
            </a:r>
            <a:r>
              <a:rPr lang="en-US" altLang="en-US" sz="2400" b="1" i="1" dirty="0" err="1">
                <a:solidFill>
                  <a:srgbClr val="0000FF"/>
                </a:solidFill>
              </a:rPr>
              <a:t>cấp</a:t>
            </a:r>
            <a:r>
              <a:rPr lang="en-US" altLang="en-US" sz="2400" b="1" i="1" dirty="0">
                <a:solidFill>
                  <a:srgbClr val="0000FF"/>
                </a:solidFill>
              </a:rPr>
              <a:t> </a:t>
            </a:r>
            <a:r>
              <a:rPr lang="en-US" altLang="en-US" sz="2400" b="1" i="1" dirty="0" err="1">
                <a:solidFill>
                  <a:srgbClr val="0000FF"/>
                </a:solidFill>
              </a:rPr>
              <a:t>trẻ</a:t>
            </a:r>
            <a:r>
              <a:rPr lang="en-US" altLang="en-US" sz="2400" b="1" i="1" dirty="0">
                <a:solidFill>
                  <a:srgbClr val="0000FF"/>
                </a:solidFill>
              </a:rPr>
              <a:t> </a:t>
            </a:r>
            <a:r>
              <a:rPr lang="en-US" altLang="en-US" sz="2400" b="1" i="1" dirty="0" err="1">
                <a:solidFill>
                  <a:srgbClr val="0000FF"/>
                </a:solidFill>
              </a:rPr>
              <a:t>mồ</a:t>
            </a:r>
            <a:r>
              <a:rPr lang="en-US" altLang="en-US" sz="2400" b="1" i="1" dirty="0">
                <a:solidFill>
                  <a:srgbClr val="0000FF"/>
                </a:solidFill>
              </a:rPr>
              <a:t> </a:t>
            </a:r>
            <a:r>
              <a:rPr lang="en-US" altLang="en-US" sz="2400" b="1" i="1" dirty="0" err="1">
                <a:solidFill>
                  <a:srgbClr val="0000FF"/>
                </a:solidFill>
              </a:rPr>
              <a:t>côi</a:t>
            </a:r>
            <a:r>
              <a:rPr lang="en-US" altLang="en-US" sz="2400" b="1" i="1" dirty="0">
                <a:solidFill>
                  <a:srgbClr val="0000FF"/>
                </a:solidFill>
              </a:rPr>
              <a:t>. </a:t>
            </a:r>
          </a:p>
          <a:p>
            <a:pPr eaLnBrk="1" hangingPunct="1"/>
            <a:r>
              <a:rPr lang="en-US" altLang="en-US" sz="2400" b="1" i="1" dirty="0">
                <a:solidFill>
                  <a:srgbClr val="0000FF"/>
                </a:solidFill>
              </a:rPr>
              <a:t>8. </a:t>
            </a:r>
            <a:r>
              <a:rPr lang="en-US" altLang="en-US" sz="2400" b="1" i="1" dirty="0" err="1">
                <a:solidFill>
                  <a:srgbClr val="0000FF"/>
                </a:solidFill>
              </a:rPr>
              <a:t>Hãy</a:t>
            </a:r>
            <a:r>
              <a:rPr lang="en-US" altLang="en-US" sz="2400" b="1" i="1" dirty="0">
                <a:solidFill>
                  <a:srgbClr val="0000FF"/>
                </a:solidFill>
              </a:rPr>
              <a:t> </a:t>
            </a:r>
            <a:r>
              <a:rPr lang="en-US" altLang="en-US" sz="2400" b="1" i="1" dirty="0" err="1">
                <a:solidFill>
                  <a:srgbClr val="0000FF"/>
                </a:solidFill>
              </a:rPr>
              <a:t>cư</a:t>
            </a:r>
            <a:r>
              <a:rPr lang="en-US" altLang="en-US" sz="2400" b="1" i="1" dirty="0">
                <a:solidFill>
                  <a:srgbClr val="0000FF"/>
                </a:solidFill>
              </a:rPr>
              <a:t> </a:t>
            </a:r>
            <a:r>
              <a:rPr lang="en-US" altLang="en-US" sz="2400" b="1" i="1" dirty="0" err="1">
                <a:solidFill>
                  <a:srgbClr val="0000FF"/>
                </a:solidFill>
              </a:rPr>
              <a:t>xử</a:t>
            </a:r>
            <a:r>
              <a:rPr lang="en-US" altLang="en-US" sz="2400" b="1" i="1" dirty="0">
                <a:solidFill>
                  <a:srgbClr val="0000FF"/>
                </a:solidFill>
              </a:rPr>
              <a:t> </a:t>
            </a:r>
            <a:r>
              <a:rPr lang="en-US" altLang="en-US" sz="2400" b="1" i="1" dirty="0" err="1">
                <a:solidFill>
                  <a:srgbClr val="0000FF"/>
                </a:solidFill>
              </a:rPr>
              <a:t>công</a:t>
            </a:r>
            <a:r>
              <a:rPr lang="en-US" altLang="en-US" sz="2400" b="1" i="1" dirty="0">
                <a:solidFill>
                  <a:srgbClr val="0000FF"/>
                </a:solidFill>
              </a:rPr>
              <a:t> </a:t>
            </a:r>
            <a:r>
              <a:rPr lang="en-US" altLang="en-US" sz="2400" b="1" i="1" dirty="0" err="1">
                <a:solidFill>
                  <a:srgbClr val="0000FF"/>
                </a:solidFill>
              </a:rPr>
              <a:t>bằng</a:t>
            </a:r>
            <a:r>
              <a:rPr lang="en-US" altLang="en-US" sz="2400" b="1" i="1" dirty="0">
                <a:solidFill>
                  <a:srgbClr val="0000FF"/>
                </a:solidFill>
              </a:rPr>
              <a:t> </a:t>
            </a:r>
            <a:r>
              <a:rPr lang="en-US" altLang="en-US" sz="2400" b="1" i="1" dirty="0" err="1">
                <a:solidFill>
                  <a:srgbClr val="0000FF"/>
                </a:solidFill>
              </a:rPr>
              <a:t>với</a:t>
            </a:r>
            <a:r>
              <a:rPr lang="en-US" altLang="en-US" sz="2400" b="1" i="1" dirty="0">
                <a:solidFill>
                  <a:srgbClr val="0000FF"/>
                </a:solidFill>
              </a:rPr>
              <a:t> </a:t>
            </a:r>
            <a:r>
              <a:rPr lang="en-US" altLang="en-US" sz="2400" b="1" i="1" dirty="0" err="1">
                <a:solidFill>
                  <a:srgbClr val="0000FF"/>
                </a:solidFill>
              </a:rPr>
              <a:t>mọi</a:t>
            </a:r>
            <a:r>
              <a:rPr lang="en-US" altLang="en-US" sz="2400" b="1" i="1" dirty="0">
                <a:solidFill>
                  <a:srgbClr val="0000FF"/>
                </a:solidFill>
              </a:rPr>
              <a:t> </a:t>
            </a:r>
            <a:r>
              <a:rPr lang="en-US" altLang="en-US" sz="2400" b="1" i="1" dirty="0" err="1">
                <a:solidFill>
                  <a:srgbClr val="0000FF"/>
                </a:solidFill>
              </a:rPr>
              <a:t>người</a:t>
            </a:r>
            <a:r>
              <a:rPr lang="en-US" altLang="en-US" sz="2400" b="1" i="1" dirty="0">
                <a:solidFill>
                  <a:srgbClr val="0000FF"/>
                </a:solidFill>
              </a:rPr>
              <a:t>. </a:t>
            </a:r>
          </a:p>
          <a:p>
            <a:pPr eaLnBrk="1" hangingPunct="1"/>
            <a:r>
              <a:rPr lang="en-US" altLang="en-US" sz="2400" b="1" i="1" dirty="0">
                <a:solidFill>
                  <a:srgbClr val="0000FF"/>
                </a:solidFill>
              </a:rPr>
              <a:t>9. </a:t>
            </a:r>
            <a:r>
              <a:rPr lang="en-US" altLang="en-US" sz="2400" b="1" i="1" dirty="0" err="1">
                <a:solidFill>
                  <a:srgbClr val="0000FF"/>
                </a:solidFill>
              </a:rPr>
              <a:t>Hãy</a:t>
            </a:r>
            <a:r>
              <a:rPr lang="en-US" altLang="en-US" sz="2400" b="1" i="1" dirty="0">
                <a:solidFill>
                  <a:srgbClr val="0000FF"/>
                </a:solidFill>
              </a:rPr>
              <a:t> </a:t>
            </a:r>
            <a:r>
              <a:rPr lang="en-US" altLang="en-US" sz="2400" b="1" i="1" dirty="0" err="1">
                <a:solidFill>
                  <a:srgbClr val="0000FF"/>
                </a:solidFill>
              </a:rPr>
              <a:t>trong</a:t>
            </a:r>
            <a:r>
              <a:rPr lang="en-US" altLang="en-US" sz="2400" b="1" i="1" dirty="0">
                <a:solidFill>
                  <a:srgbClr val="0000FF"/>
                </a:solidFill>
              </a:rPr>
              <a:t> </a:t>
            </a:r>
            <a:r>
              <a:rPr lang="en-US" altLang="en-US" sz="2400" b="1" i="1" dirty="0" err="1">
                <a:solidFill>
                  <a:srgbClr val="0000FF"/>
                </a:solidFill>
              </a:rPr>
              <a:t>sạch</a:t>
            </a:r>
            <a:r>
              <a:rPr lang="en-US" altLang="en-US" sz="2400" b="1" i="1" dirty="0">
                <a:solidFill>
                  <a:srgbClr val="0000FF"/>
                </a:solidFill>
              </a:rPr>
              <a:t> </a:t>
            </a:r>
            <a:r>
              <a:rPr lang="en-US" altLang="en-US" sz="2400" b="1" i="1" dirty="0" err="1">
                <a:solidFill>
                  <a:srgbClr val="0000FF"/>
                </a:solidFill>
              </a:rPr>
              <a:t>trong</a:t>
            </a:r>
            <a:r>
              <a:rPr lang="en-US" altLang="en-US" sz="2400" b="1" i="1" dirty="0">
                <a:solidFill>
                  <a:srgbClr val="0000FF"/>
                </a:solidFill>
              </a:rPr>
              <a:t> </a:t>
            </a:r>
            <a:r>
              <a:rPr lang="en-US" altLang="en-US" sz="2400" b="1" i="1" dirty="0" err="1">
                <a:solidFill>
                  <a:srgbClr val="0000FF"/>
                </a:solidFill>
              </a:rPr>
              <a:t>tình</a:t>
            </a:r>
            <a:r>
              <a:rPr lang="en-US" altLang="en-US" sz="2400" b="1" i="1" dirty="0">
                <a:solidFill>
                  <a:srgbClr val="0000FF"/>
                </a:solidFill>
              </a:rPr>
              <a:t> </a:t>
            </a:r>
            <a:r>
              <a:rPr lang="en-US" altLang="en-US" sz="2400" b="1" i="1" dirty="0" err="1">
                <a:solidFill>
                  <a:srgbClr val="0000FF"/>
                </a:solidFill>
              </a:rPr>
              <a:t>cảm</a:t>
            </a:r>
            <a:r>
              <a:rPr lang="en-US" altLang="en-US" sz="2400" b="1" i="1" dirty="0">
                <a:solidFill>
                  <a:srgbClr val="0000FF"/>
                </a:solidFill>
              </a:rPr>
              <a:t> </a:t>
            </a:r>
            <a:r>
              <a:rPr lang="en-US" altLang="en-US" sz="2400" b="1" i="1" dirty="0" err="1">
                <a:solidFill>
                  <a:srgbClr val="0000FF"/>
                </a:solidFill>
              </a:rPr>
              <a:t>và</a:t>
            </a:r>
            <a:r>
              <a:rPr lang="en-US" altLang="en-US" sz="2400" b="1" i="1" dirty="0">
                <a:solidFill>
                  <a:srgbClr val="0000FF"/>
                </a:solidFill>
              </a:rPr>
              <a:t> </a:t>
            </a:r>
            <a:r>
              <a:rPr lang="en-US" altLang="en-US" sz="2400" b="1" i="1" dirty="0" err="1">
                <a:solidFill>
                  <a:srgbClr val="0000FF"/>
                </a:solidFill>
              </a:rPr>
              <a:t>tinh</a:t>
            </a:r>
            <a:r>
              <a:rPr lang="en-US" altLang="en-US" sz="2400" b="1" i="1" dirty="0">
                <a:solidFill>
                  <a:srgbClr val="0000FF"/>
                </a:solidFill>
              </a:rPr>
              <a:t> </a:t>
            </a:r>
            <a:r>
              <a:rPr lang="en-US" altLang="en-US" sz="2400" b="1" i="1" dirty="0" err="1">
                <a:solidFill>
                  <a:srgbClr val="0000FF"/>
                </a:solidFill>
              </a:rPr>
              <a:t>thần</a:t>
            </a:r>
            <a:r>
              <a:rPr lang="en-US" altLang="en-US" sz="2400" b="1" i="1" dirty="0">
                <a:solidFill>
                  <a:srgbClr val="0000FF"/>
                </a:solidFill>
              </a:rPr>
              <a:t>. </a:t>
            </a:r>
          </a:p>
          <a:p>
            <a:pPr eaLnBrk="1" hangingPunct="1"/>
            <a:r>
              <a:rPr lang="en-US" altLang="en-US" sz="2400" b="1" i="1" dirty="0">
                <a:solidFill>
                  <a:srgbClr val="0000FF"/>
                </a:solidFill>
              </a:rPr>
              <a:t>10. </a:t>
            </a:r>
            <a:r>
              <a:rPr lang="en-US" altLang="en-US" sz="2400" b="1" i="1" dirty="0" err="1">
                <a:solidFill>
                  <a:srgbClr val="0000FF"/>
                </a:solidFill>
              </a:rPr>
              <a:t>Hãy</a:t>
            </a:r>
            <a:r>
              <a:rPr lang="en-US" altLang="en-US" sz="2400" b="1" i="1" dirty="0">
                <a:solidFill>
                  <a:srgbClr val="0000FF"/>
                </a:solidFill>
              </a:rPr>
              <a:t> </a:t>
            </a:r>
            <a:r>
              <a:rPr lang="en-US" altLang="en-US" sz="2400" b="1" i="1" dirty="0" err="1">
                <a:solidFill>
                  <a:srgbClr val="0000FF"/>
                </a:solidFill>
              </a:rPr>
              <a:t>khiêm</a:t>
            </a:r>
            <a:r>
              <a:rPr lang="en-US" altLang="en-US" sz="2400" b="1" i="1" dirty="0">
                <a:solidFill>
                  <a:srgbClr val="0000FF"/>
                </a:solidFill>
              </a:rPr>
              <a:t> </a:t>
            </a:r>
            <a:r>
              <a:rPr lang="en-US" altLang="en-US" sz="2400" b="1" i="1" dirty="0" err="1">
                <a:solidFill>
                  <a:srgbClr val="0000FF"/>
                </a:solidFill>
              </a:rPr>
              <a:t>tốn</a:t>
            </a:r>
            <a:r>
              <a:rPr lang="en-US" altLang="en-US" sz="2400" b="1" i="1" dirty="0">
                <a:solidFill>
                  <a:srgbClr val="0000FF"/>
                </a:solidFill>
              </a:rPr>
              <a:t> </a:t>
            </a:r>
          </a:p>
          <a:p>
            <a:pPr eaLnBrk="1" hangingPunct="1"/>
            <a:endParaRPr lang="en-US" altLang="en-US" sz="2400" b="1" i="1" dirty="0">
              <a:solidFill>
                <a:srgbClr val="0000FF"/>
              </a:solidFill>
            </a:endParaRPr>
          </a:p>
        </p:txBody>
      </p:sp>
      <p:sp>
        <p:nvSpPr>
          <p:cNvPr id="10" name="Text Box 5">
            <a:extLst>
              <a:ext uri="{FF2B5EF4-FFF2-40B4-BE49-F238E27FC236}">
                <a16:creationId xmlns="" xmlns:a16="http://schemas.microsoft.com/office/drawing/2014/main" id="{E4D9FA13-B868-4D9B-A967-6D00D5A9C3B9}"/>
              </a:ext>
            </a:extLst>
          </p:cNvPr>
          <p:cNvSpPr txBox="1">
            <a:spLocks noChangeArrowheads="1"/>
          </p:cNvSpPr>
          <p:nvPr/>
        </p:nvSpPr>
        <p:spPr bwMode="auto">
          <a:xfrm>
            <a:off x="7705726" y="3693236"/>
            <a:ext cx="378128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1600" b="1" dirty="0">
                <a:latin typeface="Arial" panose="020B0604020202020204" pitchFamily="34" charset="0"/>
              </a:rPr>
              <a:t>(*) </a:t>
            </a:r>
            <a:r>
              <a:rPr lang="en-US" altLang="en-US" sz="1600" b="1" dirty="0" err="1">
                <a:latin typeface="Arial" panose="020B0604020202020204" pitchFamily="34" charset="0"/>
              </a:rPr>
              <a:t>Trường</a:t>
            </a:r>
            <a:r>
              <a:rPr lang="en-US" altLang="en-US" sz="1600" b="1" dirty="0">
                <a:latin typeface="Arial" panose="020B0604020202020204" pitchFamily="34" charset="0"/>
              </a:rPr>
              <a:t> </a:t>
            </a:r>
            <a:r>
              <a:rPr lang="en-US" altLang="en-US" sz="1600" b="1" dirty="0" err="1">
                <a:latin typeface="Arial" panose="020B0604020202020204" pitchFamily="34" charset="0"/>
              </a:rPr>
              <a:t>hợp</a:t>
            </a:r>
            <a:r>
              <a:rPr lang="en-US" altLang="en-US" sz="1600" b="1" dirty="0">
                <a:latin typeface="Arial" panose="020B0604020202020204" pitchFamily="34" charset="0"/>
              </a:rPr>
              <a:t> </a:t>
            </a:r>
            <a:r>
              <a:rPr lang="en-US" altLang="en-US" sz="1600" b="1" dirty="0" err="1">
                <a:latin typeface="Arial" panose="020B0604020202020204" pitchFamily="34" charset="0"/>
              </a:rPr>
              <a:t>đặc</a:t>
            </a:r>
            <a:r>
              <a:rPr lang="en-US" altLang="en-US" sz="1600" b="1" dirty="0">
                <a:latin typeface="Arial" panose="020B0604020202020204" pitchFamily="34" charset="0"/>
              </a:rPr>
              <a:t> </a:t>
            </a:r>
            <a:r>
              <a:rPr lang="en-US" altLang="en-US" sz="1600" b="1" dirty="0" err="1">
                <a:latin typeface="Arial" panose="020B0604020202020204" pitchFamily="34" charset="0"/>
              </a:rPr>
              <a:t>biệt</a:t>
            </a:r>
            <a:r>
              <a:rPr lang="en-US" altLang="en-US" sz="1600" b="1" dirty="0">
                <a:latin typeface="Arial" panose="020B0604020202020204" pitchFamily="34" charset="0"/>
              </a:rPr>
              <a:t> </a:t>
            </a:r>
            <a:r>
              <a:rPr lang="en-US" altLang="en-US" sz="1600" b="1" dirty="0" err="1">
                <a:latin typeface="Arial" panose="020B0604020202020204" pitchFamily="34" charset="0"/>
              </a:rPr>
              <a:t>được</a:t>
            </a:r>
            <a:r>
              <a:rPr lang="en-US" altLang="en-US" sz="1600" b="1" dirty="0">
                <a:latin typeface="Arial" panose="020B0604020202020204" pitchFamily="34" charset="0"/>
              </a:rPr>
              <a:t> </a:t>
            </a:r>
            <a:r>
              <a:rPr lang="en-US" altLang="en-US" sz="1600" b="1" dirty="0" err="1">
                <a:latin typeface="Arial" panose="020B0604020202020204" pitchFamily="34" charset="0"/>
              </a:rPr>
              <a:t>phép</a:t>
            </a:r>
            <a:r>
              <a:rPr lang="en-US" altLang="en-US" sz="1600" b="1" dirty="0">
                <a:latin typeface="Arial" panose="020B0604020202020204" pitchFamily="34" charset="0"/>
              </a:rPr>
              <a:t> </a:t>
            </a:r>
            <a:r>
              <a:rPr lang="en-US" altLang="en-US" sz="1600" b="1" dirty="0" err="1">
                <a:latin typeface="Arial" panose="020B0604020202020204" pitchFamily="34" charset="0"/>
              </a:rPr>
              <a:t>giết</a:t>
            </a:r>
            <a:r>
              <a:rPr lang="en-US" altLang="en-US" sz="1600" b="1" dirty="0">
                <a:latin typeface="Arial" panose="020B0604020202020204" pitchFamily="34" charset="0"/>
              </a:rPr>
              <a:t> </a:t>
            </a:r>
            <a:r>
              <a:rPr lang="en-US" altLang="en-US" sz="1600" b="1" dirty="0" err="1">
                <a:latin typeface="Arial" panose="020B0604020202020204" pitchFamily="34" charset="0"/>
              </a:rPr>
              <a:t>người</a:t>
            </a:r>
            <a:r>
              <a:rPr lang="en-US" altLang="en-US" sz="1600" b="1" dirty="0">
                <a:latin typeface="Arial" panose="020B0604020202020204" pitchFamily="34" charset="0"/>
              </a:rPr>
              <a:t> </a:t>
            </a:r>
            <a:r>
              <a:rPr lang="en-US" altLang="en-US" sz="1600" b="1" dirty="0" err="1">
                <a:latin typeface="Arial" panose="020B0604020202020204" pitchFamily="34" charset="0"/>
              </a:rPr>
              <a:t>mà</a:t>
            </a:r>
            <a:r>
              <a:rPr lang="en-US" altLang="en-US" sz="1600" b="1" dirty="0">
                <a:latin typeface="Arial" panose="020B0604020202020204" pitchFamily="34" charset="0"/>
              </a:rPr>
              <a:t> </a:t>
            </a:r>
            <a:r>
              <a:rPr lang="en-US" altLang="en-US" sz="1600" b="1" dirty="0" err="1">
                <a:latin typeface="Arial" panose="020B0604020202020204" pitchFamily="34" charset="0"/>
              </a:rPr>
              <a:t>không</a:t>
            </a:r>
            <a:r>
              <a:rPr lang="en-US" altLang="en-US" sz="1600" b="1" dirty="0">
                <a:latin typeface="Arial" panose="020B0604020202020204" pitchFamily="34" charset="0"/>
              </a:rPr>
              <a:t> </a:t>
            </a:r>
            <a:r>
              <a:rPr lang="en-US" altLang="en-US" sz="1600" b="1" dirty="0" err="1">
                <a:latin typeface="Arial" panose="020B0604020202020204" pitchFamily="34" charset="0"/>
              </a:rPr>
              <a:t>bị</a:t>
            </a:r>
            <a:r>
              <a:rPr lang="en-US" altLang="en-US" sz="1600" b="1" dirty="0">
                <a:latin typeface="Arial" panose="020B0604020202020204" pitchFamily="34" charset="0"/>
              </a:rPr>
              <a:t> </a:t>
            </a:r>
            <a:r>
              <a:rPr lang="en-US" altLang="en-US" sz="1600" b="1" dirty="0" err="1">
                <a:latin typeface="Arial" panose="020B0604020202020204" pitchFamily="34" charset="0"/>
              </a:rPr>
              <a:t>trọng</a:t>
            </a:r>
            <a:r>
              <a:rPr lang="en-US" altLang="en-US" sz="1600" b="1" dirty="0">
                <a:latin typeface="Arial" panose="020B0604020202020204" pitchFamily="34" charset="0"/>
              </a:rPr>
              <a:t> </a:t>
            </a:r>
            <a:r>
              <a:rPr lang="en-US" altLang="en-US" sz="1600" b="1" dirty="0" err="1">
                <a:latin typeface="Arial" panose="020B0604020202020204" pitchFamily="34" charset="0"/>
              </a:rPr>
              <a:t>tội</a:t>
            </a:r>
            <a:r>
              <a:rPr lang="en-US" altLang="en-US" sz="1600" b="1" dirty="0">
                <a:latin typeface="Arial" panose="020B0604020202020204" pitchFamily="34" charset="0"/>
              </a:rPr>
              <a:t> </a:t>
            </a:r>
            <a:r>
              <a:rPr lang="en-US" altLang="en-US" sz="1600" b="1" dirty="0" err="1">
                <a:latin typeface="Arial" panose="020B0604020202020204" pitchFamily="34" charset="0"/>
              </a:rPr>
              <a:t>là</a:t>
            </a:r>
            <a:r>
              <a:rPr lang="en-US" altLang="en-US" sz="1600" b="1" dirty="0">
                <a:latin typeface="Arial" panose="020B0604020202020204" pitchFamily="34" charset="0"/>
              </a:rPr>
              <a:t>: 1) </a:t>
            </a:r>
            <a:r>
              <a:rPr lang="en-US" altLang="en-US" sz="1600" b="1" dirty="0" err="1">
                <a:latin typeface="Arial" panose="020B0604020202020204" pitchFamily="34" charset="0"/>
              </a:rPr>
              <a:t>Trong</a:t>
            </a:r>
            <a:r>
              <a:rPr lang="en-US" altLang="en-US" sz="1600" b="1" dirty="0">
                <a:latin typeface="Arial" panose="020B0604020202020204" pitchFamily="34" charset="0"/>
              </a:rPr>
              <a:t> </a:t>
            </a:r>
            <a:r>
              <a:rPr lang="en-US" altLang="en-US" sz="1600" b="1" dirty="0" err="1">
                <a:latin typeface="Arial" panose="020B0604020202020204" pitchFamily="34" charset="0"/>
              </a:rPr>
              <a:t>khi</a:t>
            </a:r>
            <a:r>
              <a:rPr lang="en-US" altLang="en-US" sz="1600" b="1" dirty="0">
                <a:latin typeface="Arial" panose="020B0604020202020204" pitchFamily="34" charset="0"/>
              </a:rPr>
              <a:t> </a:t>
            </a:r>
            <a:r>
              <a:rPr lang="en-US" altLang="en-US" sz="1600" b="1" dirty="0" err="1">
                <a:latin typeface="Arial" panose="020B0604020202020204" pitchFamily="34" charset="0"/>
              </a:rPr>
              <a:t>kháng</a:t>
            </a:r>
            <a:r>
              <a:rPr lang="en-US" altLang="en-US" sz="1600" b="1" dirty="0">
                <a:latin typeface="Arial" panose="020B0604020202020204" pitchFamily="34" charset="0"/>
              </a:rPr>
              <a:t> </a:t>
            </a:r>
            <a:r>
              <a:rPr lang="en-US" altLang="en-US" sz="1600" b="1" dirty="0" err="1">
                <a:latin typeface="Arial" panose="020B0604020202020204" pitchFamily="34" charset="0"/>
              </a:rPr>
              <a:t>cự</a:t>
            </a:r>
            <a:r>
              <a:rPr lang="en-US" altLang="en-US" sz="1600" b="1" dirty="0">
                <a:latin typeface="Arial" panose="020B0604020202020204" pitchFamily="34" charset="0"/>
              </a:rPr>
              <a:t> </a:t>
            </a:r>
            <a:r>
              <a:rPr lang="en-US" altLang="en-US" sz="1600" b="1" dirty="0" err="1">
                <a:latin typeface="Arial" panose="020B0604020202020204" pitchFamily="34" charset="0"/>
              </a:rPr>
              <a:t>hoặc</a:t>
            </a:r>
            <a:r>
              <a:rPr lang="en-US" altLang="en-US" sz="1600" b="1" dirty="0">
                <a:latin typeface="Arial" panose="020B0604020202020204" pitchFamily="34" charset="0"/>
              </a:rPr>
              <a:t> </a:t>
            </a:r>
            <a:r>
              <a:rPr lang="en-US" altLang="en-US" sz="1600" b="1" dirty="0" err="1">
                <a:latin typeface="Arial" panose="020B0604020202020204" pitchFamily="34" charset="0"/>
              </a:rPr>
              <a:t>chiến</a:t>
            </a:r>
            <a:r>
              <a:rPr lang="en-US" altLang="en-US" sz="1600" b="1" dirty="0">
                <a:latin typeface="Arial" panose="020B0604020202020204" pitchFamily="34" charset="0"/>
              </a:rPr>
              <a:t> </a:t>
            </a:r>
            <a:r>
              <a:rPr lang="en-US" altLang="en-US" sz="1600" b="1" dirty="0" err="1">
                <a:latin typeface="Arial" panose="020B0604020202020204" pitchFamily="34" charset="0"/>
              </a:rPr>
              <a:t>đấu</a:t>
            </a:r>
            <a:r>
              <a:rPr lang="en-US" altLang="en-US" sz="1600" b="1" dirty="0">
                <a:latin typeface="Arial" panose="020B0604020202020204" pitchFamily="34" charset="0"/>
              </a:rPr>
              <a:t> </a:t>
            </a:r>
            <a:r>
              <a:rPr lang="en-US" altLang="en-US" sz="1600" b="1" dirty="0" err="1">
                <a:latin typeface="Arial" panose="020B0604020202020204" pitchFamily="34" charset="0"/>
              </a:rPr>
              <a:t>chống</a:t>
            </a:r>
            <a:r>
              <a:rPr lang="en-US" altLang="en-US" sz="1600" b="1" dirty="0">
                <a:latin typeface="Arial" panose="020B0604020202020204" pitchFamily="34" charset="0"/>
              </a:rPr>
              <a:t> </a:t>
            </a:r>
            <a:r>
              <a:rPr lang="en-US" altLang="en-US" sz="1600" b="1" dirty="0" err="1">
                <a:latin typeface="Arial" panose="020B0604020202020204" pitchFamily="34" charset="0"/>
              </a:rPr>
              <a:t>lại</a:t>
            </a:r>
            <a:r>
              <a:rPr lang="en-US" altLang="en-US" sz="1600" b="1" dirty="0">
                <a:latin typeface="Arial" panose="020B0604020202020204" pitchFamily="34" charset="0"/>
              </a:rPr>
              <a:t> </a:t>
            </a:r>
            <a:r>
              <a:rPr lang="en-US" altLang="en-US" sz="1600" b="1" dirty="0" err="1">
                <a:latin typeface="Arial" panose="020B0604020202020204" pitchFamily="34" charset="0"/>
              </a:rPr>
              <a:t>những</a:t>
            </a:r>
            <a:r>
              <a:rPr lang="en-US" altLang="en-US" sz="1600" b="1" dirty="0">
                <a:latin typeface="Arial" panose="020B0604020202020204" pitchFamily="34" charset="0"/>
              </a:rPr>
              <a:t> </a:t>
            </a:r>
            <a:r>
              <a:rPr lang="en-US" altLang="en-US" sz="1600" b="1" dirty="0" err="1">
                <a:latin typeface="Arial" panose="020B0604020202020204" pitchFamily="34" charset="0"/>
              </a:rPr>
              <a:t>kẻ</a:t>
            </a:r>
            <a:r>
              <a:rPr lang="en-US" altLang="en-US" sz="1600" b="1" dirty="0">
                <a:latin typeface="Arial" panose="020B0604020202020204" pitchFamily="34" charset="0"/>
              </a:rPr>
              <a:t> </a:t>
            </a:r>
            <a:r>
              <a:rPr lang="en-US" altLang="en-US" sz="1600" b="1" dirty="0" err="1">
                <a:latin typeface="Arial" panose="020B0604020202020204" pitchFamily="34" charset="0"/>
              </a:rPr>
              <a:t>lùng</a:t>
            </a:r>
            <a:r>
              <a:rPr lang="en-US" altLang="en-US" sz="1600" b="1" dirty="0">
                <a:latin typeface="Arial" panose="020B0604020202020204" pitchFamily="34" charset="0"/>
              </a:rPr>
              <a:t> </a:t>
            </a:r>
            <a:r>
              <a:rPr lang="en-US" altLang="en-US" sz="1600" b="1" dirty="0" err="1">
                <a:latin typeface="Arial" panose="020B0604020202020204" pitchFamily="34" charset="0"/>
              </a:rPr>
              <a:t>giết</a:t>
            </a:r>
            <a:r>
              <a:rPr lang="en-US" altLang="en-US" sz="1600" b="1" dirty="0">
                <a:latin typeface="Arial" panose="020B0604020202020204" pitchFamily="34" charset="0"/>
              </a:rPr>
              <a:t> </a:t>
            </a:r>
            <a:r>
              <a:rPr lang="en-US" altLang="en-US" sz="1600" b="1" dirty="0" err="1">
                <a:latin typeface="Arial" panose="020B0604020202020204" pitchFamily="34" charset="0"/>
              </a:rPr>
              <a:t>người</a:t>
            </a:r>
            <a:r>
              <a:rPr lang="en-US" altLang="en-US" sz="1600" b="1" dirty="0">
                <a:latin typeface="Arial" panose="020B0604020202020204" pitchFamily="34" charset="0"/>
              </a:rPr>
              <a:t> </a:t>
            </a:r>
            <a:r>
              <a:rPr lang="en-US" altLang="en-US" sz="1600" b="1" dirty="0" err="1">
                <a:latin typeface="Arial" panose="020B0604020202020204" pitchFamily="34" charset="0"/>
              </a:rPr>
              <a:t>đạo</a:t>
            </a:r>
            <a:r>
              <a:rPr lang="en-US" altLang="en-US" sz="1600" b="1" dirty="0">
                <a:latin typeface="Arial" panose="020B0604020202020204" pitchFamily="34" charset="0"/>
              </a:rPr>
              <a:t> </a:t>
            </a:r>
            <a:r>
              <a:rPr lang="en-US" altLang="en-US" sz="1600" b="1" dirty="0" err="1">
                <a:latin typeface="Arial" panose="020B0604020202020204" pitchFamily="34" charset="0"/>
              </a:rPr>
              <a:t>mình</a:t>
            </a:r>
            <a:r>
              <a:rPr lang="en-US" altLang="en-US" sz="1600" b="1" dirty="0">
                <a:latin typeface="Arial" panose="020B0604020202020204" pitchFamily="34" charset="0"/>
              </a:rPr>
              <a:t> </a:t>
            </a:r>
            <a:r>
              <a:rPr lang="en-US" altLang="en-US" sz="1600" b="1" dirty="0" err="1">
                <a:latin typeface="Arial" panose="020B0604020202020204" pitchFamily="34" charset="0"/>
              </a:rPr>
              <a:t>nhằm</a:t>
            </a:r>
            <a:r>
              <a:rPr lang="en-US" altLang="en-US" sz="1600" b="1" dirty="0">
                <a:latin typeface="Arial" panose="020B0604020202020204" pitchFamily="34" charset="0"/>
              </a:rPr>
              <a:t> </a:t>
            </a:r>
            <a:r>
              <a:rPr lang="en-US" altLang="en-US" sz="1600" b="1" dirty="0" err="1">
                <a:latin typeface="Arial" panose="020B0604020202020204" pitchFamily="34" charset="0"/>
              </a:rPr>
              <a:t>cưỡng</a:t>
            </a:r>
            <a:r>
              <a:rPr lang="en-US" altLang="en-US" sz="1600" b="1" dirty="0">
                <a:latin typeface="Arial" panose="020B0604020202020204" pitchFamily="34" charset="0"/>
              </a:rPr>
              <a:t> </a:t>
            </a:r>
            <a:r>
              <a:rPr lang="en-US" altLang="en-US" sz="1600" b="1" dirty="0" err="1">
                <a:latin typeface="Arial" panose="020B0604020202020204" pitchFamily="34" charset="0"/>
              </a:rPr>
              <a:t>bách</a:t>
            </a:r>
            <a:r>
              <a:rPr lang="en-US" altLang="en-US" sz="1600" b="1" dirty="0">
                <a:latin typeface="Arial" panose="020B0604020202020204" pitchFamily="34" charset="0"/>
              </a:rPr>
              <a:t> </a:t>
            </a:r>
            <a:r>
              <a:rPr lang="en-US" altLang="en-US" sz="1600" b="1" dirty="0" err="1">
                <a:latin typeface="Arial" panose="020B0604020202020204" pitchFamily="34" charset="0"/>
              </a:rPr>
              <a:t>bỏ</a:t>
            </a:r>
            <a:r>
              <a:rPr lang="en-US" altLang="en-US" sz="1600" b="1" dirty="0">
                <a:latin typeface="Arial" panose="020B0604020202020204" pitchFamily="34" charset="0"/>
              </a:rPr>
              <a:t> </a:t>
            </a:r>
            <a:r>
              <a:rPr lang="en-US" altLang="en-US" sz="1600" b="1" dirty="0" err="1">
                <a:latin typeface="Arial" panose="020B0604020202020204" pitchFamily="34" charset="0"/>
              </a:rPr>
              <a:t>đạo</a:t>
            </a:r>
            <a:r>
              <a:rPr lang="en-US" altLang="en-US" sz="1600" b="1" dirty="0">
                <a:latin typeface="Arial" panose="020B0604020202020204" pitchFamily="34" charset="0"/>
              </a:rPr>
              <a:t>. </a:t>
            </a:r>
            <a:r>
              <a:rPr lang="en-US" altLang="en-US" sz="1600" b="1" dirty="0" err="1">
                <a:latin typeface="Arial" panose="020B0604020202020204" pitchFamily="34" charset="0"/>
              </a:rPr>
              <a:t>Nhưng</a:t>
            </a:r>
            <a:r>
              <a:rPr lang="en-US" altLang="en-US" sz="1600" b="1" dirty="0">
                <a:latin typeface="Arial" panose="020B0604020202020204" pitchFamily="34" charset="0"/>
              </a:rPr>
              <a:t> </a:t>
            </a:r>
            <a:r>
              <a:rPr lang="en-US" altLang="en-US" sz="1600" b="1" dirty="0" err="1">
                <a:latin typeface="Arial" panose="020B0604020202020204" pitchFamily="34" charset="0"/>
              </a:rPr>
              <a:t>nếu</a:t>
            </a:r>
            <a:r>
              <a:rPr lang="en-US" altLang="en-US" sz="1600" b="1" dirty="0">
                <a:latin typeface="Arial" panose="020B0604020202020204" pitchFamily="34" charset="0"/>
              </a:rPr>
              <a:t> </a:t>
            </a:r>
            <a:r>
              <a:rPr lang="en-US" altLang="en-US" sz="1600" b="1" dirty="0" err="1">
                <a:latin typeface="Arial" panose="020B0604020202020204" pitchFamily="34" charset="0"/>
              </a:rPr>
              <a:t>chiến</a:t>
            </a:r>
            <a:r>
              <a:rPr lang="en-US" altLang="en-US" sz="1600" b="1" dirty="0">
                <a:latin typeface="Arial" panose="020B0604020202020204" pitchFamily="34" charset="0"/>
              </a:rPr>
              <a:t> </a:t>
            </a:r>
            <a:r>
              <a:rPr lang="en-US" altLang="en-US" sz="1600" b="1" dirty="0" err="1">
                <a:latin typeface="Arial" panose="020B0604020202020204" pitchFamily="34" charset="0"/>
              </a:rPr>
              <a:t>thắng</a:t>
            </a:r>
            <a:r>
              <a:rPr lang="en-US" altLang="en-US" sz="1600" b="1" dirty="0">
                <a:latin typeface="Arial" panose="020B0604020202020204" pitchFamily="34" charset="0"/>
              </a:rPr>
              <a:t>, </a:t>
            </a:r>
            <a:r>
              <a:rPr lang="en-US" altLang="en-US" sz="1600" b="1" dirty="0" err="1">
                <a:latin typeface="Arial" panose="020B0604020202020204" pitchFamily="34" charset="0"/>
              </a:rPr>
              <a:t>phải</a:t>
            </a:r>
            <a:r>
              <a:rPr lang="en-US" altLang="en-US" sz="1600" b="1" dirty="0">
                <a:latin typeface="Arial" panose="020B0604020202020204" pitchFamily="34" charset="0"/>
              </a:rPr>
              <a:t> </a:t>
            </a:r>
            <a:r>
              <a:rPr lang="en-US" altLang="en-US" sz="1600" b="1" dirty="0" err="1">
                <a:latin typeface="Arial" panose="020B0604020202020204" pitchFamily="34" charset="0"/>
              </a:rPr>
              <a:t>noi</a:t>
            </a:r>
            <a:r>
              <a:rPr lang="en-US" altLang="en-US" sz="1600" b="1" dirty="0">
                <a:latin typeface="Arial" panose="020B0604020202020204" pitchFamily="34" charset="0"/>
              </a:rPr>
              <a:t> </a:t>
            </a:r>
            <a:r>
              <a:rPr lang="en-US" altLang="en-US" sz="1600" b="1" dirty="0" err="1">
                <a:latin typeface="Arial" panose="020B0604020202020204" pitchFamily="34" charset="0"/>
              </a:rPr>
              <a:t>gương</a:t>
            </a:r>
            <a:r>
              <a:rPr lang="en-US" altLang="en-US" sz="1600" b="1" dirty="0">
                <a:latin typeface="Arial" panose="020B0604020202020204" pitchFamily="34" charset="0"/>
              </a:rPr>
              <a:t> </a:t>
            </a:r>
            <a:r>
              <a:rPr lang="en-US" altLang="en-US" sz="1600" b="1" dirty="0" err="1">
                <a:latin typeface="Arial" panose="020B0604020202020204" pitchFamily="34" charset="0"/>
              </a:rPr>
              <a:t>thiên</a:t>
            </a:r>
            <a:r>
              <a:rPr lang="en-US" altLang="en-US" sz="1600" b="1" dirty="0">
                <a:latin typeface="Arial" panose="020B0604020202020204" pitchFamily="34" charset="0"/>
              </a:rPr>
              <a:t> </a:t>
            </a:r>
            <a:r>
              <a:rPr lang="en-US" altLang="en-US" sz="1600" b="1" dirty="0" err="1">
                <a:latin typeface="Arial" panose="020B0604020202020204" pitchFamily="34" charset="0"/>
              </a:rPr>
              <a:t>sứ</a:t>
            </a:r>
            <a:r>
              <a:rPr lang="en-US" altLang="en-US" sz="1600" b="1" dirty="0">
                <a:latin typeface="Arial" panose="020B0604020202020204" pitchFamily="34" charset="0"/>
              </a:rPr>
              <a:t> Muhammad, </a:t>
            </a:r>
            <a:r>
              <a:rPr lang="en-US" altLang="en-US" sz="1600" b="1" dirty="0" err="1">
                <a:latin typeface="Arial" panose="020B0604020202020204" pitchFamily="34" charset="0"/>
              </a:rPr>
              <a:t>tha</a:t>
            </a:r>
            <a:r>
              <a:rPr lang="en-US" altLang="en-US" sz="1600" b="1" dirty="0">
                <a:latin typeface="Arial" panose="020B0604020202020204" pitchFamily="34" charset="0"/>
              </a:rPr>
              <a:t> </a:t>
            </a:r>
            <a:r>
              <a:rPr lang="en-US" altLang="en-US" sz="1600" b="1" dirty="0" err="1">
                <a:latin typeface="Arial" panose="020B0604020202020204" pitchFamily="34" charset="0"/>
              </a:rPr>
              <a:t>thứ</a:t>
            </a:r>
            <a:r>
              <a:rPr lang="en-US" altLang="en-US" sz="1600" b="1" dirty="0">
                <a:latin typeface="Arial" panose="020B0604020202020204" pitchFamily="34" charset="0"/>
              </a:rPr>
              <a:t> </a:t>
            </a:r>
            <a:r>
              <a:rPr lang="en-US" altLang="en-US" sz="1600" b="1" dirty="0" err="1">
                <a:latin typeface="Arial" panose="020B0604020202020204" pitchFamily="34" charset="0"/>
              </a:rPr>
              <a:t>và</a:t>
            </a:r>
            <a:r>
              <a:rPr lang="en-US" altLang="en-US" sz="1600" b="1" dirty="0">
                <a:latin typeface="Arial" panose="020B0604020202020204" pitchFamily="34" charset="0"/>
              </a:rPr>
              <a:t> </a:t>
            </a:r>
            <a:r>
              <a:rPr lang="en-US" altLang="en-US" sz="1600" b="1" dirty="0" err="1">
                <a:latin typeface="Arial" panose="020B0604020202020204" pitchFamily="34" charset="0"/>
              </a:rPr>
              <a:t>đối</a:t>
            </a:r>
            <a:r>
              <a:rPr lang="en-US" altLang="en-US" sz="1600" b="1" dirty="0">
                <a:latin typeface="Arial" panose="020B0604020202020204" pitchFamily="34" charset="0"/>
              </a:rPr>
              <a:t> </a:t>
            </a:r>
            <a:r>
              <a:rPr lang="en-US" altLang="en-US" sz="1600" b="1" dirty="0" err="1">
                <a:latin typeface="Arial" panose="020B0604020202020204" pitchFamily="34" charset="0"/>
              </a:rPr>
              <a:t>xử</a:t>
            </a:r>
            <a:r>
              <a:rPr lang="en-US" altLang="en-US" sz="1600" b="1" dirty="0">
                <a:latin typeface="Arial" panose="020B0604020202020204" pitchFamily="34" charset="0"/>
              </a:rPr>
              <a:t> </a:t>
            </a:r>
            <a:r>
              <a:rPr lang="en-US" altLang="en-US" sz="1600" b="1" dirty="0" err="1">
                <a:latin typeface="Arial" panose="020B0604020202020204" pitchFamily="34" charset="0"/>
              </a:rPr>
              <a:t>nhân</a:t>
            </a:r>
            <a:r>
              <a:rPr lang="en-US" altLang="en-US" sz="1600" b="1" dirty="0">
                <a:latin typeface="Arial" panose="020B0604020202020204" pitchFamily="34" charset="0"/>
              </a:rPr>
              <a:t> </a:t>
            </a:r>
            <a:r>
              <a:rPr lang="en-US" altLang="en-US" sz="1600" b="1" dirty="0" err="1">
                <a:latin typeface="Arial" panose="020B0604020202020204" pitchFamily="34" charset="0"/>
              </a:rPr>
              <a:t>đạo</a:t>
            </a:r>
            <a:r>
              <a:rPr lang="en-US" altLang="en-US" sz="1600" b="1" dirty="0">
                <a:latin typeface="Arial" panose="020B0604020202020204" pitchFamily="34" charset="0"/>
              </a:rPr>
              <a:t> </a:t>
            </a:r>
            <a:r>
              <a:rPr lang="en-US" altLang="en-US" sz="1600" b="1" dirty="0" err="1">
                <a:latin typeface="Arial" panose="020B0604020202020204" pitchFamily="34" charset="0"/>
              </a:rPr>
              <a:t>với</a:t>
            </a:r>
            <a:r>
              <a:rPr lang="en-US" altLang="en-US" sz="1600" b="1" dirty="0">
                <a:latin typeface="Arial" panose="020B0604020202020204" pitchFamily="34" charset="0"/>
              </a:rPr>
              <a:t> </a:t>
            </a:r>
            <a:r>
              <a:rPr lang="en-US" altLang="en-US" sz="1600" b="1" dirty="0" err="1">
                <a:latin typeface="Arial" panose="020B0604020202020204" pitchFamily="34" charset="0"/>
              </a:rPr>
              <a:t>phần</a:t>
            </a:r>
            <a:r>
              <a:rPr lang="en-US" altLang="en-US" sz="1600" b="1" dirty="0">
                <a:latin typeface="Arial" panose="020B0604020202020204" pitchFamily="34" charset="0"/>
              </a:rPr>
              <a:t> </a:t>
            </a:r>
            <a:r>
              <a:rPr lang="en-US" altLang="en-US" sz="1600" b="1" dirty="0" err="1">
                <a:latin typeface="Arial" panose="020B0604020202020204" pitchFamily="34" charset="0"/>
              </a:rPr>
              <a:t>đông</a:t>
            </a:r>
            <a:r>
              <a:rPr lang="en-US" altLang="en-US" sz="1600" b="1" dirty="0">
                <a:latin typeface="Arial" panose="020B0604020202020204" pitchFamily="34" charset="0"/>
              </a:rPr>
              <a:t> </a:t>
            </a:r>
            <a:r>
              <a:rPr lang="en-US" altLang="en-US" sz="1600" b="1" dirty="0" err="1">
                <a:latin typeface="Arial" panose="020B0604020202020204" pitchFamily="34" charset="0"/>
              </a:rPr>
              <a:t>kẻ</a:t>
            </a:r>
            <a:r>
              <a:rPr lang="en-US" altLang="en-US" sz="1600" b="1" dirty="0">
                <a:latin typeface="Arial" panose="020B0604020202020204" pitchFamily="34" charset="0"/>
              </a:rPr>
              <a:t> </a:t>
            </a:r>
            <a:r>
              <a:rPr lang="en-US" altLang="en-US" sz="1600" b="1" dirty="0" err="1">
                <a:latin typeface="Arial" panose="020B0604020202020204" pitchFamily="34" charset="0"/>
              </a:rPr>
              <a:t>bại</a:t>
            </a:r>
            <a:r>
              <a:rPr lang="en-US" altLang="en-US" sz="1600" b="1" dirty="0">
                <a:latin typeface="Arial" panose="020B0604020202020204" pitchFamily="34" charset="0"/>
              </a:rPr>
              <a:t> </a:t>
            </a:r>
            <a:r>
              <a:rPr lang="en-US" altLang="en-US" sz="1600" b="1" dirty="0" err="1">
                <a:latin typeface="Arial" panose="020B0604020202020204" pitchFamily="34" charset="0"/>
              </a:rPr>
              <a:t>trận</a:t>
            </a:r>
            <a:r>
              <a:rPr lang="en-US" altLang="en-US" sz="1600" b="1" dirty="0">
                <a:latin typeface="Arial" panose="020B0604020202020204" pitchFamily="34" charset="0"/>
              </a:rPr>
              <a:t>. 2) </a:t>
            </a:r>
            <a:r>
              <a:rPr lang="en-US" altLang="en-US" sz="1600" b="1" dirty="0" err="1">
                <a:latin typeface="Arial" panose="020B0604020202020204" pitchFamily="34" charset="0"/>
              </a:rPr>
              <a:t>Giết</a:t>
            </a:r>
            <a:r>
              <a:rPr lang="en-US" altLang="en-US" sz="1600" b="1" dirty="0">
                <a:latin typeface="Arial" panose="020B0604020202020204" pitchFamily="34" charset="0"/>
              </a:rPr>
              <a:t> </a:t>
            </a:r>
            <a:r>
              <a:rPr lang="en-US" altLang="en-US" sz="1600" b="1" dirty="0" err="1">
                <a:latin typeface="Arial" panose="020B0604020202020204" pitchFamily="34" charset="0"/>
              </a:rPr>
              <a:t>những</a:t>
            </a:r>
            <a:r>
              <a:rPr lang="en-US" altLang="en-US" sz="1600" b="1" dirty="0">
                <a:latin typeface="Arial" panose="020B0604020202020204" pitchFamily="34" charset="0"/>
              </a:rPr>
              <a:t> </a:t>
            </a:r>
            <a:r>
              <a:rPr lang="en-US" altLang="en-US" sz="1600" b="1" dirty="0" err="1">
                <a:latin typeface="Arial" panose="020B0604020202020204" pitchFamily="34" charset="0"/>
              </a:rPr>
              <a:t>tên</a:t>
            </a:r>
            <a:r>
              <a:rPr lang="en-US" altLang="en-US" sz="1600" b="1" dirty="0">
                <a:latin typeface="Arial" panose="020B0604020202020204" pitchFamily="34" charset="0"/>
              </a:rPr>
              <a:t> </a:t>
            </a:r>
            <a:r>
              <a:rPr lang="en-US" altLang="en-US" sz="1600" b="1" dirty="0" err="1">
                <a:latin typeface="Arial" panose="020B0604020202020204" pitchFamily="34" charset="0"/>
              </a:rPr>
              <a:t>sát</a:t>
            </a:r>
            <a:r>
              <a:rPr lang="en-US" altLang="en-US" sz="1600" b="1" dirty="0">
                <a:latin typeface="Arial" panose="020B0604020202020204" pitchFamily="34" charset="0"/>
              </a:rPr>
              <a:t> </a:t>
            </a:r>
            <a:r>
              <a:rPr lang="en-US" altLang="en-US" sz="1600" b="1" dirty="0" err="1">
                <a:latin typeface="Arial" panose="020B0604020202020204" pitchFamily="34" charset="0"/>
              </a:rPr>
              <a:t>nhân</a:t>
            </a:r>
            <a:r>
              <a:rPr lang="en-US" altLang="en-US" sz="1600" b="1" dirty="0">
                <a:latin typeface="Arial" panose="020B0604020202020204" pitchFamily="34" charset="0"/>
              </a:rPr>
              <a:t> </a:t>
            </a:r>
            <a:r>
              <a:rPr lang="en-US" altLang="en-US" sz="1600" b="1" dirty="0" err="1">
                <a:latin typeface="Arial" panose="020B0604020202020204" pitchFamily="34" charset="0"/>
              </a:rPr>
              <a:t>để</a:t>
            </a:r>
            <a:r>
              <a:rPr lang="en-US" altLang="en-US" sz="1600" b="1" dirty="0">
                <a:latin typeface="Arial" panose="020B0604020202020204" pitchFamily="34" charset="0"/>
              </a:rPr>
              <a:t> </a:t>
            </a:r>
            <a:r>
              <a:rPr lang="en-US" altLang="en-US" sz="1600" b="1" dirty="0" err="1">
                <a:latin typeface="Arial" panose="020B0604020202020204" pitchFamily="34" charset="0"/>
              </a:rPr>
              <a:t>trừ</a:t>
            </a:r>
            <a:r>
              <a:rPr lang="en-US" altLang="en-US" sz="1600" b="1" dirty="0">
                <a:latin typeface="Arial" panose="020B0604020202020204" pitchFamily="34" charset="0"/>
              </a:rPr>
              <a:t> </a:t>
            </a:r>
            <a:r>
              <a:rPr lang="en-US" altLang="en-US" sz="1600" b="1" dirty="0" err="1">
                <a:latin typeface="Arial" panose="020B0604020202020204" pitchFamily="34" charset="0"/>
              </a:rPr>
              <a:t>hại</a:t>
            </a:r>
            <a:r>
              <a:rPr lang="en-US" altLang="en-US" sz="1600" b="1" dirty="0">
                <a:latin typeface="Arial" panose="020B0604020202020204" pitchFamily="34" charset="0"/>
              </a:rPr>
              <a:t> </a:t>
            </a:r>
            <a:r>
              <a:rPr lang="en-US" altLang="en-US" sz="1600" b="1" dirty="0" err="1">
                <a:latin typeface="Arial" panose="020B0604020202020204" pitchFamily="34" charset="0"/>
              </a:rPr>
              <a:t>cho</a:t>
            </a:r>
            <a:r>
              <a:rPr lang="en-US" altLang="en-US" sz="1600" b="1" dirty="0">
                <a:latin typeface="Arial" panose="020B0604020202020204" pitchFamily="34" charset="0"/>
              </a:rPr>
              <a:t> </a:t>
            </a:r>
            <a:r>
              <a:rPr lang="en-US" altLang="en-US" sz="1600" b="1" dirty="0" err="1">
                <a:latin typeface="Arial" panose="020B0604020202020204" pitchFamily="34" charset="0"/>
              </a:rPr>
              <a:t>dân</a:t>
            </a:r>
            <a:r>
              <a:rPr lang="en-US" altLang="en-US" sz="1600" b="1" dirty="0">
                <a:latin typeface="Arial" panose="020B0604020202020204" pitchFamily="34" charset="0"/>
              </a:rPr>
              <a:t> </a:t>
            </a:r>
            <a:r>
              <a:rPr lang="en-US" altLang="en-US" sz="1600" b="1" dirty="0" err="1">
                <a:latin typeface="Arial" panose="020B0604020202020204" pitchFamily="34" charset="0"/>
              </a:rPr>
              <a:t>lành</a:t>
            </a:r>
            <a:endParaRPr lang="en-US" altLang="en-US" sz="1600" b="1" dirty="0">
              <a:latin typeface="Arial" panose="020B0604020202020204" pitchFamily="34" charset="0"/>
            </a:endParaRPr>
          </a:p>
        </p:txBody>
      </p:sp>
    </p:spTree>
    <p:extLst>
      <p:ext uri="{BB962C8B-B14F-4D97-AF65-F5344CB8AC3E}">
        <p14:creationId xmlns:p14="http://schemas.microsoft.com/office/powerpoint/2010/main" val="23091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ppt_x</p:attrName>
                                        </p:attrNameLst>
                                      </p:cBhvr>
                                      <p:tavLst>
                                        <p:tav tm="0">
                                          <p:val>
                                            <p:strVal val="#ppt_x-.2"/>
                                          </p:val>
                                        </p:tav>
                                        <p:tav tm="100000">
                                          <p:val>
                                            <p:strVal val="#ppt_x"/>
                                          </p:val>
                                        </p:tav>
                                      </p:tavLst>
                                    </p:anim>
                                    <p:anim calcmode="lin" valueType="num">
                                      <p:cBhvr>
                                        <p:cTn id="13"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Text Box 5">
            <a:extLst>
              <a:ext uri="{FF2B5EF4-FFF2-40B4-BE49-F238E27FC236}">
                <a16:creationId xmlns="" xmlns:a16="http://schemas.microsoft.com/office/drawing/2014/main" id="{C5671535-D579-4A81-A71A-A5E6F6BCA649}"/>
              </a:ext>
            </a:extLst>
          </p:cNvPr>
          <p:cNvSpPr txBox="1">
            <a:spLocks noChangeArrowheads="1"/>
          </p:cNvSpPr>
          <p:nvPr/>
        </p:nvSpPr>
        <p:spPr bwMode="auto">
          <a:xfrm>
            <a:off x="1123950" y="2214816"/>
            <a:ext cx="54483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2400" b="1" dirty="0">
                <a:solidFill>
                  <a:srgbClr val="0000FF"/>
                </a:solidFill>
                <a:latin typeface="Arial" panose="020B0604020202020204" pitchFamily="34" charset="0"/>
              </a:rPr>
              <a:t>Ở </a:t>
            </a:r>
            <a:r>
              <a:rPr lang="en-US" altLang="en-US" sz="2400" b="1" dirty="0" err="1">
                <a:solidFill>
                  <a:srgbClr val="0000FF"/>
                </a:solidFill>
                <a:latin typeface="Arial" panose="020B0604020202020204" pitchFamily="34" charset="0"/>
              </a:rPr>
              <a:t>Việt</a:t>
            </a:r>
            <a:r>
              <a:rPr lang="en-US" altLang="en-US" sz="2400" b="1" dirty="0">
                <a:solidFill>
                  <a:srgbClr val="0000FF"/>
                </a:solidFill>
                <a:latin typeface="Arial" panose="020B0604020202020204" pitchFamily="34" charset="0"/>
              </a:rPr>
              <a:t> Nam </a:t>
            </a:r>
            <a:r>
              <a:rPr lang="en-US" altLang="en-US" sz="2400" b="1" dirty="0" err="1">
                <a:solidFill>
                  <a:srgbClr val="0000FF"/>
                </a:solidFill>
                <a:latin typeface="Arial" panose="020B0604020202020204" pitchFamily="34" charset="0"/>
              </a:rPr>
              <a:t>chỉ</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có</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người</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Chăm</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theo</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đạo</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Hồi</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Đạo</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hồi</a:t>
            </a:r>
            <a:r>
              <a:rPr lang="en-US" altLang="en-US" sz="2400" b="1" dirty="0">
                <a:solidFill>
                  <a:srgbClr val="0000FF"/>
                </a:solidFill>
                <a:latin typeface="Arial" panose="020B0604020202020204" pitchFamily="34" charset="0"/>
              </a:rPr>
              <a:t> du </a:t>
            </a:r>
            <a:r>
              <a:rPr lang="en-US" altLang="en-US" sz="2400" b="1" dirty="0" err="1">
                <a:solidFill>
                  <a:srgbClr val="0000FF"/>
                </a:solidFill>
                <a:latin typeface="Arial" panose="020B0604020202020204" pitchFamily="34" charset="0"/>
              </a:rPr>
              <a:t>nhập</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vào</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nước</a:t>
            </a:r>
            <a:r>
              <a:rPr lang="en-US" altLang="en-US" sz="2400" b="1" dirty="0">
                <a:solidFill>
                  <a:srgbClr val="0000FF"/>
                </a:solidFill>
                <a:latin typeface="Arial" panose="020B0604020202020204" pitchFamily="34" charset="0"/>
              </a:rPr>
              <a:t> ta </a:t>
            </a:r>
            <a:r>
              <a:rPr lang="en-US" altLang="en-US" sz="2400" b="1" dirty="0" err="1">
                <a:solidFill>
                  <a:srgbClr val="0000FF"/>
                </a:solidFill>
                <a:latin typeface="Arial" panose="020B0604020202020204" pitchFamily="34" charset="0"/>
              </a:rPr>
              <a:t>từ</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thế</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kỷ</a:t>
            </a:r>
            <a:r>
              <a:rPr lang="en-US" altLang="en-US" sz="2400" b="1" dirty="0">
                <a:solidFill>
                  <a:srgbClr val="0000FF"/>
                </a:solidFill>
                <a:latin typeface="Arial" panose="020B0604020202020204" pitchFamily="34" charset="0"/>
              </a:rPr>
              <a:t> 16 </a:t>
            </a:r>
            <a:r>
              <a:rPr lang="en-US" altLang="en-US" sz="2400" b="1" dirty="0" err="1">
                <a:solidFill>
                  <a:srgbClr val="0000FF"/>
                </a:solidFill>
                <a:latin typeface="Arial" panose="020B0604020202020204" pitchFamily="34" charset="0"/>
              </a:rPr>
              <a:t>thông</a:t>
            </a:r>
            <a:r>
              <a:rPr lang="en-US" altLang="en-US" sz="2400" b="1" dirty="0">
                <a:solidFill>
                  <a:srgbClr val="0000FF"/>
                </a:solidFill>
                <a:latin typeface="Arial" panose="020B0604020202020204" pitchFamily="34" charset="0"/>
              </a:rPr>
              <a:t> qua </a:t>
            </a:r>
            <a:r>
              <a:rPr lang="en-US" altLang="en-US" sz="2400" b="1" dirty="0" err="1">
                <a:solidFill>
                  <a:srgbClr val="0000FF"/>
                </a:solidFill>
                <a:latin typeface="Arial" panose="020B0604020202020204" pitchFamily="34" charset="0"/>
              </a:rPr>
              <a:t>tiếp</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xúc</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với</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người</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Mã</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lai</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Hiện</a:t>
            </a:r>
            <a:r>
              <a:rPr lang="en-US" altLang="en-US" sz="2400" b="1" dirty="0">
                <a:solidFill>
                  <a:srgbClr val="0000FF"/>
                </a:solidFill>
                <a:latin typeface="Arial" panose="020B0604020202020204" pitchFamily="34" charset="0"/>
              </a:rPr>
              <a:t> nay </a:t>
            </a:r>
            <a:r>
              <a:rPr lang="en-US" altLang="en-US" sz="2400" b="1" dirty="0" err="1">
                <a:solidFill>
                  <a:srgbClr val="0000FF"/>
                </a:solidFill>
                <a:latin typeface="Arial" panose="020B0604020202020204" pitchFamily="34" charset="0"/>
              </a:rPr>
              <a:t>tín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đồ</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Hồi</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giáo</a:t>
            </a:r>
            <a:r>
              <a:rPr lang="en-US" altLang="en-US" sz="2400" b="1" dirty="0">
                <a:solidFill>
                  <a:srgbClr val="0000FF"/>
                </a:solidFill>
                <a:latin typeface="Arial" panose="020B0604020202020204" pitchFamily="34" charset="0"/>
              </a:rPr>
              <a:t> ở </a:t>
            </a:r>
            <a:r>
              <a:rPr lang="en-US" altLang="en-US" sz="2400" b="1" dirty="0" err="1">
                <a:solidFill>
                  <a:srgbClr val="0000FF"/>
                </a:solidFill>
                <a:latin typeface="Arial" panose="020B0604020202020204" pitchFamily="34" charset="0"/>
              </a:rPr>
              <a:t>Việt</a:t>
            </a:r>
            <a:r>
              <a:rPr lang="en-US" altLang="en-US" sz="2400" b="1" dirty="0">
                <a:solidFill>
                  <a:srgbClr val="0000FF"/>
                </a:solidFill>
                <a:latin typeface="Arial" panose="020B0604020202020204" pitchFamily="34" charset="0"/>
              </a:rPr>
              <a:t> Nam </a:t>
            </a:r>
            <a:r>
              <a:rPr lang="en-US" altLang="en-US" sz="2400" b="1" dirty="0" err="1">
                <a:solidFill>
                  <a:srgbClr val="0000FF"/>
                </a:solidFill>
                <a:latin typeface="Arial" panose="020B0604020202020204" pitchFamily="34" charset="0"/>
              </a:rPr>
              <a:t>có</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khoảng</a:t>
            </a:r>
            <a:r>
              <a:rPr lang="en-US" altLang="en-US" sz="2400" b="1" dirty="0">
                <a:solidFill>
                  <a:srgbClr val="0000FF"/>
                </a:solidFill>
                <a:latin typeface="Arial" panose="020B0604020202020204" pitchFamily="34" charset="0"/>
              </a:rPr>
              <a:t> 50.000 </a:t>
            </a:r>
            <a:r>
              <a:rPr lang="en-US" altLang="en-US" sz="2400" b="1" dirty="0" err="1">
                <a:solidFill>
                  <a:srgbClr val="0000FF"/>
                </a:solidFill>
                <a:latin typeface="Arial" panose="020B0604020202020204" pitchFamily="34" charset="0"/>
              </a:rPr>
              <a:t>người</a:t>
            </a:r>
            <a:r>
              <a:rPr lang="en-US" altLang="en-US" sz="2400" b="1" dirty="0">
                <a:solidFill>
                  <a:srgbClr val="0000FF"/>
                </a:solidFill>
                <a:latin typeface="Arial" panose="020B0604020202020204" pitchFamily="34" charset="0"/>
              </a:rPr>
              <a:t> ở </a:t>
            </a:r>
            <a:r>
              <a:rPr lang="en-US" altLang="en-US" sz="2400" b="1" dirty="0" err="1">
                <a:solidFill>
                  <a:srgbClr val="0000FF"/>
                </a:solidFill>
                <a:latin typeface="Arial" panose="020B0604020202020204" pitchFamily="34" charset="0"/>
              </a:rPr>
              <a:t>các</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tỉnh</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Bình</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Thuận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Ninh</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Thuận</a:t>
            </a:r>
            <a:r>
              <a:rPr lang="en-US" altLang="en-US" sz="2400" b="1" dirty="0">
                <a:solidFill>
                  <a:srgbClr val="0000FF"/>
                </a:solidFill>
                <a:latin typeface="Arial" panose="020B0604020202020204" pitchFamily="34" charset="0"/>
              </a:rPr>
              <a:t>, An </a:t>
            </a:r>
            <a:r>
              <a:rPr lang="en-US" altLang="en-US" sz="2400" b="1" dirty="0" err="1">
                <a:solidFill>
                  <a:srgbClr val="0000FF"/>
                </a:solidFill>
                <a:latin typeface="Arial" panose="020B0604020202020204" pitchFamily="34" charset="0"/>
              </a:rPr>
              <a:t>Giang</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Thành</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phố</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Hồ</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Chí</a:t>
            </a:r>
            <a:r>
              <a:rPr lang="en-US" altLang="en-US" sz="2400" b="1" dirty="0">
                <a:solidFill>
                  <a:srgbClr val="0000FF"/>
                </a:solidFill>
                <a:latin typeface="Arial" panose="020B0604020202020204" pitchFamily="34" charset="0"/>
              </a:rPr>
              <a:t> Minh, </a:t>
            </a:r>
            <a:r>
              <a:rPr lang="en-US" altLang="en-US" sz="2400" b="1" dirty="0" err="1">
                <a:solidFill>
                  <a:srgbClr val="0000FF"/>
                </a:solidFill>
                <a:latin typeface="Arial" panose="020B0604020202020204" pitchFamily="34" charset="0"/>
              </a:rPr>
              <a:t>Tây</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Ninh</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Đồng</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Nai</a:t>
            </a:r>
            <a:endParaRPr lang="en-US" altLang="en-US" sz="2400" b="1" dirty="0">
              <a:solidFill>
                <a:srgbClr val="0000FF"/>
              </a:solidFill>
              <a:latin typeface="Arial" panose="020B0604020202020204" pitchFamily="34" charset="0"/>
            </a:endParaRPr>
          </a:p>
        </p:txBody>
      </p:sp>
      <p:pic>
        <p:nvPicPr>
          <p:cNvPr id="10" name="Picture 4">
            <a:extLst>
              <a:ext uri="{FF2B5EF4-FFF2-40B4-BE49-F238E27FC236}">
                <a16:creationId xmlns="" xmlns:a16="http://schemas.microsoft.com/office/drawing/2014/main" id="{2146D1F2-B09F-4E4C-8988-98912C376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1873805"/>
            <a:ext cx="3981450" cy="413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157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pic>
        <p:nvPicPr>
          <p:cNvPr id="11" name="Picture 1">
            <a:extLst>
              <a:ext uri="{FF2B5EF4-FFF2-40B4-BE49-F238E27FC236}">
                <a16:creationId xmlns="" xmlns:a16="http://schemas.microsoft.com/office/drawing/2014/main" id="{04D0CF76-2E99-43C5-AF85-71569946DA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4025" y="1427338"/>
            <a:ext cx="8743950" cy="511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66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WordArt 5">
            <a:extLst>
              <a:ext uri="{FF2B5EF4-FFF2-40B4-BE49-F238E27FC236}">
                <a16:creationId xmlns="" xmlns:a16="http://schemas.microsoft.com/office/drawing/2014/main" id="{3A7218AA-AAFC-4EFB-AAE2-23B6DF4413D7}"/>
              </a:ext>
            </a:extLst>
          </p:cNvPr>
          <p:cNvSpPr>
            <a:spLocks noChangeArrowheads="1" noChangeShapeType="1" noTextEdit="1"/>
          </p:cNvSpPr>
          <p:nvPr/>
        </p:nvSpPr>
        <p:spPr bwMode="auto">
          <a:xfrm>
            <a:off x="1194595" y="1875702"/>
            <a:ext cx="2324100" cy="666552"/>
          </a:xfrm>
          <a:prstGeom prst="rect">
            <a:avLst/>
          </a:prstGeom>
        </p:spPr>
        <p:txBody>
          <a:bodyPr wrap="none" fromWordArt="1">
            <a:prstTxWarp prst="textPlain">
              <a:avLst>
                <a:gd name="adj" fmla="val 50000"/>
              </a:avLst>
            </a:prstTxWarp>
          </a:bodyPr>
          <a:lstStyle/>
          <a:p>
            <a:pPr algn="ctr"/>
            <a:r>
              <a:rPr lang="en-US" sz="3600" kern="10" dirty="0">
                <a:ln w="19050">
                  <a:solidFill>
                    <a:srgbClr val="FFFF00"/>
                  </a:solidFill>
                  <a:round/>
                  <a:headEnd/>
                  <a:tailEnd/>
                </a:ln>
                <a:solidFill>
                  <a:srgbClr val="FF0000"/>
                </a:solidFill>
                <a:effectLst>
                  <a:outerShdw dist="35921" dir="2700000" algn="ctr" rotWithShape="0">
                    <a:srgbClr val="990000"/>
                  </a:outerShdw>
                </a:effectLst>
              </a:rPr>
              <a:t>ĐẠO PHẬT</a:t>
            </a:r>
          </a:p>
        </p:txBody>
      </p:sp>
      <p:pic>
        <p:nvPicPr>
          <p:cNvPr id="10" name="Content Placeholder 3">
            <a:extLst>
              <a:ext uri="{FF2B5EF4-FFF2-40B4-BE49-F238E27FC236}">
                <a16:creationId xmlns="" xmlns:a16="http://schemas.microsoft.com/office/drawing/2014/main" id="{26606A70-9E7E-4BDC-ACF9-2CE4C4D81625}"/>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952502" y="2732847"/>
            <a:ext cx="2808287" cy="3391870"/>
          </a:xfrm>
        </p:spPr>
      </p:pic>
      <p:sp>
        <p:nvSpPr>
          <p:cNvPr id="11" name="Text Box 5">
            <a:extLst>
              <a:ext uri="{FF2B5EF4-FFF2-40B4-BE49-F238E27FC236}">
                <a16:creationId xmlns="" xmlns:a16="http://schemas.microsoft.com/office/drawing/2014/main" id="{42052D00-A39A-478F-9129-B851AB967664}"/>
              </a:ext>
            </a:extLst>
          </p:cNvPr>
          <p:cNvSpPr txBox="1">
            <a:spLocks noChangeArrowheads="1"/>
          </p:cNvSpPr>
          <p:nvPr/>
        </p:nvSpPr>
        <p:spPr bwMode="auto">
          <a:xfrm>
            <a:off x="4095751" y="1743658"/>
            <a:ext cx="719137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2000" b="1" i="1" dirty="0" err="1">
                <a:solidFill>
                  <a:srgbClr val="0000FF"/>
                </a:solidFill>
                <a:latin typeface="Arial" panose="020B0604020202020204" pitchFamily="34" charset="0"/>
              </a:rPr>
              <a:t>Phật</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giáo</a:t>
            </a:r>
            <a:r>
              <a:rPr lang="en-US" altLang="en-US" sz="2000" b="1" i="1" dirty="0">
                <a:solidFill>
                  <a:srgbClr val="0000FF"/>
                </a:solidFill>
                <a:latin typeface="Arial" panose="020B0604020202020204" pitchFamily="34" charset="0"/>
              </a:rPr>
              <a:t> ra </a:t>
            </a:r>
            <a:r>
              <a:rPr lang="en-US" altLang="en-US" sz="2000" b="1" i="1" dirty="0" err="1">
                <a:solidFill>
                  <a:srgbClr val="0000FF"/>
                </a:solidFill>
                <a:latin typeface="Arial" panose="020B0604020202020204" pitchFamily="34" charset="0"/>
              </a:rPr>
              <a:t>đời</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khoảng</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năm</a:t>
            </a:r>
            <a:r>
              <a:rPr lang="en-US" altLang="en-US" sz="2000" b="1" i="1" dirty="0">
                <a:solidFill>
                  <a:srgbClr val="0000FF"/>
                </a:solidFill>
                <a:latin typeface="Arial" panose="020B0604020202020204" pitchFamily="34" charset="0"/>
              </a:rPr>
              <a:t> 624 TCN ở </a:t>
            </a:r>
            <a:r>
              <a:rPr lang="en-US" altLang="en-US" sz="2000" b="1" i="1" dirty="0" err="1">
                <a:solidFill>
                  <a:srgbClr val="0000FF"/>
                </a:solidFill>
                <a:latin typeface="Arial" panose="020B0604020202020204" pitchFamily="34" charset="0"/>
              </a:rPr>
              <a:t>miền</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Bắc</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Ấn</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Độ</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Phật</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giáo</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xây</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dựng</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trên</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cơ</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sở</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cuộc</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đời</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và</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giáo</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lý</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của</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Thích</a:t>
            </a:r>
            <a:r>
              <a:rPr lang="en-US" altLang="en-US" sz="2000" b="1" i="1" dirty="0">
                <a:solidFill>
                  <a:srgbClr val="0000FF"/>
                </a:solidFill>
                <a:latin typeface="Arial" panose="020B0604020202020204" pitchFamily="34" charset="0"/>
              </a:rPr>
              <a:t> Ca </a:t>
            </a:r>
            <a:r>
              <a:rPr lang="en-US" altLang="en-US" sz="2000" b="1" i="1" dirty="0" err="1">
                <a:solidFill>
                  <a:srgbClr val="0000FF"/>
                </a:solidFill>
                <a:latin typeface="Arial" panose="020B0604020202020204" pitchFamily="34" charset="0"/>
              </a:rPr>
              <a:t>Mầu</a:t>
            </a:r>
            <a:r>
              <a:rPr lang="en-US" altLang="en-US" sz="2000" b="1" i="1" dirty="0">
                <a:solidFill>
                  <a:srgbClr val="0000FF"/>
                </a:solidFill>
                <a:latin typeface="Arial" panose="020B0604020202020204" pitchFamily="34" charset="0"/>
              </a:rPr>
              <a:t> – Ni, </a:t>
            </a:r>
            <a:r>
              <a:rPr lang="en-US" altLang="en-US" sz="2000" b="1" i="1" dirty="0" err="1">
                <a:solidFill>
                  <a:srgbClr val="0000FF"/>
                </a:solidFill>
                <a:latin typeface="Arial" panose="020B0604020202020204" pitchFamily="34" charset="0"/>
              </a:rPr>
              <a:t>người</a:t>
            </a:r>
            <a:r>
              <a:rPr lang="en-US" altLang="en-US" sz="2000" b="1" i="1" dirty="0">
                <a:solidFill>
                  <a:srgbClr val="0000FF"/>
                </a:solidFill>
                <a:latin typeface="Arial" panose="020B0604020202020204" pitchFamily="34" charset="0"/>
              </a:rPr>
              <a:t> ta </a:t>
            </a:r>
            <a:r>
              <a:rPr lang="en-US" altLang="en-US" sz="2000" b="1" i="1" dirty="0" err="1">
                <a:solidFill>
                  <a:srgbClr val="0000FF"/>
                </a:solidFill>
                <a:latin typeface="Arial" panose="020B0604020202020204" pitchFamily="34" charset="0"/>
              </a:rPr>
              <a:t>thường</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gọi</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là</a:t>
            </a:r>
            <a:r>
              <a:rPr lang="en-US" altLang="en-US" sz="2000" b="1" i="1" dirty="0">
                <a:solidFill>
                  <a:srgbClr val="0000FF"/>
                </a:solidFill>
                <a:latin typeface="Arial" panose="020B0604020202020204" pitchFamily="34" charset="0"/>
              </a:rPr>
              <a:t> </a:t>
            </a:r>
            <a:r>
              <a:rPr lang="en-US" altLang="en-US" sz="2000" b="1" i="1" dirty="0" err="1">
                <a:solidFill>
                  <a:srgbClr val="0000FF"/>
                </a:solidFill>
                <a:latin typeface="Arial" panose="020B0604020202020204" pitchFamily="34" charset="0"/>
              </a:rPr>
              <a:t>Phật</a:t>
            </a:r>
            <a:endParaRPr lang="en-US" altLang="en-US" sz="2000" b="1" i="1" dirty="0">
              <a:solidFill>
                <a:srgbClr val="0000FF"/>
              </a:solidFill>
              <a:latin typeface="Arial" panose="020B0604020202020204" pitchFamily="34" charset="0"/>
            </a:endParaRPr>
          </a:p>
        </p:txBody>
      </p:sp>
      <p:sp>
        <p:nvSpPr>
          <p:cNvPr id="12" name="Text Box 6">
            <a:extLst>
              <a:ext uri="{FF2B5EF4-FFF2-40B4-BE49-F238E27FC236}">
                <a16:creationId xmlns="" xmlns:a16="http://schemas.microsoft.com/office/drawing/2014/main" id="{414B4133-E330-47EA-B37B-520CBC2B9E13}"/>
              </a:ext>
            </a:extLst>
          </p:cNvPr>
          <p:cNvSpPr txBox="1">
            <a:spLocks noChangeArrowheads="1"/>
          </p:cNvSpPr>
          <p:nvPr/>
        </p:nvSpPr>
        <p:spPr bwMode="auto">
          <a:xfrm>
            <a:off x="4829173" y="2780714"/>
            <a:ext cx="67627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just">
              <a:spcBef>
                <a:spcPct val="50000"/>
              </a:spcBef>
              <a:buClrTx/>
              <a:buSzTx/>
              <a:buFontTx/>
              <a:buNone/>
              <a:defRPr sz="2000" b="1" i="1">
                <a:solidFill>
                  <a:srgbClr val="0000FF"/>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9pPr>
          </a:lstStyle>
          <a:p>
            <a:r>
              <a:rPr lang="en-US" altLang="en-US" dirty="0" err="1"/>
              <a:t>Giáo</a:t>
            </a:r>
            <a:r>
              <a:rPr lang="en-US" altLang="en-US" dirty="0"/>
              <a:t> </a:t>
            </a:r>
            <a:r>
              <a:rPr lang="en-US" altLang="en-US" dirty="0" err="1"/>
              <a:t>lý</a:t>
            </a:r>
            <a:r>
              <a:rPr lang="en-US" altLang="en-US" dirty="0"/>
              <a:t> </a:t>
            </a:r>
            <a:r>
              <a:rPr lang="en-US" altLang="en-US" dirty="0" err="1"/>
              <a:t>dựa</a:t>
            </a:r>
            <a:r>
              <a:rPr lang="en-US" altLang="en-US" dirty="0"/>
              <a:t> </a:t>
            </a:r>
            <a:r>
              <a:rPr lang="en-US" altLang="en-US" dirty="0" err="1"/>
              <a:t>trên</a:t>
            </a:r>
            <a:r>
              <a:rPr lang="en-US" altLang="en-US" dirty="0"/>
              <a:t> </a:t>
            </a:r>
            <a:r>
              <a:rPr lang="en-US" altLang="en-US" dirty="0" err="1"/>
              <a:t>bốn</a:t>
            </a:r>
            <a:r>
              <a:rPr lang="en-US" altLang="en-US" dirty="0"/>
              <a:t> </a:t>
            </a:r>
            <a:r>
              <a:rPr lang="en-US" altLang="en-US" dirty="0" err="1"/>
              <a:t>chân</a:t>
            </a:r>
            <a:r>
              <a:rPr lang="en-US" altLang="en-US" dirty="0"/>
              <a:t> </a:t>
            </a:r>
            <a:r>
              <a:rPr lang="en-US" altLang="en-US" dirty="0" err="1"/>
              <a:t>lý</a:t>
            </a:r>
            <a:r>
              <a:rPr lang="en-US" altLang="en-US" dirty="0"/>
              <a:t> </a:t>
            </a:r>
            <a:r>
              <a:rPr lang="en-US" altLang="en-US" dirty="0" err="1"/>
              <a:t>cao</a:t>
            </a:r>
            <a:r>
              <a:rPr lang="en-US" altLang="en-US" dirty="0"/>
              <a:t> </a:t>
            </a:r>
            <a:r>
              <a:rPr lang="en-US" altLang="en-US" dirty="0" err="1"/>
              <a:t>cả</a:t>
            </a:r>
            <a:r>
              <a:rPr lang="en-US" altLang="en-US" dirty="0"/>
              <a:t> </a:t>
            </a:r>
            <a:r>
              <a:rPr lang="en-US" altLang="en-US" dirty="0" err="1"/>
              <a:t>là</a:t>
            </a:r>
            <a:r>
              <a:rPr lang="en-US" altLang="en-US" dirty="0"/>
              <a:t>:  </a:t>
            </a:r>
          </a:p>
        </p:txBody>
      </p:sp>
      <p:sp>
        <p:nvSpPr>
          <p:cNvPr id="3" name="TextBox 2">
            <a:extLst>
              <a:ext uri="{FF2B5EF4-FFF2-40B4-BE49-F238E27FC236}">
                <a16:creationId xmlns="" xmlns:a16="http://schemas.microsoft.com/office/drawing/2014/main" id="{37EE4209-D11A-447B-9EA5-FDEE2F11782A}"/>
              </a:ext>
            </a:extLst>
          </p:cNvPr>
          <p:cNvSpPr txBox="1"/>
          <p:nvPr/>
        </p:nvSpPr>
        <p:spPr>
          <a:xfrm>
            <a:off x="4219577" y="3231571"/>
            <a:ext cx="7067548"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just">
              <a:spcBef>
                <a:spcPct val="50000"/>
              </a:spcBef>
              <a:buClrTx/>
              <a:buSzTx/>
              <a:buFontTx/>
              <a:buNone/>
              <a:defRPr sz="2000" b="1" i="1">
                <a:solidFill>
                  <a:srgbClr val="0000FF"/>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9pPr>
          </a:lstStyle>
          <a:p>
            <a:r>
              <a:rPr lang="vi-VN" dirty="0"/>
              <a:t>1- Khổ đế (Dukkha): là thực trạng đau khổ của con người.</a:t>
            </a:r>
            <a:endParaRPr lang="en-US" dirty="0"/>
          </a:p>
          <a:p>
            <a:r>
              <a:rPr lang="vi-VN" dirty="0"/>
              <a:t>2- Tập đế (Samudaya): là nguồn gốc hay nguyên nhân dẫn đến thực trạng đau khổ.</a:t>
            </a:r>
          </a:p>
          <a:p>
            <a:r>
              <a:rPr lang="vi-VN" dirty="0"/>
              <a:t>3- Diệt đế (Nirodha): là sự kết thúc hay sự chấm dứt khổ đau.</a:t>
            </a:r>
          </a:p>
          <a:p>
            <a:r>
              <a:rPr lang="vi-VN" dirty="0"/>
              <a:t>4- Đạo đế (Magga): là con đường hay phương pháp thực hành dẫn đến chấm dứt khổ đau.</a:t>
            </a:r>
          </a:p>
        </p:txBody>
      </p:sp>
    </p:spTree>
    <p:extLst>
      <p:ext uri="{BB962C8B-B14F-4D97-AF65-F5344CB8AC3E}">
        <p14:creationId xmlns:p14="http://schemas.microsoft.com/office/powerpoint/2010/main" val="275968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ppt_x</p:attrName>
                                        </p:attrNameLst>
                                      </p:cBhvr>
                                      <p:tavLst>
                                        <p:tav tm="0">
                                          <p:val>
                                            <p:strVal val="#ppt_x-.2"/>
                                          </p:val>
                                        </p:tav>
                                        <p:tav tm="100000">
                                          <p:val>
                                            <p:strVal val="#ppt_x"/>
                                          </p:val>
                                        </p:tav>
                                      </p:tavLst>
                                    </p:anim>
                                    <p:anim calcmode="lin" valueType="num">
                                      <p:cBhvr>
                                        <p:cTn id="22"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pic>
        <p:nvPicPr>
          <p:cNvPr id="9" name="Picture 13">
            <a:extLst>
              <a:ext uri="{FF2B5EF4-FFF2-40B4-BE49-F238E27FC236}">
                <a16:creationId xmlns="" xmlns:a16="http://schemas.microsoft.com/office/drawing/2014/main" id="{A70C817D-ABC6-44C9-8B56-351C32955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72381" y="2639347"/>
            <a:ext cx="2609850" cy="3352800"/>
          </a:xfrm>
          <a:prstGeom prst="rect">
            <a:avLst/>
          </a:prstGeom>
          <a:noFill/>
          <a:extLst>
            <a:ext uri="{909E8E84-426E-40DD-AFC4-6F175D3DCCD1}">
              <a14:hiddenFill xmlns:a14="http://schemas.microsoft.com/office/drawing/2010/main">
                <a:solidFill>
                  <a:srgbClr val="FFFFFF"/>
                </a:solidFill>
              </a14:hiddenFill>
            </a:ext>
          </a:extLst>
        </p:spPr>
      </p:pic>
      <p:sp>
        <p:nvSpPr>
          <p:cNvPr id="10" name="WordArt 5">
            <a:extLst>
              <a:ext uri="{FF2B5EF4-FFF2-40B4-BE49-F238E27FC236}">
                <a16:creationId xmlns="" xmlns:a16="http://schemas.microsoft.com/office/drawing/2014/main" id="{9134D70D-0F99-45FE-8135-0A1B2930A892}"/>
              </a:ext>
            </a:extLst>
          </p:cNvPr>
          <p:cNvSpPr>
            <a:spLocks noChangeArrowheads="1" noChangeShapeType="1" noTextEdit="1"/>
          </p:cNvSpPr>
          <p:nvPr/>
        </p:nvSpPr>
        <p:spPr bwMode="auto">
          <a:xfrm>
            <a:off x="1415256" y="1875702"/>
            <a:ext cx="2324100" cy="666552"/>
          </a:xfrm>
          <a:prstGeom prst="rect">
            <a:avLst/>
          </a:prstGeom>
        </p:spPr>
        <p:txBody>
          <a:bodyPr wrap="none" fromWordArt="1">
            <a:prstTxWarp prst="textPlain">
              <a:avLst>
                <a:gd name="adj" fmla="val 50000"/>
              </a:avLst>
            </a:prstTxWarp>
          </a:bodyPr>
          <a:lstStyle/>
          <a:p>
            <a:pPr algn="ctr"/>
            <a:r>
              <a:rPr lang="en-US" sz="3600" kern="10" dirty="0">
                <a:ln w="19050">
                  <a:solidFill>
                    <a:srgbClr val="FFFF00"/>
                  </a:solidFill>
                  <a:round/>
                  <a:headEnd/>
                  <a:tailEnd/>
                </a:ln>
                <a:solidFill>
                  <a:srgbClr val="FF0000"/>
                </a:solidFill>
                <a:effectLst>
                  <a:outerShdw dist="35921" dir="2700000" algn="ctr" rotWithShape="0">
                    <a:srgbClr val="990000"/>
                  </a:outerShdw>
                </a:effectLst>
              </a:rPr>
              <a:t>ĐẠO PHẬT</a:t>
            </a:r>
          </a:p>
        </p:txBody>
      </p:sp>
      <p:sp>
        <p:nvSpPr>
          <p:cNvPr id="3" name="TextBox 2">
            <a:extLst>
              <a:ext uri="{FF2B5EF4-FFF2-40B4-BE49-F238E27FC236}">
                <a16:creationId xmlns="" xmlns:a16="http://schemas.microsoft.com/office/drawing/2014/main" id="{9488462D-1ECE-4895-ABC0-6EB618F4E245}"/>
              </a:ext>
            </a:extLst>
          </p:cNvPr>
          <p:cNvSpPr txBox="1"/>
          <p:nvPr/>
        </p:nvSpPr>
        <p:spPr>
          <a:xfrm>
            <a:off x="4357687" y="1968728"/>
            <a:ext cx="46767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Khổ</a:t>
            </a:r>
            <a:r>
              <a:rPr lang="en-US" dirty="0"/>
              <a:t> </a:t>
            </a:r>
            <a:r>
              <a:rPr lang="en-US" dirty="0" err="1"/>
              <a:t>thánh</a:t>
            </a:r>
            <a:r>
              <a:rPr lang="en-US" dirty="0"/>
              <a:t> </a:t>
            </a:r>
            <a:r>
              <a:rPr lang="en-US" dirty="0" err="1"/>
              <a:t>đế</a:t>
            </a:r>
            <a:endParaRPr lang="en-US" dirty="0"/>
          </a:p>
        </p:txBody>
      </p:sp>
      <p:sp>
        <p:nvSpPr>
          <p:cNvPr id="12" name="Text Box 9">
            <a:extLst>
              <a:ext uri="{FF2B5EF4-FFF2-40B4-BE49-F238E27FC236}">
                <a16:creationId xmlns="" xmlns:a16="http://schemas.microsoft.com/office/drawing/2014/main" id="{9E5DB1BB-7B61-4107-B7CD-C07B0813BFC8}"/>
              </a:ext>
            </a:extLst>
          </p:cNvPr>
          <p:cNvSpPr txBox="1">
            <a:spLocks noChangeArrowheads="1"/>
          </p:cNvSpPr>
          <p:nvPr/>
        </p:nvSpPr>
        <p:spPr bwMode="auto">
          <a:xfrm>
            <a:off x="4238625" y="2483345"/>
            <a:ext cx="5257800" cy="1938992"/>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altLang="en-US" sz="2400" dirty="0"/>
              <a:t>- </a:t>
            </a:r>
            <a:r>
              <a:rPr lang="en-US" altLang="en-US" sz="2400" dirty="0" err="1"/>
              <a:t>Sinh</a:t>
            </a:r>
            <a:r>
              <a:rPr lang="en-US" altLang="en-US" sz="2400" dirty="0"/>
              <a:t> </a:t>
            </a:r>
            <a:r>
              <a:rPr lang="en-US" altLang="en-US" sz="2400" dirty="0" err="1"/>
              <a:t>là</a:t>
            </a:r>
            <a:r>
              <a:rPr lang="en-US" altLang="en-US" sz="2400" dirty="0"/>
              <a:t> </a:t>
            </a:r>
            <a:r>
              <a:rPr lang="en-US" altLang="en-US" sz="2400" dirty="0" err="1"/>
              <a:t>khổ</a:t>
            </a:r>
            <a:r>
              <a:rPr lang="en-US" altLang="en-US" sz="2400" dirty="0"/>
              <a:t>, </a:t>
            </a:r>
            <a:r>
              <a:rPr lang="en-US" altLang="en-US" sz="2400" dirty="0" err="1"/>
              <a:t>già</a:t>
            </a:r>
            <a:r>
              <a:rPr lang="en-US" altLang="en-US" sz="2400" dirty="0"/>
              <a:t> </a:t>
            </a:r>
            <a:r>
              <a:rPr lang="en-US" altLang="en-US" sz="2400" dirty="0" err="1"/>
              <a:t>là</a:t>
            </a:r>
            <a:r>
              <a:rPr lang="en-US" altLang="en-US" sz="2400" dirty="0"/>
              <a:t> </a:t>
            </a:r>
            <a:r>
              <a:rPr lang="en-US" altLang="en-US" sz="2400" dirty="0" err="1"/>
              <a:t>khổ</a:t>
            </a:r>
            <a:r>
              <a:rPr lang="en-US" altLang="en-US" sz="2400" dirty="0"/>
              <a:t>, </a:t>
            </a:r>
            <a:r>
              <a:rPr lang="en-US" altLang="en-US" sz="2400" dirty="0" err="1"/>
              <a:t>bệnh</a:t>
            </a:r>
            <a:r>
              <a:rPr lang="en-US" altLang="en-US" sz="2400" dirty="0"/>
              <a:t> </a:t>
            </a:r>
            <a:r>
              <a:rPr lang="en-US" altLang="en-US" sz="2400" dirty="0" err="1"/>
              <a:t>là</a:t>
            </a:r>
            <a:r>
              <a:rPr lang="en-US" altLang="en-US" sz="2400" dirty="0"/>
              <a:t> </a:t>
            </a:r>
            <a:r>
              <a:rPr lang="en-US" altLang="en-US" sz="2400" dirty="0" err="1"/>
              <a:t>khổ</a:t>
            </a:r>
            <a:r>
              <a:rPr lang="en-US" altLang="en-US" sz="2400" dirty="0"/>
              <a:t>, </a:t>
            </a:r>
            <a:r>
              <a:rPr lang="en-US" altLang="en-US" sz="2400" dirty="0" err="1"/>
              <a:t>chết</a:t>
            </a:r>
            <a:r>
              <a:rPr lang="en-US" altLang="en-US" sz="2400" dirty="0"/>
              <a:t> </a:t>
            </a:r>
            <a:r>
              <a:rPr lang="en-US" altLang="en-US" sz="2400" dirty="0" err="1"/>
              <a:t>là</a:t>
            </a:r>
            <a:r>
              <a:rPr lang="en-US" altLang="en-US" sz="2400" dirty="0"/>
              <a:t> </a:t>
            </a:r>
            <a:r>
              <a:rPr lang="en-US" altLang="en-US" sz="2400" dirty="0" err="1"/>
              <a:t>khổ</a:t>
            </a:r>
            <a:r>
              <a:rPr lang="en-US" altLang="en-US" sz="2400" dirty="0"/>
              <a:t>,</a:t>
            </a:r>
          </a:p>
          <a:p>
            <a:r>
              <a:rPr lang="en-US" altLang="en-US" sz="2400" dirty="0"/>
              <a:t>- </a:t>
            </a:r>
            <a:r>
              <a:rPr lang="en-US" altLang="en-US" sz="2400" dirty="0" err="1"/>
              <a:t>Oán</a:t>
            </a:r>
            <a:r>
              <a:rPr lang="en-US" altLang="en-US" sz="2400" dirty="0"/>
              <a:t> </a:t>
            </a:r>
            <a:r>
              <a:rPr lang="en-US" altLang="en-US" sz="2400" dirty="0" err="1"/>
              <a:t>ghét</a:t>
            </a:r>
            <a:r>
              <a:rPr lang="en-US" altLang="en-US" sz="2400" dirty="0"/>
              <a:t> </a:t>
            </a:r>
            <a:r>
              <a:rPr lang="en-US" altLang="en-US" sz="2400" dirty="0" err="1"/>
              <a:t>gặp</a:t>
            </a:r>
            <a:r>
              <a:rPr lang="en-US" altLang="en-US" sz="2400" dirty="0"/>
              <a:t> </a:t>
            </a:r>
            <a:r>
              <a:rPr lang="en-US" altLang="en-US" sz="2400" dirty="0" err="1"/>
              <a:t>nhau</a:t>
            </a:r>
            <a:r>
              <a:rPr lang="en-US" altLang="en-US" sz="2400" dirty="0"/>
              <a:t> </a:t>
            </a:r>
            <a:r>
              <a:rPr lang="en-US" altLang="en-US" sz="2400" dirty="0" err="1"/>
              <a:t>là</a:t>
            </a:r>
            <a:r>
              <a:rPr lang="en-US" altLang="en-US" sz="2400" dirty="0"/>
              <a:t> </a:t>
            </a:r>
            <a:r>
              <a:rPr lang="en-US" altLang="en-US" sz="2400" dirty="0" err="1"/>
              <a:t>khổ</a:t>
            </a:r>
            <a:r>
              <a:rPr lang="en-US" altLang="en-US" sz="2400" dirty="0"/>
              <a:t>, </a:t>
            </a:r>
          </a:p>
          <a:p>
            <a:r>
              <a:rPr lang="en-US" altLang="en-US" sz="2400" dirty="0"/>
              <a:t>- </a:t>
            </a:r>
            <a:r>
              <a:rPr lang="en-US" altLang="en-US" sz="2400" dirty="0" err="1"/>
              <a:t>Thân</a:t>
            </a:r>
            <a:r>
              <a:rPr lang="en-US" altLang="en-US" sz="2400" dirty="0"/>
              <a:t> </a:t>
            </a:r>
            <a:r>
              <a:rPr lang="en-US" altLang="en-US" sz="2400" dirty="0" err="1"/>
              <a:t>ái</a:t>
            </a:r>
            <a:r>
              <a:rPr lang="en-US" altLang="en-US" sz="2400" dirty="0"/>
              <a:t> </a:t>
            </a:r>
            <a:r>
              <a:rPr lang="en-US" altLang="en-US" sz="2400" dirty="0" err="1"/>
              <a:t>biệt</a:t>
            </a:r>
            <a:r>
              <a:rPr lang="en-US" altLang="en-US" sz="2400" dirty="0"/>
              <a:t> li </a:t>
            </a:r>
            <a:r>
              <a:rPr lang="en-US" altLang="en-US" sz="2400" dirty="0" err="1"/>
              <a:t>là</a:t>
            </a:r>
            <a:r>
              <a:rPr lang="en-US" altLang="en-US" sz="2400" dirty="0"/>
              <a:t> </a:t>
            </a:r>
            <a:r>
              <a:rPr lang="en-US" altLang="en-US" sz="2400" dirty="0" err="1"/>
              <a:t>khổ</a:t>
            </a:r>
            <a:r>
              <a:rPr lang="en-US" altLang="en-US" sz="2400" dirty="0"/>
              <a:t>,</a:t>
            </a:r>
          </a:p>
          <a:p>
            <a:r>
              <a:rPr lang="en-US" altLang="en-US" sz="2400" dirty="0"/>
              <a:t>- </a:t>
            </a:r>
            <a:r>
              <a:rPr lang="en-US" altLang="en-US" sz="2400" dirty="0" err="1"/>
              <a:t>Cầu</a:t>
            </a:r>
            <a:r>
              <a:rPr lang="en-US" altLang="en-US" sz="2400" dirty="0"/>
              <a:t> </a:t>
            </a:r>
            <a:r>
              <a:rPr lang="en-US" altLang="en-US" sz="2400" dirty="0" err="1"/>
              <a:t>không</a:t>
            </a:r>
            <a:r>
              <a:rPr lang="en-US" altLang="en-US" sz="2400" dirty="0"/>
              <a:t> </a:t>
            </a:r>
            <a:r>
              <a:rPr lang="en-US" altLang="en-US" sz="2400" dirty="0" err="1"/>
              <a:t>được</a:t>
            </a:r>
            <a:r>
              <a:rPr lang="en-US" altLang="en-US" sz="2400" dirty="0"/>
              <a:t> </a:t>
            </a:r>
            <a:r>
              <a:rPr lang="en-US" altLang="en-US" sz="2400" dirty="0" err="1"/>
              <a:t>là</a:t>
            </a:r>
            <a:r>
              <a:rPr lang="en-US" altLang="en-US" sz="2400" dirty="0"/>
              <a:t> </a:t>
            </a:r>
            <a:r>
              <a:rPr lang="en-US" altLang="en-US" sz="2400" dirty="0" err="1"/>
              <a:t>khổ</a:t>
            </a:r>
            <a:endParaRPr lang="en-US" altLang="en-US" sz="2400" dirty="0"/>
          </a:p>
        </p:txBody>
      </p:sp>
      <p:sp>
        <p:nvSpPr>
          <p:cNvPr id="11" name="TextBox 10">
            <a:extLst>
              <a:ext uri="{FF2B5EF4-FFF2-40B4-BE49-F238E27FC236}">
                <a16:creationId xmlns="" xmlns:a16="http://schemas.microsoft.com/office/drawing/2014/main" id="{D0ABCAF1-DE0B-42CA-926A-49519BC1E630}"/>
              </a:ext>
            </a:extLst>
          </p:cNvPr>
          <p:cNvSpPr txBox="1"/>
          <p:nvPr/>
        </p:nvSpPr>
        <p:spPr>
          <a:xfrm>
            <a:off x="4029075" y="4488227"/>
            <a:ext cx="7277100" cy="1846659"/>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Đức Phật dạy:</a:t>
            </a:r>
            <a:r>
              <a:rPr lang="en-US" dirty="0"/>
              <a:t> “</a:t>
            </a:r>
            <a:r>
              <a:rPr lang="vi-VN" dirty="0"/>
              <a:t>Này các Tỳ kheo, sanh là khổ, già là khổ, bệnh là khổ, chết là khổ, thương yêu mà biệt ly là khổ, mong cầu mà không được là khổ. Tóm lại, chấp thủ năm uẩn là khổ</a:t>
            </a:r>
            <a:r>
              <a:rPr lang="en-US" dirty="0"/>
              <a:t>”</a:t>
            </a:r>
            <a:r>
              <a:rPr lang="vi-VN" dirty="0"/>
              <a:t> </a:t>
            </a:r>
            <a:r>
              <a:rPr lang="vi-VN" sz="1400" dirty="0"/>
              <a:t>(Tương Ưng V)</a:t>
            </a:r>
            <a:endParaRPr lang="en-US" sz="1400" dirty="0"/>
          </a:p>
        </p:txBody>
      </p:sp>
    </p:spTree>
    <p:extLst>
      <p:ext uri="{BB962C8B-B14F-4D97-AF65-F5344CB8AC3E}">
        <p14:creationId xmlns:p14="http://schemas.microsoft.com/office/powerpoint/2010/main" val="307740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3" name="TextBox 2">
            <a:extLst>
              <a:ext uri="{FF2B5EF4-FFF2-40B4-BE49-F238E27FC236}">
                <a16:creationId xmlns="" xmlns:a16="http://schemas.microsoft.com/office/drawing/2014/main" id="{DF0B364C-AFE7-4F8F-B3E1-81D9321BC5E3}"/>
              </a:ext>
            </a:extLst>
          </p:cNvPr>
          <p:cNvSpPr txBox="1"/>
          <p:nvPr/>
        </p:nvSpPr>
        <p:spPr>
          <a:xfrm>
            <a:off x="4210050" y="2424883"/>
            <a:ext cx="6566694" cy="156966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400" dirty="0" err="1"/>
              <a:t>Tập</a:t>
            </a:r>
            <a:r>
              <a:rPr lang="en-US" sz="2400" dirty="0"/>
              <a:t> </a:t>
            </a:r>
            <a:r>
              <a:rPr lang="en-US" sz="2400" dirty="0" err="1"/>
              <a:t>đế</a:t>
            </a:r>
            <a:r>
              <a:rPr lang="en-US" sz="2400" dirty="0"/>
              <a:t> </a:t>
            </a:r>
            <a:r>
              <a:rPr lang="en-US" sz="2400" dirty="0" err="1"/>
              <a:t>là</a:t>
            </a:r>
            <a:r>
              <a:rPr lang="en-US" sz="2400" dirty="0"/>
              <a:t> </a:t>
            </a:r>
            <a:r>
              <a:rPr lang="en-US" sz="2400" dirty="0" err="1"/>
              <a:t>sự</a:t>
            </a:r>
            <a:r>
              <a:rPr lang="en-US" sz="2400" dirty="0"/>
              <a:t> </a:t>
            </a:r>
            <a:r>
              <a:rPr lang="en-US" sz="2400" dirty="0" err="1"/>
              <a:t>thật</a:t>
            </a:r>
            <a:r>
              <a:rPr lang="en-US" sz="2400" dirty="0"/>
              <a:t> </a:t>
            </a:r>
            <a:r>
              <a:rPr lang="en-US" sz="2400" dirty="0" err="1"/>
              <a:t>vững</a:t>
            </a:r>
            <a:r>
              <a:rPr lang="en-US" sz="2400" dirty="0"/>
              <a:t> </a:t>
            </a:r>
            <a:r>
              <a:rPr lang="en-US" sz="2400" dirty="0" err="1"/>
              <a:t>chắc</a:t>
            </a:r>
            <a:r>
              <a:rPr lang="en-US" sz="2400" dirty="0"/>
              <a:t> </a:t>
            </a:r>
            <a:r>
              <a:rPr lang="en-US" sz="2400" dirty="0" err="1"/>
              <a:t>nói</a:t>
            </a:r>
            <a:r>
              <a:rPr lang="en-US" sz="2400" dirty="0"/>
              <a:t> </a:t>
            </a:r>
            <a:r>
              <a:rPr lang="en-US" sz="2400" dirty="0" err="1"/>
              <a:t>về</a:t>
            </a:r>
            <a:r>
              <a:rPr lang="en-US" sz="2400" dirty="0"/>
              <a:t> </a:t>
            </a:r>
            <a:r>
              <a:rPr lang="en-US" sz="2400" dirty="0" err="1"/>
              <a:t>nguyên</a:t>
            </a:r>
            <a:r>
              <a:rPr lang="en-US" sz="2400" dirty="0"/>
              <a:t> </a:t>
            </a:r>
            <a:r>
              <a:rPr lang="en-US" sz="2400" dirty="0" err="1"/>
              <a:t>nhân</a:t>
            </a:r>
            <a:r>
              <a:rPr lang="en-US" sz="2400" dirty="0"/>
              <a:t> </a:t>
            </a:r>
            <a:r>
              <a:rPr lang="en-US" sz="2400" dirty="0" err="1"/>
              <a:t>của</a:t>
            </a:r>
            <a:r>
              <a:rPr lang="en-US" sz="2400" dirty="0"/>
              <a:t> </a:t>
            </a:r>
            <a:r>
              <a:rPr lang="en-US" sz="2400" dirty="0" err="1"/>
              <a:t>những</a:t>
            </a:r>
            <a:r>
              <a:rPr lang="en-US" sz="2400" dirty="0"/>
              <a:t> </a:t>
            </a:r>
            <a:r>
              <a:rPr lang="en-US" sz="2400" dirty="0" err="1"/>
              <a:t>nỗi</a:t>
            </a:r>
            <a:r>
              <a:rPr lang="en-US" sz="2400" dirty="0"/>
              <a:t> </a:t>
            </a:r>
            <a:r>
              <a:rPr lang="en-US" sz="2400" dirty="0" err="1"/>
              <a:t>khổ</a:t>
            </a:r>
            <a:r>
              <a:rPr lang="en-US" sz="2400" dirty="0"/>
              <a:t> </a:t>
            </a:r>
            <a:r>
              <a:rPr lang="en-US" sz="2400" dirty="0" err="1"/>
              <a:t>đã</a:t>
            </a:r>
            <a:r>
              <a:rPr lang="en-US" sz="2400" dirty="0"/>
              <a:t> </a:t>
            </a:r>
            <a:r>
              <a:rPr lang="en-US" sz="2400" dirty="0" err="1"/>
              <a:t>tích</a:t>
            </a:r>
            <a:r>
              <a:rPr lang="en-US" sz="2400" dirty="0"/>
              <a:t> </a:t>
            </a:r>
            <a:r>
              <a:rPr lang="en-US" sz="2400" dirty="0" err="1"/>
              <a:t>lũy</a:t>
            </a:r>
            <a:r>
              <a:rPr lang="en-US" sz="2400" dirty="0"/>
              <a:t> </a:t>
            </a:r>
            <a:r>
              <a:rPr lang="en-US" sz="2400" dirty="0" err="1"/>
              <a:t>lâu</a:t>
            </a:r>
            <a:r>
              <a:rPr lang="en-US" sz="2400" dirty="0"/>
              <a:t> </a:t>
            </a:r>
            <a:r>
              <a:rPr lang="en-US" sz="2400" dirty="0" err="1"/>
              <a:t>đời</a:t>
            </a:r>
            <a:r>
              <a:rPr lang="en-US" sz="2400" dirty="0"/>
              <a:t>, </a:t>
            </a:r>
            <a:r>
              <a:rPr lang="en-US" sz="2400" dirty="0" err="1"/>
              <a:t>lâu</a:t>
            </a:r>
            <a:r>
              <a:rPr lang="en-US" sz="2400" dirty="0"/>
              <a:t> </a:t>
            </a:r>
            <a:r>
              <a:rPr lang="en-US" sz="2400" dirty="0" err="1"/>
              <a:t>kiếp</a:t>
            </a:r>
            <a:r>
              <a:rPr lang="en-US" sz="2400" dirty="0"/>
              <a:t> </a:t>
            </a:r>
            <a:r>
              <a:rPr lang="en-US" sz="2400" dirty="0" err="1"/>
              <a:t>trong</a:t>
            </a:r>
            <a:r>
              <a:rPr lang="en-US" sz="2400" dirty="0"/>
              <a:t> </a:t>
            </a:r>
            <a:r>
              <a:rPr lang="en-US" sz="2400" dirty="0" err="1"/>
              <a:t>mọi</a:t>
            </a:r>
            <a:r>
              <a:rPr lang="en-US" sz="2400" dirty="0"/>
              <a:t> </a:t>
            </a:r>
            <a:r>
              <a:rPr lang="en-US" sz="2400" dirty="0" err="1"/>
              <a:t>chúng</a:t>
            </a:r>
            <a:r>
              <a:rPr lang="en-US" sz="2400" dirty="0"/>
              <a:t> </a:t>
            </a:r>
            <a:r>
              <a:rPr lang="en-US" sz="2400" dirty="0" err="1"/>
              <a:t>sinh</a:t>
            </a:r>
            <a:r>
              <a:rPr lang="en-US" sz="2400" dirty="0"/>
              <a:t> </a:t>
            </a:r>
            <a:r>
              <a:rPr lang="en-US" sz="2400" dirty="0" err="1"/>
              <a:t>và</a:t>
            </a:r>
            <a:r>
              <a:rPr lang="en-US" sz="2400" dirty="0"/>
              <a:t> </a:t>
            </a:r>
            <a:r>
              <a:rPr lang="en-US" sz="2400" dirty="0" err="1"/>
              <a:t>đây</a:t>
            </a:r>
            <a:r>
              <a:rPr lang="en-US" sz="2400" dirty="0"/>
              <a:t> </a:t>
            </a:r>
            <a:r>
              <a:rPr lang="en-US" sz="2400" dirty="0" err="1"/>
              <a:t>chính</a:t>
            </a:r>
            <a:r>
              <a:rPr lang="en-US" sz="2400" dirty="0"/>
              <a:t> </a:t>
            </a:r>
            <a:r>
              <a:rPr lang="en-US" sz="2400" dirty="0" err="1"/>
              <a:t>là</a:t>
            </a:r>
            <a:r>
              <a:rPr lang="en-US" sz="2400" dirty="0"/>
              <a:t> </a:t>
            </a:r>
            <a:r>
              <a:rPr lang="en-US" sz="2400" dirty="0" err="1"/>
              <a:t>cội</a:t>
            </a:r>
            <a:r>
              <a:rPr lang="en-US" sz="2400" dirty="0"/>
              <a:t> </a:t>
            </a:r>
            <a:r>
              <a:rPr lang="en-US" sz="2400" dirty="0" err="1"/>
              <a:t>rễ</a:t>
            </a:r>
            <a:r>
              <a:rPr lang="en-US" sz="2400" dirty="0"/>
              <a:t> </a:t>
            </a:r>
            <a:r>
              <a:rPr lang="en-US" sz="2400" dirty="0" err="1"/>
              <a:t>của</a:t>
            </a:r>
            <a:r>
              <a:rPr lang="en-US" sz="2400" dirty="0"/>
              <a:t> </a:t>
            </a:r>
            <a:r>
              <a:rPr lang="en-US" sz="2400" dirty="0" err="1"/>
              <a:t>sanh</a:t>
            </a:r>
            <a:r>
              <a:rPr lang="en-US" sz="2400" dirty="0"/>
              <a:t> </a:t>
            </a:r>
            <a:r>
              <a:rPr lang="en-US" sz="2400" dirty="0" err="1"/>
              <a:t>tử</a:t>
            </a:r>
            <a:r>
              <a:rPr lang="en-US" sz="2400" dirty="0"/>
              <a:t> </a:t>
            </a:r>
            <a:r>
              <a:rPr lang="en-US" sz="2400" dirty="0" err="1"/>
              <a:t>luân</a:t>
            </a:r>
            <a:r>
              <a:rPr lang="en-US" sz="2400" dirty="0"/>
              <a:t> </a:t>
            </a:r>
            <a:r>
              <a:rPr lang="en-US" sz="2400" dirty="0" err="1"/>
              <a:t>hồi</a:t>
            </a:r>
            <a:r>
              <a:rPr lang="en-US" sz="2400" dirty="0"/>
              <a:t>.</a:t>
            </a:r>
          </a:p>
        </p:txBody>
      </p:sp>
      <p:sp>
        <p:nvSpPr>
          <p:cNvPr id="4" name="TextBox 3">
            <a:extLst>
              <a:ext uri="{FF2B5EF4-FFF2-40B4-BE49-F238E27FC236}">
                <a16:creationId xmlns="" xmlns:a16="http://schemas.microsoft.com/office/drawing/2014/main" id="{10E7F62D-0F6C-453E-85F5-0F8E0D33ADBE}"/>
              </a:ext>
            </a:extLst>
          </p:cNvPr>
          <p:cNvSpPr txBox="1"/>
          <p:nvPr/>
        </p:nvSpPr>
        <p:spPr>
          <a:xfrm>
            <a:off x="4210050" y="4144519"/>
            <a:ext cx="6715125" cy="1200329"/>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sz="2400" dirty="0"/>
              <a:t>10 </a:t>
            </a:r>
            <a:r>
              <a:rPr lang="en-US" sz="2400" dirty="0" err="1"/>
              <a:t>cái</a:t>
            </a:r>
            <a:r>
              <a:rPr lang="en-US" sz="2400" dirty="0"/>
              <a:t> </a:t>
            </a:r>
            <a:r>
              <a:rPr lang="en-US" sz="2400" dirty="0" err="1"/>
              <a:t>chính</a:t>
            </a:r>
            <a:r>
              <a:rPr lang="en-US" sz="2400" dirty="0"/>
              <a:t>: </a:t>
            </a:r>
            <a:r>
              <a:rPr lang="en-US" sz="2400" dirty="0" err="1"/>
              <a:t>tham</a:t>
            </a:r>
            <a:r>
              <a:rPr lang="en-US" sz="2400" dirty="0"/>
              <a:t>, </a:t>
            </a:r>
            <a:r>
              <a:rPr lang="en-US" sz="2400" dirty="0" err="1"/>
              <a:t>sân</a:t>
            </a:r>
            <a:r>
              <a:rPr lang="en-US" sz="2400" dirty="0"/>
              <a:t>, </a:t>
            </a:r>
            <a:r>
              <a:rPr lang="en-US" sz="2400" dirty="0" err="1"/>
              <a:t>si</a:t>
            </a:r>
            <a:r>
              <a:rPr lang="en-US" sz="2400" dirty="0"/>
              <a:t>, </a:t>
            </a:r>
            <a:r>
              <a:rPr lang="en-US" sz="2400" dirty="0" err="1"/>
              <a:t>mạn</a:t>
            </a:r>
            <a:r>
              <a:rPr lang="en-US" sz="2400" dirty="0"/>
              <a:t>, </a:t>
            </a:r>
            <a:r>
              <a:rPr lang="en-US" sz="2400" dirty="0" err="1"/>
              <a:t>nghi</a:t>
            </a:r>
            <a:r>
              <a:rPr lang="en-US" sz="2400" dirty="0"/>
              <a:t>, </a:t>
            </a:r>
            <a:r>
              <a:rPr lang="en-US" sz="2400" dirty="0" err="1"/>
              <a:t>thân</a:t>
            </a:r>
            <a:r>
              <a:rPr lang="en-US" sz="2400" dirty="0"/>
              <a:t> </a:t>
            </a:r>
            <a:r>
              <a:rPr lang="en-US" sz="2400" dirty="0" err="1"/>
              <a:t>kiến</a:t>
            </a:r>
            <a:r>
              <a:rPr lang="en-US" sz="2400" dirty="0"/>
              <a:t>, </a:t>
            </a:r>
            <a:r>
              <a:rPr lang="en-US" sz="2400" dirty="0" err="1"/>
              <a:t>biến</a:t>
            </a:r>
            <a:r>
              <a:rPr lang="en-US" sz="2400" dirty="0"/>
              <a:t> </a:t>
            </a:r>
            <a:r>
              <a:rPr lang="en-US" sz="2400" dirty="0" err="1"/>
              <a:t>kiến</a:t>
            </a:r>
            <a:r>
              <a:rPr lang="en-US" sz="2400" dirty="0"/>
              <a:t>, </a:t>
            </a:r>
            <a:r>
              <a:rPr lang="en-US" sz="2400" dirty="0" err="1"/>
              <a:t>kiến</a:t>
            </a:r>
            <a:r>
              <a:rPr lang="en-US" sz="2400" dirty="0"/>
              <a:t> </a:t>
            </a:r>
            <a:r>
              <a:rPr lang="en-US" sz="2400" dirty="0" err="1"/>
              <a:t>thủ</a:t>
            </a:r>
            <a:r>
              <a:rPr lang="en-US" sz="2400" dirty="0"/>
              <a:t>, </a:t>
            </a:r>
            <a:r>
              <a:rPr lang="en-US" sz="2400" dirty="0" err="1"/>
              <a:t>giới</a:t>
            </a:r>
            <a:r>
              <a:rPr lang="en-US" sz="2400" dirty="0"/>
              <a:t> </a:t>
            </a:r>
            <a:r>
              <a:rPr lang="en-US" sz="2400" dirty="0" err="1"/>
              <a:t>cấm</a:t>
            </a:r>
            <a:r>
              <a:rPr lang="en-US" sz="2400" dirty="0"/>
              <a:t> </a:t>
            </a:r>
            <a:r>
              <a:rPr lang="en-US" sz="2400" dirty="0" err="1"/>
              <a:t>thủ</a:t>
            </a:r>
            <a:r>
              <a:rPr lang="en-US" sz="2400" dirty="0"/>
              <a:t> </a:t>
            </a:r>
            <a:r>
              <a:rPr lang="en-US" sz="2400" dirty="0" err="1"/>
              <a:t>và</a:t>
            </a:r>
            <a:r>
              <a:rPr lang="en-US" sz="2400" dirty="0"/>
              <a:t> </a:t>
            </a:r>
            <a:r>
              <a:rPr lang="en-US" sz="2400" dirty="0" err="1"/>
              <a:t>tà</a:t>
            </a:r>
            <a:r>
              <a:rPr lang="en-US" sz="2400" dirty="0"/>
              <a:t> </a:t>
            </a:r>
            <a:r>
              <a:rPr lang="en-US" sz="2400" dirty="0" err="1"/>
              <a:t>kiến</a:t>
            </a:r>
            <a:r>
              <a:rPr lang="en-US" sz="2400" dirty="0"/>
              <a:t>.</a:t>
            </a:r>
          </a:p>
        </p:txBody>
      </p:sp>
      <p:sp>
        <p:nvSpPr>
          <p:cNvPr id="9" name="WordArt 5">
            <a:extLst>
              <a:ext uri="{FF2B5EF4-FFF2-40B4-BE49-F238E27FC236}">
                <a16:creationId xmlns="" xmlns:a16="http://schemas.microsoft.com/office/drawing/2014/main" id="{364C1716-8DF9-490C-B947-A5060C161A3D}"/>
              </a:ext>
            </a:extLst>
          </p:cNvPr>
          <p:cNvSpPr>
            <a:spLocks noChangeArrowheads="1" noChangeShapeType="1" noTextEdit="1"/>
          </p:cNvSpPr>
          <p:nvPr/>
        </p:nvSpPr>
        <p:spPr bwMode="auto">
          <a:xfrm>
            <a:off x="1415256" y="1875702"/>
            <a:ext cx="2324100" cy="666552"/>
          </a:xfrm>
          <a:prstGeom prst="rect">
            <a:avLst/>
          </a:prstGeom>
        </p:spPr>
        <p:txBody>
          <a:bodyPr wrap="none" fromWordArt="1">
            <a:prstTxWarp prst="textPlain">
              <a:avLst>
                <a:gd name="adj" fmla="val 50000"/>
              </a:avLst>
            </a:prstTxWarp>
          </a:bodyPr>
          <a:lstStyle/>
          <a:p>
            <a:pPr algn="ctr"/>
            <a:r>
              <a:rPr lang="en-US" sz="3600" kern="10" dirty="0">
                <a:ln w="19050">
                  <a:solidFill>
                    <a:srgbClr val="FFFF00"/>
                  </a:solidFill>
                  <a:round/>
                  <a:headEnd/>
                  <a:tailEnd/>
                </a:ln>
                <a:solidFill>
                  <a:srgbClr val="FF0000"/>
                </a:solidFill>
                <a:effectLst>
                  <a:outerShdw dist="35921" dir="2700000" algn="ctr" rotWithShape="0">
                    <a:srgbClr val="990000"/>
                  </a:outerShdw>
                </a:effectLst>
              </a:rPr>
              <a:t>ĐẠO PHẬT</a:t>
            </a:r>
          </a:p>
        </p:txBody>
      </p:sp>
      <p:pic>
        <p:nvPicPr>
          <p:cNvPr id="10" name="Picture 4" descr="ea11294d0b1495335f58b843d9dfd8a0">
            <a:extLst>
              <a:ext uri="{FF2B5EF4-FFF2-40B4-BE49-F238E27FC236}">
                <a16:creationId xmlns="" xmlns:a16="http://schemas.microsoft.com/office/drawing/2014/main" id="{2CE76410-B743-4507-AFAA-873B9ACEF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104900" y="2550583"/>
            <a:ext cx="2718619" cy="3763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Box 10">
            <a:extLst>
              <a:ext uri="{FF2B5EF4-FFF2-40B4-BE49-F238E27FC236}">
                <a16:creationId xmlns="" xmlns:a16="http://schemas.microsoft.com/office/drawing/2014/main" id="{D42B3BED-E21F-43CF-9BA4-B543D9C1A0C1}"/>
              </a:ext>
            </a:extLst>
          </p:cNvPr>
          <p:cNvSpPr txBox="1"/>
          <p:nvPr/>
        </p:nvSpPr>
        <p:spPr>
          <a:xfrm>
            <a:off x="4429125" y="1889724"/>
            <a:ext cx="2038350" cy="523220"/>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Tập</a:t>
            </a:r>
            <a:r>
              <a:rPr lang="en-US" dirty="0"/>
              <a:t> </a:t>
            </a:r>
            <a:r>
              <a:rPr lang="en-US" dirty="0" err="1"/>
              <a:t>đế</a:t>
            </a:r>
            <a:endParaRPr lang="en-US" dirty="0"/>
          </a:p>
        </p:txBody>
      </p:sp>
      <p:sp>
        <p:nvSpPr>
          <p:cNvPr id="12" name="TextBox 11">
            <a:extLst>
              <a:ext uri="{FF2B5EF4-FFF2-40B4-BE49-F238E27FC236}">
                <a16:creationId xmlns="" xmlns:a16="http://schemas.microsoft.com/office/drawing/2014/main" id="{85C18DF9-4468-4613-A9D5-75FA1832F954}"/>
              </a:ext>
            </a:extLst>
          </p:cNvPr>
          <p:cNvSpPr txBox="1"/>
          <p:nvPr/>
        </p:nvSpPr>
        <p:spPr>
          <a:xfrm>
            <a:off x="4333875" y="5494824"/>
            <a:ext cx="6442869" cy="461665"/>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Nguồn</a:t>
            </a:r>
            <a:r>
              <a:rPr lang="en-US" dirty="0"/>
              <a:t> </a:t>
            </a:r>
            <a:r>
              <a:rPr lang="en-US" dirty="0" err="1"/>
              <a:t>gốc</a:t>
            </a:r>
            <a:r>
              <a:rPr lang="en-US" dirty="0"/>
              <a:t> </a:t>
            </a:r>
            <a:r>
              <a:rPr lang="en-US" dirty="0" err="1"/>
              <a:t>của</a:t>
            </a:r>
            <a:r>
              <a:rPr lang="en-US" dirty="0"/>
              <a:t> </a:t>
            </a:r>
            <a:r>
              <a:rPr lang="en-US" dirty="0" err="1"/>
              <a:t>khổ</a:t>
            </a:r>
            <a:r>
              <a:rPr lang="en-US" dirty="0"/>
              <a:t> </a:t>
            </a:r>
            <a:r>
              <a:rPr lang="en-US" dirty="0" err="1"/>
              <a:t>là</a:t>
            </a:r>
            <a:r>
              <a:rPr lang="en-US" dirty="0"/>
              <a:t> do </a:t>
            </a:r>
            <a:r>
              <a:rPr lang="en-US" dirty="0" err="1"/>
              <a:t>vô</a:t>
            </a:r>
            <a:r>
              <a:rPr lang="en-US" dirty="0"/>
              <a:t> </a:t>
            </a:r>
            <a:r>
              <a:rPr lang="en-US" dirty="0" err="1"/>
              <a:t>minh</a:t>
            </a:r>
            <a:r>
              <a:rPr lang="en-US" dirty="0"/>
              <a:t> </a:t>
            </a:r>
          </a:p>
        </p:txBody>
      </p:sp>
    </p:spTree>
    <p:extLst>
      <p:ext uri="{BB962C8B-B14F-4D97-AF65-F5344CB8AC3E}">
        <p14:creationId xmlns:p14="http://schemas.microsoft.com/office/powerpoint/2010/main" val="4875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9" name="WordArt 5">
            <a:extLst>
              <a:ext uri="{FF2B5EF4-FFF2-40B4-BE49-F238E27FC236}">
                <a16:creationId xmlns="" xmlns:a16="http://schemas.microsoft.com/office/drawing/2014/main" id="{00FD6AE9-EA2E-4389-8C5B-958EBDB29846}"/>
              </a:ext>
            </a:extLst>
          </p:cNvPr>
          <p:cNvSpPr>
            <a:spLocks noChangeArrowheads="1" noChangeShapeType="1" noTextEdit="1"/>
          </p:cNvSpPr>
          <p:nvPr/>
        </p:nvSpPr>
        <p:spPr bwMode="auto">
          <a:xfrm>
            <a:off x="1415256" y="1790345"/>
            <a:ext cx="2324100" cy="666552"/>
          </a:xfrm>
          <a:prstGeom prst="rect">
            <a:avLst/>
          </a:prstGeom>
        </p:spPr>
        <p:txBody>
          <a:bodyPr wrap="none" fromWordArt="1">
            <a:prstTxWarp prst="textPlain">
              <a:avLst>
                <a:gd name="adj" fmla="val 50000"/>
              </a:avLst>
            </a:prstTxWarp>
          </a:bodyPr>
          <a:lstStyle/>
          <a:p>
            <a:pPr algn="ctr"/>
            <a:r>
              <a:rPr lang="en-US" sz="3600" kern="10" dirty="0">
                <a:ln w="19050">
                  <a:solidFill>
                    <a:srgbClr val="FFFF00"/>
                  </a:solidFill>
                  <a:round/>
                  <a:headEnd/>
                  <a:tailEnd/>
                </a:ln>
                <a:solidFill>
                  <a:srgbClr val="FF0000"/>
                </a:solidFill>
                <a:effectLst>
                  <a:outerShdw dist="35921" dir="2700000" algn="ctr" rotWithShape="0">
                    <a:srgbClr val="990000"/>
                  </a:outerShdw>
                </a:effectLst>
              </a:rPr>
              <a:t>ĐẠO PHẬT</a:t>
            </a:r>
          </a:p>
        </p:txBody>
      </p:sp>
      <p:sp>
        <p:nvSpPr>
          <p:cNvPr id="3" name="TextBox 2">
            <a:extLst>
              <a:ext uri="{FF2B5EF4-FFF2-40B4-BE49-F238E27FC236}">
                <a16:creationId xmlns="" xmlns:a16="http://schemas.microsoft.com/office/drawing/2014/main" id="{90E06FC2-0672-4475-840C-4961533605EC}"/>
              </a:ext>
            </a:extLst>
          </p:cNvPr>
          <p:cNvSpPr txBox="1"/>
          <p:nvPr/>
        </p:nvSpPr>
        <p:spPr>
          <a:xfrm>
            <a:off x="3739356" y="2473195"/>
            <a:ext cx="7652544" cy="156966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sz="2400" dirty="0"/>
              <a:t>Diệt đế là sự chấm dứt hay dập tắt phiền não, nguyên nhân đưa đến đau khổ và sự chấm dứt khổ đau; cũng có nghĩa là hạnh phúc, an lạc. Diệt đế đồng nghĩa với Niết bàn.</a:t>
            </a:r>
            <a:endParaRPr lang="en-US" sz="2400" dirty="0"/>
          </a:p>
        </p:txBody>
      </p:sp>
      <p:sp>
        <p:nvSpPr>
          <p:cNvPr id="4" name="TextBox 3">
            <a:extLst>
              <a:ext uri="{FF2B5EF4-FFF2-40B4-BE49-F238E27FC236}">
                <a16:creationId xmlns="" xmlns:a16="http://schemas.microsoft.com/office/drawing/2014/main" id="{0E85A25C-6F84-4890-9F55-7215D25B6C08}"/>
              </a:ext>
            </a:extLst>
          </p:cNvPr>
          <p:cNvSpPr txBox="1"/>
          <p:nvPr/>
        </p:nvSpPr>
        <p:spPr>
          <a:xfrm>
            <a:off x="4391025" y="1844739"/>
            <a:ext cx="5771878"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Diệt</a:t>
            </a:r>
            <a:r>
              <a:rPr lang="en-US" dirty="0"/>
              <a:t> </a:t>
            </a:r>
            <a:r>
              <a:rPr lang="en-US" dirty="0" err="1"/>
              <a:t>đế</a:t>
            </a:r>
            <a:endParaRPr lang="en-US" dirty="0"/>
          </a:p>
        </p:txBody>
      </p:sp>
      <p:sp>
        <p:nvSpPr>
          <p:cNvPr id="10" name="TextBox 9">
            <a:extLst>
              <a:ext uri="{FF2B5EF4-FFF2-40B4-BE49-F238E27FC236}">
                <a16:creationId xmlns="" xmlns:a16="http://schemas.microsoft.com/office/drawing/2014/main" id="{C5B72C6D-E029-4B23-BF3E-ACAFCF13C1F3}"/>
              </a:ext>
            </a:extLst>
          </p:cNvPr>
          <p:cNvSpPr txBox="1"/>
          <p:nvPr/>
        </p:nvSpPr>
        <p:spPr>
          <a:xfrm>
            <a:off x="1076325" y="4076573"/>
            <a:ext cx="10315575" cy="2308324"/>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Một vị Thiền sư nói: </a:t>
            </a:r>
            <a:r>
              <a:rPr lang="en-US" dirty="0"/>
              <a:t>“</a:t>
            </a:r>
            <a:r>
              <a:rPr lang="vi-VN" dirty="0"/>
              <a:t>Hãy nhìn những rặng núi, những con suối chảy, những rừng cây xanh ngắt đẹp tuyệt vời kia. Khi biết nhìn mọi vật với một nhãn quan mới, một nhãn quan không bị chi phối bởi tham sân si, thì cảnh đẹp kia chính là Niết bàn đó! Niết bàn không phải là một nơi chốn nào khác biệt với thế gian, một cảnh giới nào mà người ta có thể tìm đến. Niết bàn chính là ở đây</a:t>
            </a:r>
            <a:r>
              <a:rPr lang="en-US" dirty="0"/>
              <a:t>”</a:t>
            </a:r>
          </a:p>
        </p:txBody>
      </p:sp>
      <p:pic>
        <p:nvPicPr>
          <p:cNvPr id="2050" name="Picture 2" descr="Phật lịch được tính như thế nào?">
            <a:extLst>
              <a:ext uri="{FF2B5EF4-FFF2-40B4-BE49-F238E27FC236}">
                <a16:creationId xmlns="" xmlns:a16="http://schemas.microsoft.com/office/drawing/2014/main" id="{A5FE0D9F-E90C-4FDD-8264-05D220E0D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619" y="2526252"/>
            <a:ext cx="2324100" cy="144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0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3" name="TextBox 2">
            <a:extLst>
              <a:ext uri="{FF2B5EF4-FFF2-40B4-BE49-F238E27FC236}">
                <a16:creationId xmlns="" xmlns:a16="http://schemas.microsoft.com/office/drawing/2014/main" id="{B8AB6E1F-C56C-4D91-BE41-283A8874E3E0}"/>
              </a:ext>
            </a:extLst>
          </p:cNvPr>
          <p:cNvSpPr txBox="1"/>
          <p:nvPr/>
        </p:nvSpPr>
        <p:spPr>
          <a:xfrm>
            <a:off x="5415731" y="2819640"/>
            <a:ext cx="5905500" cy="3046988"/>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sz="3200" dirty="0"/>
              <a:t>Đạo là con đường, là phương pháp thực hiện để đạt được an lạc, hạnh phúc trong đời sống hàng ngày hay hạnh phúc tuyệt đối Niết bàn.</a:t>
            </a:r>
            <a:endParaRPr lang="en-US" sz="3200" dirty="0"/>
          </a:p>
        </p:txBody>
      </p:sp>
      <p:sp>
        <p:nvSpPr>
          <p:cNvPr id="9" name="WordArt 5">
            <a:extLst>
              <a:ext uri="{FF2B5EF4-FFF2-40B4-BE49-F238E27FC236}">
                <a16:creationId xmlns="" xmlns:a16="http://schemas.microsoft.com/office/drawing/2014/main" id="{9C5AC004-6D0E-44B4-A105-185301AC1DAC}"/>
              </a:ext>
            </a:extLst>
          </p:cNvPr>
          <p:cNvSpPr>
            <a:spLocks noChangeArrowheads="1" noChangeShapeType="1" noTextEdit="1"/>
          </p:cNvSpPr>
          <p:nvPr/>
        </p:nvSpPr>
        <p:spPr bwMode="auto">
          <a:xfrm>
            <a:off x="1981200" y="1787070"/>
            <a:ext cx="2324100" cy="666552"/>
          </a:xfrm>
          <a:prstGeom prst="rect">
            <a:avLst/>
          </a:prstGeom>
        </p:spPr>
        <p:txBody>
          <a:bodyPr wrap="none" fromWordArt="1">
            <a:prstTxWarp prst="textPlain">
              <a:avLst>
                <a:gd name="adj" fmla="val 50000"/>
              </a:avLst>
            </a:prstTxWarp>
          </a:bodyPr>
          <a:lstStyle/>
          <a:p>
            <a:pPr algn="ctr"/>
            <a:r>
              <a:rPr lang="en-US" sz="3600" kern="10" dirty="0">
                <a:ln w="19050">
                  <a:solidFill>
                    <a:srgbClr val="FFFF00"/>
                  </a:solidFill>
                  <a:round/>
                  <a:headEnd/>
                  <a:tailEnd/>
                </a:ln>
                <a:solidFill>
                  <a:srgbClr val="FF0000"/>
                </a:solidFill>
                <a:effectLst>
                  <a:outerShdw dist="35921" dir="2700000" algn="ctr" rotWithShape="0">
                    <a:srgbClr val="990000"/>
                  </a:outerShdw>
                </a:effectLst>
              </a:rPr>
              <a:t>ĐẠO PHẬT</a:t>
            </a:r>
          </a:p>
        </p:txBody>
      </p:sp>
      <p:sp>
        <p:nvSpPr>
          <p:cNvPr id="4" name="TextBox 3">
            <a:extLst>
              <a:ext uri="{FF2B5EF4-FFF2-40B4-BE49-F238E27FC236}">
                <a16:creationId xmlns="" xmlns:a16="http://schemas.microsoft.com/office/drawing/2014/main" id="{7C352CC7-D5A1-4EE4-A68F-C91319BAD12F}"/>
              </a:ext>
            </a:extLst>
          </p:cNvPr>
          <p:cNvSpPr txBox="1"/>
          <p:nvPr/>
        </p:nvSpPr>
        <p:spPr>
          <a:xfrm>
            <a:off x="7494494" y="1991647"/>
            <a:ext cx="1747974"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Đạo</a:t>
            </a:r>
            <a:r>
              <a:rPr lang="en-US" dirty="0"/>
              <a:t> </a:t>
            </a:r>
            <a:r>
              <a:rPr lang="en-US" dirty="0" err="1"/>
              <a:t>đế</a:t>
            </a:r>
            <a:endParaRPr lang="en-US" dirty="0"/>
          </a:p>
        </p:txBody>
      </p:sp>
      <p:pic>
        <p:nvPicPr>
          <p:cNvPr id="11" name="Picture 7">
            <a:extLst>
              <a:ext uri="{FF2B5EF4-FFF2-40B4-BE49-F238E27FC236}">
                <a16:creationId xmlns="" xmlns:a16="http://schemas.microsoft.com/office/drawing/2014/main" id="{A4A44596-CA4B-4DB9-90F7-BB011CAF3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475" y="2680255"/>
            <a:ext cx="4019550" cy="339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68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6A10B413-B7A9-4A82-92BD-8944DA6C3DC0}"/>
              </a:ext>
            </a:extLst>
          </p:cNvPr>
          <p:cNvSpPr txBox="1"/>
          <p:nvPr/>
        </p:nvSpPr>
        <p:spPr>
          <a:xfrm>
            <a:off x="1190625" y="1866900"/>
            <a:ext cx="8886825" cy="523220"/>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i="1" dirty="0"/>
              <a:t>1. Một số vấn đề chung về  dân tộc</a:t>
            </a:r>
            <a:endParaRPr lang="en-US" i="1" dirty="0"/>
          </a:p>
        </p:txBody>
      </p:sp>
      <p:sp>
        <p:nvSpPr>
          <p:cNvPr id="19" name="Hộp Văn bản 3">
            <a:extLst>
              <a:ext uri="{FF2B5EF4-FFF2-40B4-BE49-F238E27FC236}">
                <a16:creationId xmlns="" xmlns:a16="http://schemas.microsoft.com/office/drawing/2014/main" id="{E01960BE-C11D-4AA3-A476-7E107E850E95}"/>
              </a:ext>
            </a:extLst>
          </p:cNvPr>
          <p:cNvSpPr txBox="1">
            <a:spLocks noChangeArrowheads="1"/>
          </p:cNvSpPr>
          <p:nvPr/>
        </p:nvSpPr>
        <p:spPr bwMode="auto">
          <a:xfrm>
            <a:off x="1143000" y="2565873"/>
            <a:ext cx="9925049"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a:spcBef>
                <a:spcPct val="0"/>
              </a:spcBef>
              <a:buClrTx/>
              <a:buSzTx/>
              <a:buFontTx/>
              <a:buNone/>
            </a:pPr>
            <a:r>
              <a:rPr lang="en-US" altLang="en-US" sz="2800" b="1" dirty="0" err="1">
                <a:solidFill>
                  <a:srgbClr val="0000FF"/>
                </a:solidFill>
                <a:latin typeface="Arial" panose="020B0604020202020204" pitchFamily="34" charset="0"/>
              </a:rPr>
              <a:t>Nhà</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sử</a:t>
            </a:r>
            <a:r>
              <a:rPr lang="en-US" altLang="en-US" sz="2800" b="1" dirty="0">
                <a:solidFill>
                  <a:srgbClr val="0000FF"/>
                </a:solidFill>
                <a:latin typeface="Arial" panose="020B0604020202020204" pitchFamily="34" charset="0"/>
              </a:rPr>
              <a:t> </a:t>
            </a:r>
            <a:r>
              <a:rPr lang="en-US" altLang="en-US" sz="2800" b="1" dirty="0" err="1">
                <a:solidFill>
                  <a:srgbClr val="0000FF"/>
                </a:solidFill>
                <a:latin typeface="Arial" panose="020B0604020202020204" pitchFamily="34" charset="0"/>
              </a:rPr>
              <a:t>học</a:t>
            </a:r>
            <a:r>
              <a:rPr lang="en-US" altLang="en-US" sz="2800" b="1" dirty="0">
                <a:solidFill>
                  <a:srgbClr val="0000FF"/>
                </a:solidFill>
                <a:latin typeface="Arial" panose="020B0604020202020204" pitchFamily="34" charset="0"/>
              </a:rPr>
              <a:t> Michelet </a:t>
            </a:r>
            <a:r>
              <a:rPr lang="en-US" altLang="en-US" sz="2800" b="1" dirty="0" smtClean="0">
                <a:solidFill>
                  <a:srgbClr val="0000FF"/>
                </a:solidFill>
                <a:latin typeface="Arial" panose="020B0604020202020204" pitchFamily="34" charset="0"/>
              </a:rPr>
              <a:t>(</a:t>
            </a:r>
            <a:r>
              <a:rPr lang="en-US" altLang="en-US" sz="2800" b="1" dirty="0" err="1" smtClean="0">
                <a:solidFill>
                  <a:srgbClr val="0000FF"/>
                </a:solidFill>
                <a:latin typeface="Arial" panose="020B0604020202020204" pitchFamily="34" charset="0"/>
              </a:rPr>
              <a:t>pháp</a:t>
            </a:r>
            <a:r>
              <a:rPr lang="en-US" altLang="en-US" sz="2800" b="1" dirty="0" smtClean="0">
                <a:solidFill>
                  <a:srgbClr val="0000FF"/>
                </a:solidFill>
                <a:latin typeface="Arial" panose="020B0604020202020204" pitchFamily="34" charset="0"/>
              </a:rPr>
              <a:t>) </a:t>
            </a:r>
            <a:r>
              <a:rPr lang="en-US" altLang="en-US" sz="2800" b="1" dirty="0" err="1" smtClean="0">
                <a:solidFill>
                  <a:srgbClr val="0000FF"/>
                </a:solidFill>
                <a:latin typeface="Arial" panose="020B0604020202020204" pitchFamily="34" charset="0"/>
              </a:rPr>
              <a:t>viết</a:t>
            </a:r>
            <a:r>
              <a:rPr lang="en-US" altLang="en-US" sz="2800" b="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Không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có</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một</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nền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tảng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địa-lý</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thì</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dân-tộc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vẫn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là</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động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cơ</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của</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lịch-sử</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hầu</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như</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đi</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trên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không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trung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lơ</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lửng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như</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trong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bức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tranh</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tầu</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không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đất</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đứng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Và</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chúng</a:t>
            </a:r>
            <a:r>
              <a:rPr lang="en-US" altLang="en-US" sz="2800" b="1" i="1" dirty="0">
                <a:solidFill>
                  <a:srgbClr val="0000FF"/>
                </a:solidFill>
                <a:latin typeface="Arial" panose="020B0604020202020204" pitchFamily="34" charset="0"/>
              </a:rPr>
              <a:t> ta </a:t>
            </a:r>
            <a:r>
              <a:rPr lang="en-US" altLang="en-US" sz="2800" b="1" i="1" dirty="0" err="1">
                <a:solidFill>
                  <a:srgbClr val="0000FF"/>
                </a:solidFill>
                <a:latin typeface="Arial" panose="020B0604020202020204" pitchFamily="34" charset="0"/>
              </a:rPr>
              <a:t>nên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nhận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thức</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rằng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đất</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đai</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không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chỉ</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là</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sân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khấu</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cho</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hoạt</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động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của</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đoàn-thể</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vì</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những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thức-ăn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vì</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khí-hậu</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thủy-thổ</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mà</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thôi</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nó</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còn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ảnh</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hưởng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người</a:t>
            </a:r>
            <a:r>
              <a:rPr lang="en-US" altLang="en-US" sz="2800" b="1" i="1" dirty="0">
                <a:solidFill>
                  <a:srgbClr val="0000FF"/>
                </a:solidFill>
                <a:latin typeface="Arial" panose="020B0604020202020204" pitchFamily="34" charset="0"/>
              </a:rPr>
              <a:t> ta </a:t>
            </a:r>
            <a:r>
              <a:rPr lang="en-US" altLang="en-US" sz="2800" b="1" i="1" dirty="0" err="1">
                <a:solidFill>
                  <a:srgbClr val="0000FF"/>
                </a:solidFill>
                <a:latin typeface="Arial" panose="020B0604020202020204" pitchFamily="34" charset="0"/>
              </a:rPr>
              <a:t>bằng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trăm</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đường</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ngàn</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lối</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Tổ</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nào</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chim</a:t>
            </a:r>
            <a:r>
              <a:rPr lang="en-US" altLang="en-US" sz="2800" b="1" i="1" dirty="0">
                <a:solidFill>
                  <a:srgbClr val="0000FF"/>
                </a:solidFill>
                <a:latin typeface="Arial" panose="020B0604020202020204" pitchFamily="34" charset="0"/>
              </a:rPr>
              <a:t> </a:t>
            </a:r>
            <a:r>
              <a:rPr lang="en-US" altLang="en-US" sz="2800" b="1" i="1" dirty="0" err="1">
                <a:solidFill>
                  <a:srgbClr val="0000FF"/>
                </a:solidFill>
                <a:latin typeface="Arial" panose="020B0604020202020204" pitchFamily="34" charset="0"/>
              </a:rPr>
              <a:t>ấy</a:t>
            </a:r>
            <a:r>
              <a:rPr lang="en-US" altLang="en-US" sz="2800" b="1" i="1" dirty="0">
                <a:solidFill>
                  <a:srgbClr val="0000FF"/>
                </a:solidFill>
                <a:latin typeface="Arial" panose="020B0604020202020204" pitchFamily="34" charset="0"/>
              </a:rPr>
              <a:t>.</a:t>
            </a:r>
            <a:r>
              <a:rPr lang="en-US" altLang="en-US" sz="2800" b="1" dirty="0">
                <a:solidFill>
                  <a:srgbClr val="0000FF"/>
                </a:solidFill>
                <a:latin typeface="Arial" panose="020B0604020202020204" pitchFamily="34" charset="0"/>
              </a:rPr>
              <a:t>"</a:t>
            </a:r>
          </a:p>
        </p:txBody>
      </p:sp>
    </p:spTree>
    <p:extLst>
      <p:ext uri="{BB962C8B-B14F-4D97-AF65-F5344CB8AC3E}">
        <p14:creationId xmlns:p14="http://schemas.microsoft.com/office/powerpoint/2010/main" val="115408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pic>
        <p:nvPicPr>
          <p:cNvPr id="9" name="Picture 2" descr="Phật Thích Ca và Phật A Di Đà khác nhau những điểm nào? – Gỗ Thành Vinh">
            <a:extLst>
              <a:ext uri="{FF2B5EF4-FFF2-40B4-BE49-F238E27FC236}">
                <a16:creationId xmlns="" xmlns:a16="http://schemas.microsoft.com/office/drawing/2014/main" id="{A4CD5194-476D-4D78-B3C7-0CC5F860E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325" y="2562133"/>
            <a:ext cx="3381376" cy="36856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 xmlns:a16="http://schemas.microsoft.com/office/drawing/2014/main" id="{4166FAC8-6398-4E23-AB52-E4FDCE2FE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100" y="1743658"/>
            <a:ext cx="4991099" cy="450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WordArt 5">
            <a:extLst>
              <a:ext uri="{FF2B5EF4-FFF2-40B4-BE49-F238E27FC236}">
                <a16:creationId xmlns="" xmlns:a16="http://schemas.microsoft.com/office/drawing/2014/main" id="{A1248A46-4BC0-4E7C-974D-8569771CF348}"/>
              </a:ext>
            </a:extLst>
          </p:cNvPr>
          <p:cNvSpPr>
            <a:spLocks noChangeArrowheads="1" noChangeShapeType="1" noTextEdit="1"/>
          </p:cNvSpPr>
          <p:nvPr/>
        </p:nvSpPr>
        <p:spPr bwMode="auto">
          <a:xfrm>
            <a:off x="1981200" y="1787070"/>
            <a:ext cx="2324100" cy="666552"/>
          </a:xfrm>
          <a:prstGeom prst="rect">
            <a:avLst/>
          </a:prstGeom>
        </p:spPr>
        <p:txBody>
          <a:bodyPr wrap="none" fromWordArt="1">
            <a:prstTxWarp prst="textPlain">
              <a:avLst>
                <a:gd name="adj" fmla="val 50000"/>
              </a:avLst>
            </a:prstTxWarp>
          </a:bodyPr>
          <a:lstStyle/>
          <a:p>
            <a:pPr algn="ctr"/>
            <a:r>
              <a:rPr lang="en-US" sz="3600" kern="10" dirty="0">
                <a:ln w="19050">
                  <a:solidFill>
                    <a:srgbClr val="FFFF00"/>
                  </a:solidFill>
                  <a:round/>
                  <a:headEnd/>
                  <a:tailEnd/>
                </a:ln>
                <a:solidFill>
                  <a:srgbClr val="FF0000"/>
                </a:solidFill>
                <a:effectLst>
                  <a:outerShdw dist="35921" dir="2700000" algn="ctr" rotWithShape="0">
                    <a:srgbClr val="990000"/>
                  </a:outerShdw>
                </a:effectLst>
              </a:rPr>
              <a:t>ĐẠO PHẬT</a:t>
            </a:r>
          </a:p>
        </p:txBody>
      </p:sp>
    </p:spTree>
    <p:extLst>
      <p:ext uri="{BB962C8B-B14F-4D97-AF65-F5344CB8AC3E}">
        <p14:creationId xmlns:p14="http://schemas.microsoft.com/office/powerpoint/2010/main" val="354860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5DB01014-A097-441D-8ADA-F9DE0FF52387}"/>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22DF1BCB-C22D-4D00-AD73-1C0B9894A1EA}"/>
              </a:ext>
            </a:extLst>
          </p:cNvPr>
          <p:cNvSpPr txBox="1"/>
          <p:nvPr/>
        </p:nvSpPr>
        <p:spPr>
          <a:xfrm>
            <a:off x="2695575" y="610219"/>
            <a:ext cx="901065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VÍ DỤ VỀ MỘT SỐ TÔN GIÁO LỚN</a:t>
            </a:r>
            <a:endParaRPr lang="en-US" dirty="0"/>
          </a:p>
        </p:txBody>
      </p:sp>
      <p:sp>
        <p:nvSpPr>
          <p:cNvPr id="11" name="WordArt 5">
            <a:extLst>
              <a:ext uri="{FF2B5EF4-FFF2-40B4-BE49-F238E27FC236}">
                <a16:creationId xmlns="" xmlns:a16="http://schemas.microsoft.com/office/drawing/2014/main" id="{A1248A46-4BC0-4E7C-974D-8569771CF348}"/>
              </a:ext>
            </a:extLst>
          </p:cNvPr>
          <p:cNvSpPr>
            <a:spLocks noChangeArrowheads="1" noChangeShapeType="1" noTextEdit="1"/>
          </p:cNvSpPr>
          <p:nvPr/>
        </p:nvSpPr>
        <p:spPr bwMode="auto">
          <a:xfrm>
            <a:off x="1981200" y="1787070"/>
            <a:ext cx="2324100" cy="666552"/>
          </a:xfrm>
          <a:prstGeom prst="rect">
            <a:avLst/>
          </a:prstGeom>
        </p:spPr>
        <p:txBody>
          <a:bodyPr wrap="none" fromWordArt="1">
            <a:prstTxWarp prst="textPlain">
              <a:avLst>
                <a:gd name="adj" fmla="val 50000"/>
              </a:avLst>
            </a:prstTxWarp>
          </a:bodyPr>
          <a:lstStyle/>
          <a:p>
            <a:pPr algn="ctr"/>
            <a:r>
              <a:rPr lang="en-US" sz="3600" kern="10" dirty="0">
                <a:ln w="19050">
                  <a:solidFill>
                    <a:srgbClr val="FFFF00"/>
                  </a:solidFill>
                  <a:round/>
                  <a:headEnd/>
                  <a:tailEnd/>
                </a:ln>
                <a:solidFill>
                  <a:srgbClr val="FF0000"/>
                </a:solidFill>
                <a:effectLst>
                  <a:outerShdw dist="35921" dir="2700000" algn="ctr" rotWithShape="0">
                    <a:srgbClr val="990000"/>
                  </a:outerShdw>
                </a:effectLst>
              </a:rPr>
              <a:t>ĐẠO PHẬT</a:t>
            </a:r>
          </a:p>
        </p:txBody>
      </p:sp>
      <p:pic>
        <p:nvPicPr>
          <p:cNvPr id="12" name="Picture 4">
            <a:extLst>
              <a:ext uri="{FF2B5EF4-FFF2-40B4-BE49-F238E27FC236}">
                <a16:creationId xmlns="" xmlns:a16="http://schemas.microsoft.com/office/drawing/2014/main" id="{4B7C42DB-6B1C-49A3-B2A6-ADA6CBF0E7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4025" y="2543938"/>
            <a:ext cx="283845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5">
            <a:extLst>
              <a:ext uri="{FF2B5EF4-FFF2-40B4-BE49-F238E27FC236}">
                <a16:creationId xmlns="" xmlns:a16="http://schemas.microsoft.com/office/drawing/2014/main" id="{025180C3-9742-4FC9-8EF4-6E6207930514}"/>
              </a:ext>
            </a:extLst>
          </p:cNvPr>
          <p:cNvSpPr txBox="1">
            <a:spLocks noChangeArrowheads="1"/>
          </p:cNvSpPr>
          <p:nvPr/>
        </p:nvSpPr>
        <p:spPr bwMode="auto">
          <a:xfrm>
            <a:off x="4810125" y="1787070"/>
            <a:ext cx="66675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eaLnBrk="1" hangingPunct="1">
              <a:spcBef>
                <a:spcPct val="50000"/>
              </a:spcBef>
              <a:buClrTx/>
              <a:buSzTx/>
              <a:buFontTx/>
              <a:buNone/>
            </a:pPr>
            <a:r>
              <a:rPr lang="en-US" altLang="en-US" sz="2400" b="1" i="1" dirty="0" err="1">
                <a:solidFill>
                  <a:srgbClr val="0000FF"/>
                </a:solidFill>
                <a:latin typeface="Arial" panose="020B0604020202020204" pitchFamily="34" charset="0"/>
              </a:rPr>
              <a:t>Trong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Kinh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Pháp</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Cú</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câu</a:t>
            </a:r>
            <a:r>
              <a:rPr lang="en-US" altLang="en-US" sz="2400" b="1" i="1" dirty="0">
                <a:solidFill>
                  <a:srgbClr val="0000FF"/>
                </a:solidFill>
                <a:latin typeface="Arial" panose="020B0604020202020204" pitchFamily="34" charset="0"/>
              </a:rPr>
              <a:t> 145, </a:t>
            </a:r>
            <a:r>
              <a:rPr lang="en-US" altLang="en-US" sz="2400" b="1" i="1" dirty="0" err="1">
                <a:solidFill>
                  <a:srgbClr val="0000FF"/>
                </a:solidFill>
                <a:latin typeface="Arial" panose="020B0604020202020204" pitchFamily="34" charset="0"/>
              </a:rPr>
              <a:t>Đức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Phật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dạy</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Chỉ</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có</a:t>
            </a:r>
            <a:r>
              <a:rPr lang="en-US" altLang="en-US" sz="2400" b="1" i="1" dirty="0">
                <a:solidFill>
                  <a:srgbClr val="0000FF"/>
                </a:solidFill>
                <a:latin typeface="Arial" panose="020B0604020202020204" pitchFamily="34" charset="0"/>
              </a:rPr>
              <a:t> ta </a:t>
            </a:r>
            <a:r>
              <a:rPr lang="en-US" altLang="en-US" sz="2400" b="1" i="1" dirty="0" err="1">
                <a:solidFill>
                  <a:srgbClr val="0000FF"/>
                </a:solidFill>
                <a:latin typeface="Arial" panose="020B0604020202020204" pitchFamily="34" charset="0"/>
              </a:rPr>
              <a:t>làm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điều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tội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lỗi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chỉ</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có</a:t>
            </a:r>
            <a:r>
              <a:rPr lang="en-US" altLang="en-US" sz="2400" b="1" i="1" dirty="0">
                <a:solidFill>
                  <a:srgbClr val="0000FF"/>
                </a:solidFill>
                <a:latin typeface="Arial" panose="020B0604020202020204" pitchFamily="34" charset="0"/>
              </a:rPr>
              <a:t> ta </a:t>
            </a:r>
            <a:r>
              <a:rPr lang="en-US" altLang="en-US" sz="2400" b="1" i="1" dirty="0" err="1">
                <a:solidFill>
                  <a:srgbClr val="0000FF"/>
                </a:solidFill>
                <a:latin typeface="Arial" panose="020B0604020202020204" pitchFamily="34" charset="0"/>
              </a:rPr>
              <a:t>tránh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điều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tội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lỗi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chỉ</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có</a:t>
            </a:r>
            <a:r>
              <a:rPr lang="en-US" altLang="en-US" sz="2400" b="1" i="1" dirty="0">
                <a:solidFill>
                  <a:srgbClr val="0000FF"/>
                </a:solidFill>
                <a:latin typeface="Arial" panose="020B0604020202020204" pitchFamily="34" charset="0"/>
              </a:rPr>
              <a:t> ta </a:t>
            </a:r>
            <a:r>
              <a:rPr lang="en-US" altLang="en-US" sz="2400" b="1" i="1" dirty="0" err="1">
                <a:solidFill>
                  <a:srgbClr val="0000FF"/>
                </a:solidFill>
                <a:latin typeface="Arial" panose="020B0604020202020204" pitchFamily="34" charset="0"/>
              </a:rPr>
              <a:t>gội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rửa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cho</a:t>
            </a:r>
            <a:r>
              <a:rPr lang="en-US" altLang="en-US" sz="2400" b="1" i="1" dirty="0">
                <a:solidFill>
                  <a:srgbClr val="0000FF"/>
                </a:solidFill>
                <a:latin typeface="Arial" panose="020B0604020202020204" pitchFamily="34" charset="0"/>
              </a:rPr>
              <a:t> ta. </a:t>
            </a:r>
            <a:r>
              <a:rPr lang="en-US" altLang="en-US" sz="2400" b="1" i="1" dirty="0" err="1">
                <a:solidFill>
                  <a:srgbClr val="0000FF"/>
                </a:solidFill>
                <a:latin typeface="Arial" panose="020B0604020202020204" pitchFamily="34" charset="0"/>
              </a:rPr>
              <a:t>Trong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sạch</a:t>
            </a:r>
            <a:r>
              <a:rPr lang="en-US" altLang="en-US" sz="2400" b="1" i="1" dirty="0">
                <a:solidFill>
                  <a:srgbClr val="0000FF"/>
                </a:solidFill>
                <a:latin typeface="Arial" panose="020B0604020202020204" pitchFamily="34" charset="0"/>
              </a:rPr>
              <a:t> hay ô </a:t>
            </a:r>
            <a:r>
              <a:rPr lang="en-US" altLang="en-US" sz="2400" b="1" i="1" dirty="0" err="1">
                <a:solidFill>
                  <a:srgbClr val="0000FF"/>
                </a:solidFill>
                <a:latin typeface="Arial" panose="020B0604020202020204" pitchFamily="34" charset="0"/>
              </a:rPr>
              <a:t>nhiễm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tự</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nơi</a:t>
            </a:r>
            <a:r>
              <a:rPr lang="en-US" altLang="en-US" sz="2400" b="1" i="1" dirty="0">
                <a:solidFill>
                  <a:srgbClr val="0000FF"/>
                </a:solidFill>
                <a:latin typeface="Arial" panose="020B0604020202020204" pitchFamily="34" charset="0"/>
              </a:rPr>
              <a:t> ta, </a:t>
            </a:r>
            <a:r>
              <a:rPr lang="en-US" altLang="en-US" sz="2400" b="1" i="1" dirty="0" err="1">
                <a:solidFill>
                  <a:srgbClr val="0000FF"/>
                </a:solidFill>
                <a:latin typeface="Arial" panose="020B0604020202020204" pitchFamily="34" charset="0"/>
              </a:rPr>
              <a:t>không</a:t>
            </a:r>
            <a:r>
              <a:rPr lang="en-US" altLang="en-US" sz="2400" b="1" i="1" dirty="0">
                <a:solidFill>
                  <a:srgbClr val="0000FF"/>
                </a:solidFill>
                <a:latin typeface="Arial" panose="020B0604020202020204" pitchFamily="34" charset="0"/>
              </a:rPr>
              <a:t> ai </a:t>
            </a:r>
            <a:r>
              <a:rPr lang="en-US" altLang="en-US" sz="2400" b="1" i="1" dirty="0" err="1">
                <a:solidFill>
                  <a:srgbClr val="0000FF"/>
                </a:solidFill>
                <a:latin typeface="Arial" panose="020B0604020202020204" pitchFamily="34" charset="0"/>
              </a:rPr>
              <a:t>có</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thể</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người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khác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trở</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nên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trong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sạch</a:t>
            </a:r>
            <a:r>
              <a:rPr lang="en-US" altLang="en-US" sz="2400" b="1" i="1" dirty="0">
                <a:solidFill>
                  <a:srgbClr val="0000FF"/>
                </a:solidFill>
                <a:latin typeface="Arial" panose="020B0604020202020204" pitchFamily="34" charset="0"/>
              </a:rPr>
              <a:t>". </a:t>
            </a:r>
            <a:br>
              <a:rPr lang="en-US" altLang="en-US" sz="2400" b="1" i="1" dirty="0">
                <a:solidFill>
                  <a:srgbClr val="0000FF"/>
                </a:solidFill>
                <a:latin typeface="Arial" panose="020B0604020202020204" pitchFamily="34" charset="0"/>
              </a:rPr>
            </a:br>
            <a:r>
              <a:rPr lang="en-US" altLang="en-US" sz="2400" b="1" i="1" dirty="0">
                <a:solidFill>
                  <a:srgbClr val="0000FF"/>
                </a:solidFill>
                <a:latin typeface="Arial" panose="020B0604020202020204" pitchFamily="34" charset="0"/>
              </a:rPr>
              <a:t/>
            </a:r>
            <a:br>
              <a:rPr lang="en-US" altLang="en-US" sz="2400" b="1" i="1" dirty="0">
                <a:solidFill>
                  <a:srgbClr val="0000FF"/>
                </a:solidFill>
                <a:latin typeface="Arial" panose="020B0604020202020204" pitchFamily="34" charset="0"/>
              </a:rPr>
            </a:br>
            <a:endParaRPr lang="en-US" altLang="en-US" sz="2400" b="1" i="1" dirty="0">
              <a:solidFill>
                <a:srgbClr val="0000FF"/>
              </a:solidFill>
              <a:latin typeface="Arial" panose="020B0604020202020204" pitchFamily="34" charset="0"/>
            </a:endParaRPr>
          </a:p>
        </p:txBody>
      </p:sp>
      <p:sp>
        <p:nvSpPr>
          <p:cNvPr id="14" name="Text Box 6">
            <a:extLst>
              <a:ext uri="{FF2B5EF4-FFF2-40B4-BE49-F238E27FC236}">
                <a16:creationId xmlns="" xmlns:a16="http://schemas.microsoft.com/office/drawing/2014/main" id="{B773DDCE-4C5D-4297-BE03-F3248704DC3D}"/>
              </a:ext>
            </a:extLst>
          </p:cNvPr>
          <p:cNvSpPr txBox="1">
            <a:spLocks noChangeArrowheads="1"/>
          </p:cNvSpPr>
          <p:nvPr/>
        </p:nvSpPr>
        <p:spPr bwMode="auto">
          <a:xfrm>
            <a:off x="4876799" y="3734162"/>
            <a:ext cx="66008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eaLnBrk="1" hangingPunct="1">
              <a:spcBef>
                <a:spcPct val="50000"/>
              </a:spcBef>
              <a:buClrTx/>
              <a:buSzTx/>
              <a:buFontTx/>
              <a:buNone/>
            </a:pPr>
            <a:r>
              <a:rPr lang="en-US" altLang="en-US" sz="2400" b="1" i="1" dirty="0" err="1">
                <a:solidFill>
                  <a:srgbClr val="0000FF"/>
                </a:solidFill>
                <a:latin typeface="Arial" panose="020B0604020202020204" pitchFamily="34" charset="0"/>
              </a:rPr>
              <a:t>Đức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Phật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đã</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tuyên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bố</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Tất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cả</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chúng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sanh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đều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có</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khả</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năng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thành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Phật</a:t>
            </a:r>
            <a:r>
              <a:rPr lang="en-US" altLang="en-US" sz="2400" b="1" i="1" dirty="0">
                <a:solidFill>
                  <a:srgbClr val="0000FF"/>
                </a:solidFill>
                <a:latin typeface="Arial" panose="020B0604020202020204" pitchFamily="34" charset="0"/>
              </a:rPr>
              <a:t>".</a:t>
            </a:r>
          </a:p>
        </p:txBody>
      </p:sp>
      <p:sp>
        <p:nvSpPr>
          <p:cNvPr id="15" name="Text Box 4">
            <a:extLst>
              <a:ext uri="{FF2B5EF4-FFF2-40B4-BE49-F238E27FC236}">
                <a16:creationId xmlns="" xmlns:a16="http://schemas.microsoft.com/office/drawing/2014/main" id="{71154612-42B2-4A2D-B476-B458701283E4}"/>
              </a:ext>
            </a:extLst>
          </p:cNvPr>
          <p:cNvSpPr txBox="1">
            <a:spLocks noChangeArrowheads="1"/>
          </p:cNvSpPr>
          <p:nvPr/>
        </p:nvSpPr>
        <p:spPr bwMode="auto">
          <a:xfrm>
            <a:off x="1302801" y="4689127"/>
            <a:ext cx="1008909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50000"/>
              </a:spcBef>
              <a:buClrTx/>
              <a:buSzTx/>
              <a:buFontTx/>
              <a:buNone/>
              <a:defRPr sz="2400" b="1" i="1">
                <a:solidFill>
                  <a:srgbClr val="0000FF"/>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latin typeface="Garamond" panose="02020404030301010803" pitchFamily="18" charset="0"/>
                <a:cs typeface="Arial" panose="020B0604020202020204" pitchFamily="34" charset="0"/>
              </a:defRPr>
            </a:lvl9pPr>
          </a:lstStyle>
          <a:p>
            <a:pPr algn="just"/>
            <a:endParaRPr lang="en-US" altLang="en-US" dirty="0"/>
          </a:p>
          <a:p>
            <a:pPr algn="just"/>
            <a:r>
              <a:rPr lang="en-US" altLang="en-US" dirty="0"/>
              <a:t>"</a:t>
            </a:r>
            <a:r>
              <a:rPr lang="en-US" altLang="en-US" dirty="0" err="1"/>
              <a:t>Nếu</a:t>
            </a:r>
            <a:r>
              <a:rPr lang="en-US" altLang="en-US" dirty="0"/>
              <a:t> </a:t>
            </a:r>
            <a:r>
              <a:rPr lang="en-US" altLang="en-US" dirty="0" err="1"/>
              <a:t>có</a:t>
            </a:r>
            <a:r>
              <a:rPr lang="en-US" altLang="en-US" dirty="0"/>
              <a:t> </a:t>
            </a:r>
            <a:r>
              <a:rPr lang="en-US" altLang="en-US" dirty="0" err="1"/>
              <a:t>một</a:t>
            </a:r>
            <a:r>
              <a:rPr lang="en-US" altLang="en-US" dirty="0"/>
              <a:t> </a:t>
            </a:r>
            <a:r>
              <a:rPr lang="en-US" altLang="en-US" dirty="0" err="1"/>
              <a:t>tôn</a:t>
            </a:r>
            <a:r>
              <a:rPr lang="en-US" altLang="en-US" dirty="0"/>
              <a:t> </a:t>
            </a:r>
            <a:r>
              <a:rPr lang="en-US" altLang="en-US" dirty="0" err="1"/>
              <a:t>giáo</a:t>
            </a:r>
            <a:r>
              <a:rPr lang="en-US" altLang="en-US" dirty="0"/>
              <a:t> </a:t>
            </a:r>
            <a:r>
              <a:rPr lang="en-US" altLang="en-US" dirty="0" err="1"/>
              <a:t>nào</a:t>
            </a:r>
            <a:r>
              <a:rPr lang="en-US" altLang="en-US" dirty="0"/>
              <a:t> </a:t>
            </a:r>
            <a:r>
              <a:rPr lang="en-US" altLang="en-US" dirty="0" err="1"/>
              <a:t>thích</a:t>
            </a:r>
            <a:r>
              <a:rPr lang="en-US" altLang="en-US" dirty="0"/>
              <a:t> </a:t>
            </a:r>
            <a:r>
              <a:rPr lang="en-US" altLang="en-US" dirty="0" err="1"/>
              <a:t>nghi</a:t>
            </a:r>
            <a:r>
              <a:rPr lang="en-US" altLang="en-US" dirty="0"/>
              <a:t> </a:t>
            </a:r>
            <a:r>
              <a:rPr lang="en-US" altLang="en-US" dirty="0" err="1"/>
              <a:t>được</a:t>
            </a:r>
            <a:r>
              <a:rPr lang="en-US" altLang="en-US" dirty="0"/>
              <a:t> </a:t>
            </a:r>
            <a:r>
              <a:rPr lang="en-US" altLang="en-US" dirty="0" err="1"/>
              <a:t>với</a:t>
            </a:r>
            <a:r>
              <a:rPr lang="en-US" altLang="en-US" dirty="0"/>
              <a:t> </a:t>
            </a:r>
            <a:r>
              <a:rPr lang="en-US" altLang="en-US" dirty="0" err="1"/>
              <a:t>những</a:t>
            </a:r>
            <a:r>
              <a:rPr lang="en-US" altLang="en-US" dirty="0"/>
              <a:t> </a:t>
            </a:r>
            <a:r>
              <a:rPr lang="en-US" altLang="en-US" dirty="0" err="1"/>
              <a:t>nhu</a:t>
            </a:r>
            <a:r>
              <a:rPr lang="en-US" altLang="en-US" dirty="0"/>
              <a:t> </a:t>
            </a:r>
            <a:r>
              <a:rPr lang="en-US" altLang="en-US" dirty="0" err="1"/>
              <a:t>cầu</a:t>
            </a:r>
            <a:r>
              <a:rPr lang="en-US" altLang="en-US" dirty="0"/>
              <a:t> khoa </a:t>
            </a:r>
            <a:r>
              <a:rPr lang="en-US" altLang="en-US" dirty="0" err="1"/>
              <a:t>học</a:t>
            </a:r>
            <a:r>
              <a:rPr lang="en-US" altLang="en-US" dirty="0"/>
              <a:t> </a:t>
            </a:r>
            <a:r>
              <a:rPr lang="en-US" altLang="en-US" dirty="0" err="1"/>
              <a:t>tân</a:t>
            </a:r>
            <a:r>
              <a:rPr lang="en-US" altLang="en-US" dirty="0"/>
              <a:t> </a:t>
            </a:r>
            <a:r>
              <a:rPr lang="en-US" altLang="en-US" dirty="0" err="1"/>
              <a:t>tiến</a:t>
            </a:r>
            <a:r>
              <a:rPr lang="en-US" altLang="en-US" dirty="0"/>
              <a:t> </a:t>
            </a:r>
            <a:r>
              <a:rPr lang="en-US" altLang="en-US" dirty="0" err="1"/>
              <a:t>thì</a:t>
            </a:r>
            <a:r>
              <a:rPr lang="en-US" altLang="en-US" dirty="0"/>
              <a:t> </a:t>
            </a:r>
            <a:r>
              <a:rPr lang="en-US" altLang="en-US" dirty="0" err="1"/>
              <a:t>đó</a:t>
            </a:r>
            <a:r>
              <a:rPr lang="en-US" altLang="en-US" dirty="0"/>
              <a:t> </a:t>
            </a:r>
            <a:r>
              <a:rPr lang="en-US" altLang="en-US" dirty="0" err="1"/>
              <a:t>là</a:t>
            </a:r>
            <a:r>
              <a:rPr lang="en-US" altLang="en-US" dirty="0"/>
              <a:t> </a:t>
            </a:r>
            <a:r>
              <a:rPr lang="en-US" altLang="en-US" dirty="0" err="1"/>
              <a:t>Phật</a:t>
            </a:r>
            <a:r>
              <a:rPr lang="en-US" altLang="en-US" dirty="0"/>
              <a:t> </a:t>
            </a:r>
            <a:r>
              <a:rPr lang="en-US" altLang="en-US" dirty="0" err="1"/>
              <a:t>Giáo</a:t>
            </a:r>
            <a:r>
              <a:rPr lang="en-US" altLang="en-US" dirty="0"/>
              <a:t>." </a:t>
            </a:r>
            <a:r>
              <a:rPr lang="en-US" altLang="en-US" sz="1600" dirty="0"/>
              <a:t>Albert Einstein</a:t>
            </a:r>
          </a:p>
        </p:txBody>
      </p:sp>
    </p:spTree>
    <p:extLst>
      <p:ext uri="{BB962C8B-B14F-4D97-AF65-F5344CB8AC3E}">
        <p14:creationId xmlns:p14="http://schemas.microsoft.com/office/powerpoint/2010/main" val="194039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ppt_x</p:attrName>
                                        </p:attrNameLst>
                                      </p:cBhvr>
                                      <p:tavLst>
                                        <p:tav tm="0">
                                          <p:val>
                                            <p:strVal val="#ppt_x-.2"/>
                                          </p:val>
                                        </p:tav>
                                        <p:tav tm="100000">
                                          <p:val>
                                            <p:strVal val="#ppt_x"/>
                                          </p:val>
                                        </p:tav>
                                      </p:tavLst>
                                    </p:anim>
                                    <p:anim calcmode="lin" valueType="num">
                                      <p:cBhvr>
                                        <p:cTn id="8"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strips(downLeft)">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0" name="Arrow: Right 9">
            <a:extLst>
              <a:ext uri="{FF2B5EF4-FFF2-40B4-BE49-F238E27FC236}">
                <a16:creationId xmlns="" xmlns:a16="http://schemas.microsoft.com/office/drawing/2014/main" id="{04B33756-E503-40BD-B0AC-6EA541B13486}"/>
              </a:ext>
            </a:extLst>
          </p:cNvPr>
          <p:cNvSpPr/>
          <p:nvPr/>
        </p:nvSpPr>
        <p:spPr>
          <a:xfrm>
            <a:off x="1047750" y="3061978"/>
            <a:ext cx="2514600" cy="3234672"/>
          </a:xfrm>
          <a:prstGeom prst="rightArrow">
            <a:avLst>
              <a:gd name="adj1" fmla="val 50000"/>
              <a:gd name="adj2" fmla="val 493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E150476A-FFFF-4E47-86AA-5F2BA856D42C}"/>
              </a:ext>
            </a:extLst>
          </p:cNvPr>
          <p:cNvSpPr/>
          <p:nvPr/>
        </p:nvSpPr>
        <p:spPr>
          <a:xfrm>
            <a:off x="3562351" y="3053636"/>
            <a:ext cx="7724774" cy="81637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97048A6F-40B8-4820-B167-D2D98852D10C}"/>
              </a:ext>
            </a:extLst>
          </p:cNvPr>
          <p:cNvSpPr/>
          <p:nvPr/>
        </p:nvSpPr>
        <p:spPr>
          <a:xfrm>
            <a:off x="3562349" y="3954781"/>
            <a:ext cx="7724773" cy="7199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F84F533F-44D0-48CB-A03B-EBCA2A3DD974}"/>
              </a:ext>
            </a:extLst>
          </p:cNvPr>
          <p:cNvSpPr/>
          <p:nvPr/>
        </p:nvSpPr>
        <p:spPr>
          <a:xfrm>
            <a:off x="3562349" y="4759552"/>
            <a:ext cx="7724773" cy="7199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7519683B-3D59-477A-9C35-50CDA972E1A5}"/>
              </a:ext>
            </a:extLst>
          </p:cNvPr>
          <p:cNvSpPr/>
          <p:nvPr/>
        </p:nvSpPr>
        <p:spPr>
          <a:xfrm>
            <a:off x="3562349" y="5552573"/>
            <a:ext cx="7724773" cy="7199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9">
            <a:extLst>
              <a:ext uri="{FF2B5EF4-FFF2-40B4-BE49-F238E27FC236}">
                <a16:creationId xmlns="" xmlns:a16="http://schemas.microsoft.com/office/drawing/2014/main" id="{B46E6E3B-E8B1-4C0D-915D-30451899FEC8}"/>
              </a:ext>
            </a:extLst>
          </p:cNvPr>
          <p:cNvSpPr txBox="1">
            <a:spLocks noChangeArrowheads="1"/>
          </p:cNvSpPr>
          <p:nvPr/>
        </p:nvSpPr>
        <p:spPr bwMode="auto">
          <a:xfrm>
            <a:off x="1047750" y="1603877"/>
            <a:ext cx="10096499"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dirty="0"/>
              <a:t>3.</a:t>
            </a:r>
            <a:r>
              <a:rPr lang="vi-VN" altLang="en-US" dirty="0"/>
              <a:t>Tình hình tôn giáo ở Việt nam và chính sách tôn giáo của Đảng, Nhà nước ta hiện nay</a:t>
            </a:r>
            <a:r>
              <a:rPr lang="en-US" altLang="en-US" dirty="0"/>
              <a:t> </a:t>
            </a:r>
          </a:p>
        </p:txBody>
      </p:sp>
      <p:sp>
        <p:nvSpPr>
          <p:cNvPr id="21" name="Text Box 16">
            <a:extLst>
              <a:ext uri="{FF2B5EF4-FFF2-40B4-BE49-F238E27FC236}">
                <a16:creationId xmlns="" xmlns:a16="http://schemas.microsoft.com/office/drawing/2014/main" id="{4130FCE7-A986-4CBD-85EF-913BA51D9DFD}"/>
              </a:ext>
            </a:extLst>
          </p:cNvPr>
          <p:cNvSpPr txBox="1">
            <a:spLocks noChangeArrowheads="1"/>
          </p:cNvSpPr>
          <p:nvPr/>
        </p:nvSpPr>
        <p:spPr bwMode="auto">
          <a:xfrm>
            <a:off x="1047750" y="3910968"/>
            <a:ext cx="227647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eaLnBrk="1" hangingPunct="1">
              <a:spcBef>
                <a:spcPct val="50000"/>
              </a:spcBef>
              <a:buClrTx/>
              <a:buSzTx/>
              <a:buFontTx/>
              <a:buNone/>
            </a:pPr>
            <a:r>
              <a:rPr lang="en-US" altLang="en-US" sz="2200" b="1" i="1" dirty="0">
                <a:solidFill>
                  <a:srgbClr val="0000FF"/>
                </a:solidFill>
                <a:latin typeface="Arial" panose="020B0604020202020204" pitchFamily="34" charset="0"/>
              </a:rPr>
              <a:t>3.1 </a:t>
            </a:r>
            <a:r>
              <a:rPr lang="vi-VN" altLang="en-US" sz="2200" b="1" i="1" dirty="0">
                <a:solidFill>
                  <a:srgbClr val="0000FF"/>
                </a:solidFill>
                <a:latin typeface="Arial" panose="020B0604020202020204" pitchFamily="34" charset="0"/>
              </a:rPr>
              <a:t>Khái quát </a:t>
            </a:r>
            <a:r>
              <a:rPr lang="en-US" altLang="en-US" sz="2200" b="1" i="1" dirty="0">
                <a:solidFill>
                  <a:srgbClr val="0000FF"/>
                </a:solidFill>
                <a:latin typeface="Arial" panose="020B0604020202020204" pitchFamily="34" charset="0"/>
              </a:rPr>
              <a:t>   </a:t>
            </a:r>
            <a:r>
              <a:rPr lang="vi-VN" altLang="en-US" sz="2200" b="1" i="1" dirty="0">
                <a:solidFill>
                  <a:srgbClr val="0000FF"/>
                </a:solidFill>
                <a:latin typeface="Arial" panose="020B0604020202020204" pitchFamily="34" charset="0"/>
              </a:rPr>
              <a:t>tình hình tôn </a:t>
            </a:r>
            <a:r>
              <a:rPr lang="en-US" altLang="en-US" sz="2200" b="1" i="1" dirty="0">
                <a:solidFill>
                  <a:srgbClr val="0000FF"/>
                </a:solidFill>
                <a:latin typeface="Arial" panose="020B0604020202020204" pitchFamily="34" charset="0"/>
              </a:rPr>
              <a:t>   </a:t>
            </a:r>
            <a:r>
              <a:rPr lang="vi-VN" altLang="en-US" sz="2200" b="1" i="1" dirty="0">
                <a:solidFill>
                  <a:srgbClr val="0000FF"/>
                </a:solidFill>
                <a:latin typeface="Arial" panose="020B0604020202020204" pitchFamily="34" charset="0"/>
              </a:rPr>
              <a:t>giáo ở Việt </a:t>
            </a:r>
            <a:r>
              <a:rPr lang="en-US" altLang="en-US" sz="2200" b="1" i="1" dirty="0">
                <a:solidFill>
                  <a:srgbClr val="0000FF"/>
                </a:solidFill>
                <a:latin typeface="Arial" panose="020B0604020202020204" pitchFamily="34" charset="0"/>
              </a:rPr>
              <a:t> </a:t>
            </a:r>
            <a:r>
              <a:rPr lang="vi-VN" altLang="en-US" sz="2200" b="1" i="1" dirty="0">
                <a:solidFill>
                  <a:srgbClr val="0000FF"/>
                </a:solidFill>
                <a:latin typeface="Arial" panose="020B0604020202020204" pitchFamily="34" charset="0"/>
              </a:rPr>
              <a:t>Nam hiện nay</a:t>
            </a:r>
            <a:r>
              <a:rPr lang="en-US" altLang="en-US" sz="2200" b="1" dirty="0">
                <a:solidFill>
                  <a:srgbClr val="0000FF"/>
                </a:solidFill>
                <a:latin typeface="Arial" panose="020B0604020202020204" pitchFamily="34" charset="0"/>
              </a:rPr>
              <a:t> </a:t>
            </a:r>
          </a:p>
        </p:txBody>
      </p:sp>
      <p:sp>
        <p:nvSpPr>
          <p:cNvPr id="9" name="TextBox 8">
            <a:extLst>
              <a:ext uri="{FF2B5EF4-FFF2-40B4-BE49-F238E27FC236}">
                <a16:creationId xmlns="" xmlns:a16="http://schemas.microsoft.com/office/drawing/2014/main" id="{66E7E84C-27CD-424A-885A-C1FD51093A6C}"/>
              </a:ext>
            </a:extLst>
          </p:cNvPr>
          <p:cNvSpPr txBox="1"/>
          <p:nvPr/>
        </p:nvSpPr>
        <p:spPr>
          <a:xfrm>
            <a:off x="3562350" y="3092723"/>
            <a:ext cx="7724774" cy="646331"/>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1800" dirty="0"/>
              <a:t>Việt Nam là quốc gia có nhiều tôn giáo. Hiện nay, ở nước ta có 6 tôn giáo lớn: Phật giáo, Công giáo, Tin Lành, Hồi giáo, Cao Đài, Hoà Hảo</a:t>
            </a:r>
            <a:endParaRPr lang="en-US" sz="1800" dirty="0"/>
          </a:p>
        </p:txBody>
      </p:sp>
      <p:sp>
        <p:nvSpPr>
          <p:cNvPr id="11" name="TextBox 10">
            <a:extLst>
              <a:ext uri="{FF2B5EF4-FFF2-40B4-BE49-F238E27FC236}">
                <a16:creationId xmlns="" xmlns:a16="http://schemas.microsoft.com/office/drawing/2014/main" id="{8815E93B-71AF-4EA0-B9A7-3DDD53CA3AAF}"/>
              </a:ext>
            </a:extLst>
          </p:cNvPr>
          <p:cNvSpPr txBox="1"/>
          <p:nvPr/>
        </p:nvSpPr>
        <p:spPr>
          <a:xfrm>
            <a:off x="3629024" y="3965700"/>
            <a:ext cx="7658097" cy="646331"/>
          </a:xfrm>
          <a:prstGeom prst="rect">
            <a:avLst/>
          </a:prstGeom>
          <a:noFill/>
        </p:spPr>
        <p:txBody>
          <a:bodyPr wrap="square" rtlCol="0">
            <a:spAutoFit/>
          </a:bodyPr>
          <a:lstStyle>
            <a:defPPr>
              <a:defRPr lang="en-US"/>
            </a:defPPr>
            <a:lvl1pPr algn="just">
              <a:defRPr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Trong những năm gần đây các tôn giáo đẩy mạnh hoạt động nhằm phát triển tổ chức, ảnh hướng trong đời sống tinh thần xã hội. </a:t>
            </a:r>
            <a:endParaRPr lang="en-US" dirty="0"/>
          </a:p>
        </p:txBody>
      </p:sp>
      <p:sp>
        <p:nvSpPr>
          <p:cNvPr id="14" name="TextBox 13">
            <a:extLst>
              <a:ext uri="{FF2B5EF4-FFF2-40B4-BE49-F238E27FC236}">
                <a16:creationId xmlns="" xmlns:a16="http://schemas.microsoft.com/office/drawing/2014/main" id="{A25D0681-17A8-4CD8-BABE-3C990CACA234}"/>
              </a:ext>
            </a:extLst>
          </p:cNvPr>
          <p:cNvSpPr txBox="1"/>
          <p:nvPr/>
        </p:nvSpPr>
        <p:spPr>
          <a:xfrm>
            <a:off x="3562348" y="4792859"/>
            <a:ext cx="7724772" cy="646331"/>
          </a:xfrm>
          <a:prstGeom prst="rect">
            <a:avLst/>
          </a:prstGeom>
          <a:noFill/>
        </p:spPr>
        <p:txBody>
          <a:bodyPr wrap="square" rtlCol="0">
            <a:spAutoFit/>
          </a:bodyPr>
          <a:lstStyle>
            <a:defPPr>
              <a:defRPr lang="en-US"/>
            </a:defPPr>
            <a:lvl1pPr algn="just">
              <a:defRPr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Tuy nhiên tình hình tôn giáo còn có những diễn biến phức tạp, tiềm ẩn những nhân tố gây mất ổn định. </a:t>
            </a:r>
            <a:endParaRPr lang="en-US" dirty="0"/>
          </a:p>
        </p:txBody>
      </p:sp>
      <p:sp>
        <p:nvSpPr>
          <p:cNvPr id="22" name="TextBox 21">
            <a:extLst>
              <a:ext uri="{FF2B5EF4-FFF2-40B4-BE49-F238E27FC236}">
                <a16:creationId xmlns="" xmlns:a16="http://schemas.microsoft.com/office/drawing/2014/main" id="{4E00724C-2861-488F-95C0-78E713B895A8}"/>
              </a:ext>
            </a:extLst>
          </p:cNvPr>
          <p:cNvSpPr txBox="1"/>
          <p:nvPr/>
        </p:nvSpPr>
        <p:spPr>
          <a:xfrm>
            <a:off x="3562349" y="5582200"/>
            <a:ext cx="7724772" cy="646331"/>
          </a:xfrm>
          <a:prstGeom prst="rect">
            <a:avLst/>
          </a:prstGeom>
          <a:noFill/>
        </p:spPr>
        <p:txBody>
          <a:bodyPr wrap="square" rtlCol="0">
            <a:spAutoFit/>
          </a:bodyPr>
          <a:lstStyle>
            <a:defPPr>
              <a:defRPr lang="en-US"/>
            </a:defPPr>
            <a:lvl1pPr algn="just">
              <a:defRPr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Các thế lực thù địch vẫn luôn lợi dụng vấn đề tôn giáo để chống phá cách mạng Việt Nam. </a:t>
            </a:r>
            <a:endParaRPr lang="en-US" dirty="0"/>
          </a:p>
        </p:txBody>
      </p:sp>
    </p:spTree>
    <p:extLst>
      <p:ext uri="{BB962C8B-B14F-4D97-AF65-F5344CB8AC3E}">
        <p14:creationId xmlns:p14="http://schemas.microsoft.com/office/powerpoint/2010/main" val="344184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arn(inVertical)">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6" grpId="0" animBg="1"/>
      <p:bldP spid="17" grpId="0" animBg="1"/>
      <p:bldP spid="20" grpId="0"/>
      <p:bldP spid="21" grpId="0"/>
      <p:bldP spid="9" grpId="0"/>
      <p:bldP spid="11" grpId="0"/>
      <p:bldP spid="14" grpId="0"/>
      <p:bldP spid="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0" name="Arrow: Right 9">
            <a:extLst>
              <a:ext uri="{FF2B5EF4-FFF2-40B4-BE49-F238E27FC236}">
                <a16:creationId xmlns="" xmlns:a16="http://schemas.microsoft.com/office/drawing/2014/main" id="{04B33756-E503-40BD-B0AC-6EA541B13486}"/>
              </a:ext>
            </a:extLst>
          </p:cNvPr>
          <p:cNvSpPr/>
          <p:nvPr/>
        </p:nvSpPr>
        <p:spPr>
          <a:xfrm>
            <a:off x="1047750" y="3061978"/>
            <a:ext cx="2990850" cy="3234672"/>
          </a:xfrm>
          <a:prstGeom prst="rightArrow">
            <a:avLst>
              <a:gd name="adj1" fmla="val 50000"/>
              <a:gd name="adj2" fmla="val 4934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E150476A-FFFF-4E47-86AA-5F2BA856D42C}"/>
              </a:ext>
            </a:extLst>
          </p:cNvPr>
          <p:cNvSpPr/>
          <p:nvPr/>
        </p:nvSpPr>
        <p:spPr>
          <a:xfrm>
            <a:off x="4181475" y="3053636"/>
            <a:ext cx="7105650" cy="152788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F84F533F-44D0-48CB-A03B-EBCA2A3DD974}"/>
              </a:ext>
            </a:extLst>
          </p:cNvPr>
          <p:cNvSpPr/>
          <p:nvPr/>
        </p:nvSpPr>
        <p:spPr>
          <a:xfrm>
            <a:off x="4181472" y="4759552"/>
            <a:ext cx="7105650" cy="140312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9">
            <a:extLst>
              <a:ext uri="{FF2B5EF4-FFF2-40B4-BE49-F238E27FC236}">
                <a16:creationId xmlns="" xmlns:a16="http://schemas.microsoft.com/office/drawing/2014/main" id="{B46E6E3B-E8B1-4C0D-915D-30451899FEC8}"/>
              </a:ext>
            </a:extLst>
          </p:cNvPr>
          <p:cNvSpPr txBox="1">
            <a:spLocks noChangeArrowheads="1"/>
          </p:cNvSpPr>
          <p:nvPr/>
        </p:nvSpPr>
        <p:spPr bwMode="auto">
          <a:xfrm>
            <a:off x="1047750" y="1603877"/>
            <a:ext cx="10096499"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dirty="0"/>
              <a:t>3.</a:t>
            </a:r>
            <a:r>
              <a:rPr lang="vi-VN" altLang="en-US" dirty="0"/>
              <a:t>Tình hình tôn giáo ở Việt nam và chính sách tôn giáo của Đảng, Nhà nước ta hiện nay</a:t>
            </a:r>
            <a:r>
              <a:rPr lang="en-US" altLang="en-US" dirty="0"/>
              <a:t> </a:t>
            </a:r>
          </a:p>
        </p:txBody>
      </p:sp>
      <p:sp>
        <p:nvSpPr>
          <p:cNvPr id="3" name="TextBox 2">
            <a:extLst>
              <a:ext uri="{FF2B5EF4-FFF2-40B4-BE49-F238E27FC236}">
                <a16:creationId xmlns="" xmlns:a16="http://schemas.microsoft.com/office/drawing/2014/main" id="{14B4AF4B-0D63-4C7A-9B2F-BEAD5FBB3845}"/>
              </a:ext>
            </a:extLst>
          </p:cNvPr>
          <p:cNvSpPr txBox="1"/>
          <p:nvPr/>
        </p:nvSpPr>
        <p:spPr>
          <a:xfrm>
            <a:off x="1123947" y="2557984"/>
            <a:ext cx="10163175" cy="461665"/>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3.2. Quan điểm, chính sách tôn giáo của Đảng, Nhà nước ta hiện nay</a:t>
            </a:r>
            <a:endParaRPr lang="en-US" sz="2400" dirty="0"/>
          </a:p>
        </p:txBody>
      </p:sp>
      <p:sp>
        <p:nvSpPr>
          <p:cNvPr id="4" name="TextBox 3">
            <a:extLst>
              <a:ext uri="{FF2B5EF4-FFF2-40B4-BE49-F238E27FC236}">
                <a16:creationId xmlns="" xmlns:a16="http://schemas.microsoft.com/office/drawing/2014/main" id="{C4855621-F7D3-43AD-90B3-6D25BF5D0806}"/>
              </a:ext>
            </a:extLst>
          </p:cNvPr>
          <p:cNvSpPr txBox="1"/>
          <p:nvPr/>
        </p:nvSpPr>
        <p:spPr>
          <a:xfrm>
            <a:off x="1095369" y="3973756"/>
            <a:ext cx="2581278" cy="1323439"/>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000" dirty="0"/>
              <a:t>- Quan điểm của Đảng về vấn đề tôn giáo và giải quyết vấn đề tôn giáo</a:t>
            </a:r>
            <a:endParaRPr lang="en-US" sz="2000" dirty="0"/>
          </a:p>
        </p:txBody>
      </p:sp>
      <p:sp>
        <p:nvSpPr>
          <p:cNvPr id="8" name="TextBox 7">
            <a:extLst>
              <a:ext uri="{FF2B5EF4-FFF2-40B4-BE49-F238E27FC236}">
                <a16:creationId xmlns="" xmlns:a16="http://schemas.microsoft.com/office/drawing/2014/main" id="{035D9CCB-2E0D-4AE0-A408-26D106165ECF}"/>
              </a:ext>
            </a:extLst>
          </p:cNvPr>
          <p:cNvSpPr txBox="1"/>
          <p:nvPr/>
        </p:nvSpPr>
        <p:spPr>
          <a:xfrm>
            <a:off x="4324350" y="3152775"/>
            <a:ext cx="6819899" cy="646331"/>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dirty="0"/>
              <a:t>Trung thành với chủ nghĩa Mác - Lênin, tư tưởng Hồ Chí Minh về vấn đề tôn giáo và giải quyết vấn đề tôn giáo. </a:t>
            </a:r>
            <a:endParaRPr lang="en-US" dirty="0"/>
          </a:p>
        </p:txBody>
      </p:sp>
      <p:sp>
        <p:nvSpPr>
          <p:cNvPr id="18" name="TextBox 17">
            <a:extLst>
              <a:ext uri="{FF2B5EF4-FFF2-40B4-BE49-F238E27FC236}">
                <a16:creationId xmlns="" xmlns:a16="http://schemas.microsoft.com/office/drawing/2014/main" id="{1F7F669F-DFA5-420D-A266-20560FFE8269}"/>
              </a:ext>
            </a:extLst>
          </p:cNvPr>
          <p:cNvSpPr txBox="1"/>
          <p:nvPr/>
        </p:nvSpPr>
        <p:spPr>
          <a:xfrm>
            <a:off x="4391025" y="4676283"/>
            <a:ext cx="6753224" cy="1569660"/>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Công tác tôn giáo vừa quan tâm giải quyết hợp lí nhu cầu tín ngưỡng của quần chúng, vừa kịp thời đấu tranh chống địch lợi dụng tôn giáo chống phá cách mạng.</a:t>
            </a:r>
            <a:endParaRPr lang="en-US" dirty="0"/>
          </a:p>
        </p:txBody>
      </p:sp>
    </p:spTree>
    <p:extLst>
      <p:ext uri="{BB962C8B-B14F-4D97-AF65-F5344CB8AC3E}">
        <p14:creationId xmlns:p14="http://schemas.microsoft.com/office/powerpoint/2010/main" val="286432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animBg="1"/>
      <p:bldP spid="3" grpId="0"/>
      <p:bldP spid="4" grpId="0"/>
      <p:bldP spid="8" grpId="0"/>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0" name="Arrow: Right 9">
            <a:extLst>
              <a:ext uri="{FF2B5EF4-FFF2-40B4-BE49-F238E27FC236}">
                <a16:creationId xmlns="" xmlns:a16="http://schemas.microsoft.com/office/drawing/2014/main" id="{04B33756-E503-40BD-B0AC-6EA541B13486}"/>
              </a:ext>
            </a:extLst>
          </p:cNvPr>
          <p:cNvSpPr/>
          <p:nvPr/>
        </p:nvSpPr>
        <p:spPr>
          <a:xfrm>
            <a:off x="1047750" y="3061978"/>
            <a:ext cx="2514600" cy="3234672"/>
          </a:xfrm>
          <a:prstGeom prst="rightArrow">
            <a:avLst>
              <a:gd name="adj1" fmla="val 50000"/>
              <a:gd name="adj2" fmla="val 49346"/>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E150476A-FFFF-4E47-86AA-5F2BA856D42C}"/>
              </a:ext>
            </a:extLst>
          </p:cNvPr>
          <p:cNvSpPr/>
          <p:nvPr/>
        </p:nvSpPr>
        <p:spPr>
          <a:xfrm>
            <a:off x="3676650" y="3053636"/>
            <a:ext cx="7610475" cy="3051889"/>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9">
            <a:extLst>
              <a:ext uri="{FF2B5EF4-FFF2-40B4-BE49-F238E27FC236}">
                <a16:creationId xmlns="" xmlns:a16="http://schemas.microsoft.com/office/drawing/2014/main" id="{B46E6E3B-E8B1-4C0D-915D-30451899FEC8}"/>
              </a:ext>
            </a:extLst>
          </p:cNvPr>
          <p:cNvSpPr txBox="1">
            <a:spLocks noChangeArrowheads="1"/>
          </p:cNvSpPr>
          <p:nvPr/>
        </p:nvSpPr>
        <p:spPr bwMode="auto">
          <a:xfrm>
            <a:off x="1047750" y="1603877"/>
            <a:ext cx="10096499"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dirty="0"/>
              <a:t>3.</a:t>
            </a:r>
            <a:r>
              <a:rPr lang="vi-VN" altLang="en-US" dirty="0"/>
              <a:t>Tình hình tôn giáo ở Việt nam và chính sách tôn giáo của Đảng, Nhà nước ta hiện nay</a:t>
            </a:r>
            <a:r>
              <a:rPr lang="en-US" altLang="en-US" dirty="0"/>
              <a:t> </a:t>
            </a:r>
          </a:p>
        </p:txBody>
      </p:sp>
      <p:sp>
        <p:nvSpPr>
          <p:cNvPr id="3" name="TextBox 2">
            <a:extLst>
              <a:ext uri="{FF2B5EF4-FFF2-40B4-BE49-F238E27FC236}">
                <a16:creationId xmlns="" xmlns:a16="http://schemas.microsoft.com/office/drawing/2014/main" id="{14B4AF4B-0D63-4C7A-9B2F-BEAD5FBB3845}"/>
              </a:ext>
            </a:extLst>
          </p:cNvPr>
          <p:cNvSpPr txBox="1"/>
          <p:nvPr/>
        </p:nvSpPr>
        <p:spPr>
          <a:xfrm>
            <a:off x="1123947" y="2557984"/>
            <a:ext cx="10163175" cy="461665"/>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3.2. Quan điểm, chính sách tôn giáo của Đảng, Nhà nước ta hiện nay</a:t>
            </a:r>
            <a:endParaRPr lang="en-US" sz="2400" dirty="0"/>
          </a:p>
        </p:txBody>
      </p:sp>
      <p:sp>
        <p:nvSpPr>
          <p:cNvPr id="9" name="TextBox 8">
            <a:extLst>
              <a:ext uri="{FF2B5EF4-FFF2-40B4-BE49-F238E27FC236}">
                <a16:creationId xmlns="" xmlns:a16="http://schemas.microsoft.com/office/drawing/2014/main" id="{C75F8F7A-C462-4D78-9BF3-B42128A9FDE8}"/>
              </a:ext>
            </a:extLst>
          </p:cNvPr>
          <p:cNvSpPr txBox="1"/>
          <p:nvPr/>
        </p:nvSpPr>
        <p:spPr>
          <a:xfrm>
            <a:off x="1047750" y="4038600"/>
            <a:ext cx="2219326" cy="1323439"/>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000" dirty="0"/>
              <a:t>- Chính sách của Nhà nước về giải quyết vấn đề tôn giáo</a:t>
            </a:r>
            <a:endParaRPr lang="en-US" sz="2000" dirty="0"/>
          </a:p>
        </p:txBody>
      </p:sp>
      <p:sp>
        <p:nvSpPr>
          <p:cNvPr id="11" name="TextBox 10">
            <a:extLst>
              <a:ext uri="{FF2B5EF4-FFF2-40B4-BE49-F238E27FC236}">
                <a16:creationId xmlns="" xmlns:a16="http://schemas.microsoft.com/office/drawing/2014/main" id="{FA89E4BE-B03F-45D0-B1AE-38F0425EBEA7}"/>
              </a:ext>
            </a:extLst>
          </p:cNvPr>
          <p:cNvSpPr txBox="1"/>
          <p:nvPr/>
        </p:nvSpPr>
        <p:spPr>
          <a:xfrm>
            <a:off x="3821522" y="3249797"/>
            <a:ext cx="7320730" cy="2554545"/>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sz="2000" dirty="0"/>
              <a:t>Đảng ta khẳng định: “Đồng bào các tôn giáo là bộ phận quan trọng của khối đại đoàn kết dân tộc. Thực hiện nhất quán chính sách tôn trọng và bảo đảm quyền tự do tín ngưỡng, theo hoặc không theo tôn giáo của công dân, quyền sinh hoạt tôn giáo bình thường theo pháp luật. Đoàn kết đồng bào theo các tôn giáo khác nhau, đồng bào theo tôn giáo và không theo tôn giáo. Phát huy những giá trị văn hoá, đạo đức tốt đẹp của các tôn giáo... </a:t>
            </a:r>
            <a:endParaRPr lang="en-US" sz="2000" dirty="0"/>
          </a:p>
        </p:txBody>
      </p:sp>
    </p:spTree>
    <p:extLst>
      <p:ext uri="{BB962C8B-B14F-4D97-AF65-F5344CB8AC3E}">
        <p14:creationId xmlns:p14="http://schemas.microsoft.com/office/powerpoint/2010/main" val="47990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3" grpId="0"/>
      <p:bldP spid="9"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2" name="Rectangle 11">
            <a:extLst>
              <a:ext uri="{FF2B5EF4-FFF2-40B4-BE49-F238E27FC236}">
                <a16:creationId xmlns="" xmlns:a16="http://schemas.microsoft.com/office/drawing/2014/main" id="{E150476A-FFFF-4E47-86AA-5F2BA856D42C}"/>
              </a:ext>
            </a:extLst>
          </p:cNvPr>
          <p:cNvSpPr/>
          <p:nvPr/>
        </p:nvSpPr>
        <p:spPr>
          <a:xfrm>
            <a:off x="1228726" y="3053636"/>
            <a:ext cx="10058400" cy="305188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9">
            <a:extLst>
              <a:ext uri="{FF2B5EF4-FFF2-40B4-BE49-F238E27FC236}">
                <a16:creationId xmlns="" xmlns:a16="http://schemas.microsoft.com/office/drawing/2014/main" id="{B46E6E3B-E8B1-4C0D-915D-30451899FEC8}"/>
              </a:ext>
            </a:extLst>
          </p:cNvPr>
          <p:cNvSpPr txBox="1">
            <a:spLocks noChangeArrowheads="1"/>
          </p:cNvSpPr>
          <p:nvPr/>
        </p:nvSpPr>
        <p:spPr bwMode="auto">
          <a:xfrm>
            <a:off x="1047750" y="1603877"/>
            <a:ext cx="10096499"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dirty="0"/>
              <a:t>3.</a:t>
            </a:r>
            <a:r>
              <a:rPr lang="vi-VN" altLang="en-US" dirty="0"/>
              <a:t>Tình hình tôn giáo ở Việt nam và chính sách tôn giáo của Đảng, Nhà nước ta hiện nay</a:t>
            </a:r>
            <a:r>
              <a:rPr lang="en-US" altLang="en-US" dirty="0"/>
              <a:t> </a:t>
            </a:r>
          </a:p>
        </p:txBody>
      </p:sp>
      <p:sp>
        <p:nvSpPr>
          <p:cNvPr id="3" name="TextBox 2">
            <a:extLst>
              <a:ext uri="{FF2B5EF4-FFF2-40B4-BE49-F238E27FC236}">
                <a16:creationId xmlns="" xmlns:a16="http://schemas.microsoft.com/office/drawing/2014/main" id="{14B4AF4B-0D63-4C7A-9B2F-BEAD5FBB3845}"/>
              </a:ext>
            </a:extLst>
          </p:cNvPr>
          <p:cNvSpPr txBox="1"/>
          <p:nvPr/>
        </p:nvSpPr>
        <p:spPr>
          <a:xfrm>
            <a:off x="1123947" y="2557984"/>
            <a:ext cx="10163175" cy="461665"/>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3.2. Quan điểm, chính sách tôn giáo của Đảng, Nhà nước ta hiện nay</a:t>
            </a:r>
            <a:endParaRPr lang="en-US" sz="2400" dirty="0"/>
          </a:p>
        </p:txBody>
      </p:sp>
      <p:sp>
        <p:nvSpPr>
          <p:cNvPr id="11" name="TextBox 10">
            <a:extLst>
              <a:ext uri="{FF2B5EF4-FFF2-40B4-BE49-F238E27FC236}">
                <a16:creationId xmlns="" xmlns:a16="http://schemas.microsoft.com/office/drawing/2014/main" id="{FA89E4BE-B03F-45D0-B1AE-38F0425EBEA7}"/>
              </a:ext>
            </a:extLst>
          </p:cNvPr>
          <p:cNvSpPr txBox="1"/>
          <p:nvPr/>
        </p:nvSpPr>
        <p:spPr>
          <a:xfrm>
            <a:off x="1382125" y="3416581"/>
            <a:ext cx="9751602" cy="1938992"/>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000" dirty="0" err="1"/>
              <a:t>Tại</a:t>
            </a:r>
            <a:r>
              <a:rPr lang="en-US" sz="2000" dirty="0"/>
              <a:t> </a:t>
            </a:r>
            <a:r>
              <a:rPr lang="en-US" sz="2000" dirty="0" err="1"/>
              <a:t>sao</a:t>
            </a:r>
            <a:r>
              <a:rPr lang="en-US" sz="2000" dirty="0"/>
              <a:t> </a:t>
            </a:r>
            <a:r>
              <a:rPr lang="vi-VN" sz="2000" dirty="0"/>
              <a:t>Đảng ta khẳng định</a:t>
            </a:r>
            <a:r>
              <a:rPr lang="en-US" sz="2000" dirty="0"/>
              <a:t> </a:t>
            </a:r>
            <a:r>
              <a:rPr lang="en-US" sz="2000" dirty="0" err="1"/>
              <a:t>chính</a:t>
            </a:r>
            <a:r>
              <a:rPr lang="en-US" sz="2000" dirty="0"/>
              <a:t> </a:t>
            </a:r>
            <a:r>
              <a:rPr lang="en-US" sz="2000" dirty="0" err="1"/>
              <a:t>sách</a:t>
            </a:r>
            <a:r>
              <a:rPr lang="vi-VN" sz="2000" dirty="0"/>
              <a:t>: “Đồng bào các tôn giáo là bộ phận quan trọng của khối đại đoàn kết dân tộc. Thực hiện nhất quán chính sách tôn trọng và bảo đảm quyền tự do tín ngưỡng, theo hoặc không theo tôn giáo của công dân, quyền sinh hoạt tôn giáo bình thường theo pháp luật. Đoàn kết đồng bào theo các tôn giáo khác nhau, đồng bào theo tôn giáo và không theo tôn giáo. Phát huy những giá trị văn hoá, đạo đức tốt đẹp của các tôn giáo...</a:t>
            </a:r>
            <a:r>
              <a:rPr lang="en-US" sz="2000" dirty="0"/>
              <a:t>”?</a:t>
            </a:r>
            <a:r>
              <a:rPr lang="vi-VN" sz="2000" dirty="0"/>
              <a:t> </a:t>
            </a:r>
            <a:endParaRPr lang="en-US" sz="2000" dirty="0"/>
          </a:p>
        </p:txBody>
      </p:sp>
    </p:spTree>
    <p:extLst>
      <p:ext uri="{BB962C8B-B14F-4D97-AF65-F5344CB8AC3E}">
        <p14:creationId xmlns:p14="http://schemas.microsoft.com/office/powerpoint/2010/main" val="27644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2" name="Rectangle 11">
            <a:extLst>
              <a:ext uri="{FF2B5EF4-FFF2-40B4-BE49-F238E27FC236}">
                <a16:creationId xmlns="" xmlns:a16="http://schemas.microsoft.com/office/drawing/2014/main" id="{E150476A-FFFF-4E47-86AA-5F2BA856D42C}"/>
              </a:ext>
            </a:extLst>
          </p:cNvPr>
          <p:cNvSpPr/>
          <p:nvPr/>
        </p:nvSpPr>
        <p:spPr>
          <a:xfrm>
            <a:off x="1075327" y="1890637"/>
            <a:ext cx="6525623" cy="5858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FA89E4BE-B03F-45D0-B1AE-38F0425EBEA7}"/>
              </a:ext>
            </a:extLst>
          </p:cNvPr>
          <p:cNvSpPr txBox="1"/>
          <p:nvPr/>
        </p:nvSpPr>
        <p:spPr>
          <a:xfrm>
            <a:off x="1158014" y="1933932"/>
            <a:ext cx="9751602" cy="400110"/>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000" dirty="0" err="1"/>
              <a:t>Tại</a:t>
            </a:r>
            <a:r>
              <a:rPr lang="en-US" sz="2000" dirty="0"/>
              <a:t> </a:t>
            </a:r>
            <a:r>
              <a:rPr lang="en-US" sz="2000" dirty="0" err="1"/>
              <a:t>sao</a:t>
            </a:r>
            <a:r>
              <a:rPr lang="en-US" sz="2000" dirty="0"/>
              <a:t> </a:t>
            </a:r>
            <a:r>
              <a:rPr lang="vi-VN" sz="2000" dirty="0"/>
              <a:t>Đảng ta khẳng định</a:t>
            </a:r>
            <a:r>
              <a:rPr lang="en-US" sz="2000" dirty="0"/>
              <a:t> </a:t>
            </a:r>
            <a:r>
              <a:rPr lang="en-US" sz="2000" dirty="0" err="1"/>
              <a:t>quan</a:t>
            </a:r>
            <a:r>
              <a:rPr lang="en-US" sz="2000" dirty="0"/>
              <a:t> </a:t>
            </a:r>
            <a:r>
              <a:rPr lang="en-US" sz="2000" dirty="0" err="1"/>
              <a:t>điểm</a:t>
            </a:r>
            <a:r>
              <a:rPr lang="en-US" sz="2000" dirty="0"/>
              <a:t> </a:t>
            </a:r>
            <a:r>
              <a:rPr lang="en-US" sz="2000" dirty="0" err="1"/>
              <a:t>trên</a:t>
            </a:r>
            <a:r>
              <a:rPr lang="en-US" sz="2000" dirty="0"/>
              <a:t> </a:t>
            </a:r>
            <a:r>
              <a:rPr lang="en-US" sz="2000" dirty="0" err="1"/>
              <a:t>bởi</a:t>
            </a:r>
            <a:r>
              <a:rPr lang="en-US" sz="2000" dirty="0"/>
              <a:t> </a:t>
            </a:r>
            <a:r>
              <a:rPr lang="en-US" sz="2000" dirty="0" err="1"/>
              <a:t>vì</a:t>
            </a:r>
            <a:r>
              <a:rPr lang="en-US" sz="2000" dirty="0"/>
              <a:t>:</a:t>
            </a:r>
          </a:p>
        </p:txBody>
      </p:sp>
      <p:sp>
        <p:nvSpPr>
          <p:cNvPr id="4" name="TextBox 3">
            <a:extLst>
              <a:ext uri="{FF2B5EF4-FFF2-40B4-BE49-F238E27FC236}">
                <a16:creationId xmlns="" xmlns:a16="http://schemas.microsoft.com/office/drawing/2014/main" id="{2DDA4144-CCEB-4C96-8D27-047830306CA1}"/>
              </a:ext>
            </a:extLst>
          </p:cNvPr>
          <p:cNvSpPr txBox="1"/>
          <p:nvPr/>
        </p:nvSpPr>
        <p:spPr>
          <a:xfrm>
            <a:off x="980077" y="2682029"/>
            <a:ext cx="10116548" cy="707886"/>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Luận</a:t>
            </a:r>
            <a:r>
              <a:rPr lang="en-US" dirty="0"/>
              <a:t> </a:t>
            </a:r>
            <a:r>
              <a:rPr lang="en-US" dirty="0" err="1"/>
              <a:t>giải</a:t>
            </a:r>
            <a:r>
              <a:rPr lang="en-US" dirty="0"/>
              <a:t> </a:t>
            </a:r>
            <a:r>
              <a:rPr lang="en-US" dirty="0" err="1"/>
              <a:t>tại</a:t>
            </a:r>
            <a:r>
              <a:rPr lang="en-US" dirty="0"/>
              <a:t> </a:t>
            </a:r>
            <a:r>
              <a:rPr lang="en-US" dirty="0" err="1"/>
              <a:t>sao</a:t>
            </a:r>
            <a:r>
              <a:rPr lang="en-US" dirty="0"/>
              <a:t> </a:t>
            </a:r>
            <a:r>
              <a:rPr lang="en-US" dirty="0" err="1"/>
              <a:t>đồng</a:t>
            </a:r>
            <a:r>
              <a:rPr lang="en-US" dirty="0"/>
              <a:t> </a:t>
            </a:r>
            <a:r>
              <a:rPr lang="en-US" dirty="0" err="1"/>
              <a:t>bào</a:t>
            </a:r>
            <a:r>
              <a:rPr lang="en-US" dirty="0"/>
              <a:t> </a:t>
            </a:r>
            <a:r>
              <a:rPr lang="en-US" dirty="0" err="1"/>
              <a:t>tôn</a:t>
            </a:r>
            <a:r>
              <a:rPr lang="en-US" dirty="0"/>
              <a:t> </a:t>
            </a:r>
            <a:r>
              <a:rPr lang="en-US" dirty="0" err="1"/>
              <a:t>giáo</a:t>
            </a:r>
            <a:r>
              <a:rPr lang="en-US" dirty="0"/>
              <a:t> </a:t>
            </a:r>
            <a:r>
              <a:rPr lang="en-US" dirty="0" err="1"/>
              <a:t>là</a:t>
            </a:r>
            <a:r>
              <a:rPr lang="en-US" dirty="0"/>
              <a:t> </a:t>
            </a:r>
            <a:r>
              <a:rPr lang="en-US" dirty="0" err="1"/>
              <a:t>một</a:t>
            </a:r>
            <a:r>
              <a:rPr lang="en-US" dirty="0"/>
              <a:t> </a:t>
            </a:r>
            <a:r>
              <a:rPr lang="en-US" dirty="0" err="1"/>
              <a:t>bộ</a:t>
            </a:r>
            <a:r>
              <a:rPr lang="en-US" dirty="0"/>
              <a:t> </a:t>
            </a:r>
            <a:r>
              <a:rPr lang="en-US" dirty="0" err="1"/>
              <a:t>phận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khối</a:t>
            </a:r>
            <a:r>
              <a:rPr lang="en-US" dirty="0"/>
              <a:t> </a:t>
            </a:r>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r>
              <a:rPr lang="en-US" dirty="0"/>
              <a:t>:</a:t>
            </a:r>
          </a:p>
        </p:txBody>
      </p:sp>
      <p:sp>
        <p:nvSpPr>
          <p:cNvPr id="8" name="TextBox 7">
            <a:extLst>
              <a:ext uri="{FF2B5EF4-FFF2-40B4-BE49-F238E27FC236}">
                <a16:creationId xmlns="" xmlns:a16="http://schemas.microsoft.com/office/drawing/2014/main" id="{BA891BF4-ACD2-422A-B100-030522FDCCD0}"/>
              </a:ext>
            </a:extLst>
          </p:cNvPr>
          <p:cNvSpPr txBox="1"/>
          <p:nvPr/>
        </p:nvSpPr>
        <p:spPr>
          <a:xfrm>
            <a:off x="956128" y="3595443"/>
            <a:ext cx="10221323" cy="2308324"/>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sz="2400" dirty="0" err="1"/>
              <a:t>Đồng</a:t>
            </a:r>
            <a:r>
              <a:rPr lang="en-US" sz="2400" dirty="0"/>
              <a:t> </a:t>
            </a:r>
            <a:r>
              <a:rPr lang="en-US" sz="2400" dirty="0" err="1"/>
              <a:t>bào</a:t>
            </a:r>
            <a:r>
              <a:rPr lang="en-US" sz="2400" dirty="0"/>
              <a:t> </a:t>
            </a:r>
            <a:r>
              <a:rPr lang="en-US" sz="2400" dirty="0" err="1"/>
              <a:t>các</a:t>
            </a:r>
            <a:r>
              <a:rPr lang="en-US" sz="2400" dirty="0"/>
              <a:t> </a:t>
            </a:r>
            <a:r>
              <a:rPr lang="en-US" sz="2400" dirty="0" err="1"/>
              <a:t>tôn</a:t>
            </a:r>
            <a:r>
              <a:rPr lang="en-US" sz="2400" dirty="0"/>
              <a:t> </a:t>
            </a:r>
            <a:r>
              <a:rPr lang="en-US" sz="2400" dirty="0" err="1"/>
              <a:t>giáo</a:t>
            </a:r>
            <a:r>
              <a:rPr lang="en-US" sz="2400" dirty="0"/>
              <a:t> </a:t>
            </a:r>
            <a:r>
              <a:rPr lang="en-US" sz="2400" dirty="0" err="1"/>
              <a:t>đều</a:t>
            </a:r>
            <a:r>
              <a:rPr lang="en-US" sz="2400" dirty="0"/>
              <a:t> </a:t>
            </a:r>
            <a:r>
              <a:rPr lang="en-US" sz="2400" dirty="0" err="1"/>
              <a:t>là</a:t>
            </a:r>
            <a:r>
              <a:rPr lang="en-US" sz="2400" dirty="0"/>
              <a:t> </a:t>
            </a:r>
            <a:r>
              <a:rPr lang="en-US" sz="2400" dirty="0" err="1"/>
              <a:t>công</a:t>
            </a:r>
            <a:r>
              <a:rPr lang="en-US" sz="2400" dirty="0"/>
              <a:t> </a:t>
            </a:r>
            <a:r>
              <a:rPr lang="en-US" sz="2400" dirty="0" err="1"/>
              <a:t>dân</a:t>
            </a:r>
            <a:r>
              <a:rPr lang="en-US" sz="2400" dirty="0"/>
              <a:t> </a:t>
            </a:r>
            <a:r>
              <a:rPr lang="en-US" sz="2400" dirty="0" err="1"/>
              <a:t>của</a:t>
            </a:r>
            <a:r>
              <a:rPr lang="en-US" sz="2400" dirty="0"/>
              <a:t> </a:t>
            </a:r>
            <a:r>
              <a:rPr lang="en-US" sz="2400" dirty="0" err="1"/>
              <a:t>nước</a:t>
            </a:r>
            <a:r>
              <a:rPr lang="en-US" sz="2400" dirty="0"/>
              <a:t> </a:t>
            </a:r>
            <a:r>
              <a:rPr lang="en-US" sz="2400" dirty="0" err="1"/>
              <a:t>Cộng</a:t>
            </a:r>
            <a:r>
              <a:rPr lang="en-US" sz="2400" dirty="0"/>
              <a:t> </a:t>
            </a:r>
            <a:r>
              <a:rPr lang="en-US" sz="2400" dirty="0" err="1"/>
              <a:t>hòa</a:t>
            </a:r>
            <a:r>
              <a:rPr lang="en-US" sz="2400" dirty="0"/>
              <a:t> </a:t>
            </a:r>
            <a:r>
              <a:rPr lang="en-US" sz="2400" dirty="0" err="1"/>
              <a:t>Xã</a:t>
            </a:r>
            <a:r>
              <a:rPr lang="en-US" sz="2400" dirty="0"/>
              <a:t> </a:t>
            </a:r>
            <a:r>
              <a:rPr lang="en-US" sz="2400" dirty="0" err="1"/>
              <a:t>hội</a:t>
            </a:r>
            <a:r>
              <a:rPr lang="en-US" sz="2400" dirty="0"/>
              <a:t> </a:t>
            </a:r>
            <a:r>
              <a:rPr lang="en-US" sz="2400" dirty="0" err="1"/>
              <a:t>chủ</a:t>
            </a:r>
            <a:r>
              <a:rPr lang="en-US" sz="2400" dirty="0"/>
              <a:t> </a:t>
            </a:r>
            <a:r>
              <a:rPr lang="en-US" sz="2400" dirty="0" err="1"/>
              <a:t>nghĩa</a:t>
            </a:r>
            <a:r>
              <a:rPr lang="en-US" sz="2400" dirty="0"/>
              <a:t> </a:t>
            </a:r>
            <a:r>
              <a:rPr lang="en-US" sz="2400" dirty="0" err="1"/>
              <a:t>Việt</a:t>
            </a:r>
            <a:r>
              <a:rPr lang="en-US" sz="2400" dirty="0"/>
              <a:t> </a:t>
            </a:r>
            <a:r>
              <a:rPr lang="en-US" sz="2400" dirty="0" err="1"/>
              <a:t>nam</a:t>
            </a:r>
            <a:r>
              <a:rPr lang="en-US" sz="2400" dirty="0"/>
              <a:t>, </a:t>
            </a:r>
            <a:r>
              <a:rPr lang="en-US" sz="2400" dirty="0" err="1"/>
              <a:t>họ</a:t>
            </a:r>
            <a:r>
              <a:rPr lang="en-US" sz="2400" dirty="0"/>
              <a:t> </a:t>
            </a:r>
            <a:r>
              <a:rPr lang="en-US" sz="2400" dirty="0" err="1"/>
              <a:t>có</a:t>
            </a:r>
            <a:r>
              <a:rPr lang="en-US" sz="2400" dirty="0"/>
              <a:t> </a:t>
            </a:r>
            <a:r>
              <a:rPr lang="en-US" sz="2400" dirty="0" err="1"/>
              <a:t>đầy</a:t>
            </a:r>
            <a:r>
              <a:rPr lang="en-US" sz="2400" dirty="0"/>
              <a:t> </a:t>
            </a:r>
            <a:r>
              <a:rPr lang="en-US" sz="2400" dirty="0" err="1"/>
              <a:t>đủ</a:t>
            </a:r>
            <a:r>
              <a:rPr lang="en-US" sz="2400" dirty="0"/>
              <a:t> </a:t>
            </a:r>
            <a:r>
              <a:rPr lang="en-US" sz="2400" dirty="0" err="1"/>
              <a:t>các</a:t>
            </a:r>
            <a:r>
              <a:rPr lang="en-US" sz="2400" dirty="0"/>
              <a:t> </a:t>
            </a:r>
            <a:r>
              <a:rPr lang="en-US" sz="2400" dirty="0" err="1"/>
              <a:t>quyền</a:t>
            </a:r>
            <a:r>
              <a:rPr lang="en-US" sz="2400" dirty="0"/>
              <a:t> con </a:t>
            </a:r>
            <a:r>
              <a:rPr lang="en-US" sz="2400" dirty="0" err="1"/>
              <a:t>người</a:t>
            </a:r>
            <a:r>
              <a:rPr lang="en-US" sz="2400" dirty="0"/>
              <a:t> </a:t>
            </a:r>
            <a:r>
              <a:rPr lang="en-US" sz="2400" dirty="0" err="1"/>
              <a:t>theo</a:t>
            </a:r>
            <a:r>
              <a:rPr lang="en-US" sz="2400" dirty="0"/>
              <a:t> </a:t>
            </a:r>
            <a:r>
              <a:rPr lang="en-US" sz="2400" dirty="0" err="1"/>
              <a:t>Công</a:t>
            </a:r>
            <a:r>
              <a:rPr lang="en-US" sz="2400" dirty="0"/>
              <a:t> </a:t>
            </a:r>
            <a:r>
              <a:rPr lang="en-US" sz="2400" dirty="0" err="1"/>
              <a:t>ước</a:t>
            </a:r>
            <a:r>
              <a:rPr lang="en-US" sz="2400" dirty="0"/>
              <a:t> </a:t>
            </a:r>
            <a:r>
              <a:rPr lang="en-US" sz="2400" dirty="0" err="1"/>
              <a:t>quốc</a:t>
            </a:r>
            <a:r>
              <a:rPr lang="en-US" sz="2400" dirty="0"/>
              <a:t> </a:t>
            </a:r>
            <a:r>
              <a:rPr lang="en-US" sz="2400" dirty="0" err="1"/>
              <a:t>tế</a:t>
            </a:r>
            <a:r>
              <a:rPr lang="en-US" sz="2400" dirty="0"/>
              <a:t> </a:t>
            </a:r>
            <a:r>
              <a:rPr lang="en-US" sz="2400" dirty="0" err="1"/>
              <a:t>mà</a:t>
            </a:r>
            <a:r>
              <a:rPr lang="en-US" sz="2400" dirty="0"/>
              <a:t> </a:t>
            </a:r>
            <a:r>
              <a:rPr lang="en-US" sz="2400" dirty="0" err="1"/>
              <a:t>Việt</a:t>
            </a:r>
            <a:r>
              <a:rPr lang="en-US" sz="2400" dirty="0"/>
              <a:t> Nam </a:t>
            </a:r>
            <a:r>
              <a:rPr lang="en-US" sz="2400" dirty="0" err="1"/>
              <a:t>đã</a:t>
            </a:r>
            <a:r>
              <a:rPr lang="en-US" sz="2400" dirty="0"/>
              <a:t> </a:t>
            </a:r>
            <a:r>
              <a:rPr lang="en-US" sz="2400" dirty="0" err="1"/>
              <a:t>ký</a:t>
            </a:r>
            <a:r>
              <a:rPr lang="en-US" sz="2400" dirty="0"/>
              <a:t> </a:t>
            </a:r>
            <a:r>
              <a:rPr lang="en-US" sz="2400" dirty="0" err="1"/>
              <a:t>kết</a:t>
            </a:r>
            <a:r>
              <a:rPr lang="en-US" sz="2400" dirty="0"/>
              <a:t>; </a:t>
            </a:r>
            <a:r>
              <a:rPr lang="en-US" sz="2400" dirty="0" err="1"/>
              <a:t>họ</a:t>
            </a:r>
            <a:r>
              <a:rPr lang="en-US" sz="2400" dirty="0"/>
              <a:t> </a:t>
            </a:r>
            <a:r>
              <a:rPr lang="en-US" sz="2400" dirty="0" err="1"/>
              <a:t>có</a:t>
            </a:r>
            <a:r>
              <a:rPr lang="en-US" sz="2400" dirty="0"/>
              <a:t> </a:t>
            </a:r>
            <a:r>
              <a:rPr lang="en-US" sz="2400" dirty="0" err="1"/>
              <a:t>đầy</a:t>
            </a:r>
            <a:r>
              <a:rPr lang="en-US" sz="2400" dirty="0"/>
              <a:t> </a:t>
            </a:r>
            <a:r>
              <a:rPr lang="en-US" sz="2400" dirty="0" err="1"/>
              <a:t>đủ</a:t>
            </a:r>
            <a:r>
              <a:rPr lang="en-US" sz="2400" dirty="0"/>
              <a:t> </a:t>
            </a:r>
            <a:r>
              <a:rPr lang="en-US" sz="2400" dirty="0" err="1"/>
              <a:t>quyền</a:t>
            </a:r>
            <a:r>
              <a:rPr lang="en-US" sz="2400" dirty="0"/>
              <a:t> </a:t>
            </a:r>
            <a:r>
              <a:rPr lang="en-US" sz="2400" dirty="0" err="1"/>
              <a:t>công</a:t>
            </a:r>
            <a:r>
              <a:rPr lang="en-US" sz="2400" dirty="0"/>
              <a:t> </a:t>
            </a:r>
            <a:r>
              <a:rPr lang="en-US" sz="2400" dirty="0" err="1"/>
              <a:t>dân</a:t>
            </a:r>
            <a:r>
              <a:rPr lang="en-US" sz="2400" dirty="0"/>
              <a:t> </a:t>
            </a:r>
            <a:r>
              <a:rPr lang="en-US" sz="2400" dirty="0" err="1"/>
              <a:t>được</a:t>
            </a:r>
            <a:r>
              <a:rPr lang="en-US" sz="2400" dirty="0"/>
              <a:t> </a:t>
            </a:r>
            <a:r>
              <a:rPr lang="en-US" sz="2400" dirty="0" err="1"/>
              <a:t>quy</a:t>
            </a:r>
            <a:r>
              <a:rPr lang="en-US" sz="2400" dirty="0"/>
              <a:t> </a:t>
            </a:r>
            <a:r>
              <a:rPr lang="en-US" sz="2400" dirty="0" err="1"/>
              <a:t>định</a:t>
            </a:r>
            <a:r>
              <a:rPr lang="en-US" sz="2400" dirty="0"/>
              <a:t> </a:t>
            </a:r>
            <a:r>
              <a:rPr lang="en-US" sz="2400" dirty="0" err="1"/>
              <a:t>trong</a:t>
            </a:r>
            <a:r>
              <a:rPr lang="en-US" sz="2400" dirty="0"/>
              <a:t> </a:t>
            </a:r>
            <a:r>
              <a:rPr lang="en-US" sz="2400" dirty="0" err="1"/>
              <a:t>Hiến</a:t>
            </a:r>
            <a:r>
              <a:rPr lang="en-US" sz="2400" dirty="0"/>
              <a:t> </a:t>
            </a:r>
            <a:r>
              <a:rPr lang="en-US" sz="2400" dirty="0" err="1"/>
              <a:t>pháp</a:t>
            </a:r>
            <a:r>
              <a:rPr lang="en-US" sz="2400" dirty="0"/>
              <a:t> </a:t>
            </a:r>
            <a:r>
              <a:rPr lang="en-US" sz="2400" dirty="0" err="1"/>
              <a:t>và</a:t>
            </a:r>
            <a:r>
              <a:rPr lang="en-US" sz="2400" dirty="0"/>
              <a:t> </a:t>
            </a:r>
            <a:r>
              <a:rPr lang="en-US" sz="2400" dirty="0" err="1"/>
              <a:t>pháp</a:t>
            </a:r>
            <a:r>
              <a:rPr lang="en-US" sz="2400" dirty="0"/>
              <a:t> </a:t>
            </a:r>
            <a:r>
              <a:rPr lang="en-US" sz="2400" dirty="0" err="1"/>
              <a:t>luật</a:t>
            </a:r>
            <a:r>
              <a:rPr lang="en-US" sz="2400" dirty="0"/>
              <a:t> </a:t>
            </a:r>
            <a:r>
              <a:rPr lang="en-US" sz="2400" dirty="0" err="1"/>
              <a:t>Việt</a:t>
            </a:r>
            <a:r>
              <a:rPr lang="en-US" sz="2400" dirty="0"/>
              <a:t> Nam </a:t>
            </a:r>
            <a:r>
              <a:rPr lang="en-US" sz="2400" dirty="0" err="1"/>
              <a:t>vì</a:t>
            </a:r>
            <a:r>
              <a:rPr lang="en-US" sz="2400" dirty="0"/>
              <a:t> </a:t>
            </a:r>
            <a:r>
              <a:rPr lang="en-US" sz="2400" dirty="0" err="1"/>
              <a:t>vậy</a:t>
            </a:r>
            <a:r>
              <a:rPr lang="en-US" sz="2400" dirty="0"/>
              <a:t> </a:t>
            </a:r>
            <a:r>
              <a:rPr lang="en-US" sz="2400" dirty="0" err="1"/>
              <a:t>họ</a:t>
            </a:r>
            <a:r>
              <a:rPr lang="en-US" sz="2400" dirty="0"/>
              <a:t> </a:t>
            </a:r>
            <a:r>
              <a:rPr lang="en-US" sz="2400" dirty="0" err="1"/>
              <a:t>có</a:t>
            </a:r>
            <a:r>
              <a:rPr lang="en-US" sz="2400" dirty="0"/>
              <a:t> </a:t>
            </a:r>
            <a:r>
              <a:rPr lang="en-US" sz="2400" dirty="0" err="1"/>
              <a:t>quyền</a:t>
            </a:r>
            <a:r>
              <a:rPr lang="en-US" sz="2400" dirty="0"/>
              <a:t> </a:t>
            </a:r>
            <a:r>
              <a:rPr lang="en-US" sz="2400" dirty="0" err="1"/>
              <a:t>lợi</a:t>
            </a:r>
            <a:r>
              <a:rPr lang="en-US" sz="2400" dirty="0"/>
              <a:t> </a:t>
            </a:r>
            <a:r>
              <a:rPr lang="en-US" sz="2400" dirty="0" err="1"/>
              <a:t>cũng</a:t>
            </a:r>
            <a:r>
              <a:rPr lang="en-US" sz="2400" dirty="0"/>
              <a:t> </a:t>
            </a:r>
            <a:r>
              <a:rPr lang="en-US" sz="2400" dirty="0" err="1"/>
              <a:t>như</a:t>
            </a:r>
            <a:r>
              <a:rPr lang="en-US" sz="2400" dirty="0"/>
              <a:t> </a:t>
            </a:r>
            <a:r>
              <a:rPr lang="en-US" sz="2400" dirty="0" err="1"/>
              <a:t>nghĩa</a:t>
            </a:r>
            <a:r>
              <a:rPr lang="en-US" sz="2400" dirty="0"/>
              <a:t> </a:t>
            </a:r>
            <a:r>
              <a:rPr lang="en-US" sz="2400" dirty="0" err="1"/>
              <a:t>vụ</a:t>
            </a:r>
            <a:r>
              <a:rPr lang="en-US" sz="2400" dirty="0"/>
              <a:t> </a:t>
            </a:r>
            <a:r>
              <a:rPr lang="en-US" sz="2400" dirty="0" err="1"/>
              <a:t>của</a:t>
            </a:r>
            <a:r>
              <a:rPr lang="en-US" sz="2400" dirty="0"/>
              <a:t> </a:t>
            </a:r>
            <a:r>
              <a:rPr lang="en-US" sz="2400" dirty="0" err="1"/>
              <a:t>mọi</a:t>
            </a:r>
            <a:r>
              <a:rPr lang="en-US" sz="2400" dirty="0"/>
              <a:t> </a:t>
            </a:r>
            <a:r>
              <a:rPr lang="en-US" sz="2400" dirty="0" err="1"/>
              <a:t>công</a:t>
            </a:r>
            <a:r>
              <a:rPr lang="en-US" sz="2400" dirty="0"/>
              <a:t> </a:t>
            </a:r>
            <a:r>
              <a:rPr lang="en-US" sz="2400" dirty="0" err="1"/>
              <a:t>dân</a:t>
            </a:r>
            <a:r>
              <a:rPr lang="en-US" sz="2400" dirty="0"/>
              <a:t>, </a:t>
            </a:r>
            <a:r>
              <a:rPr lang="en-US" sz="2400" dirty="0" err="1"/>
              <a:t>họ</a:t>
            </a:r>
            <a:r>
              <a:rPr lang="en-US" sz="2400" dirty="0"/>
              <a:t> </a:t>
            </a:r>
            <a:r>
              <a:rPr lang="en-US" sz="2400" dirty="0" err="1"/>
              <a:t>phải</a:t>
            </a:r>
            <a:r>
              <a:rPr lang="en-US" sz="2400" dirty="0"/>
              <a:t> </a:t>
            </a:r>
            <a:r>
              <a:rPr lang="en-US" sz="2400" dirty="0" err="1"/>
              <a:t>được</a:t>
            </a:r>
            <a:r>
              <a:rPr lang="en-US" sz="2400" dirty="0"/>
              <a:t> </a:t>
            </a:r>
            <a:r>
              <a:rPr lang="en-US" sz="2400" dirty="0" err="1"/>
              <a:t>tôn</a:t>
            </a:r>
            <a:r>
              <a:rPr lang="en-US" sz="2400" dirty="0"/>
              <a:t> </a:t>
            </a:r>
            <a:r>
              <a:rPr lang="en-US" sz="2400" dirty="0" err="1"/>
              <a:t>trọng</a:t>
            </a:r>
            <a:r>
              <a:rPr lang="en-US" sz="2400" dirty="0"/>
              <a:t> </a:t>
            </a:r>
            <a:r>
              <a:rPr lang="en-US" sz="2400" dirty="0" err="1"/>
              <a:t>và</a:t>
            </a:r>
            <a:r>
              <a:rPr lang="en-US" sz="2400" dirty="0"/>
              <a:t> </a:t>
            </a:r>
            <a:r>
              <a:rPr lang="en-US" sz="2400" dirty="0" err="1"/>
              <a:t>bảo</a:t>
            </a:r>
            <a:r>
              <a:rPr lang="en-US" sz="2400" dirty="0"/>
              <a:t> </a:t>
            </a:r>
            <a:r>
              <a:rPr lang="en-US" sz="2400" dirty="0" err="1"/>
              <a:t>vệ</a:t>
            </a:r>
            <a:r>
              <a:rPr lang="en-US" sz="2400" dirty="0"/>
              <a:t> </a:t>
            </a:r>
            <a:r>
              <a:rPr lang="en-US" sz="2400" dirty="0" err="1"/>
              <a:t>như</a:t>
            </a:r>
            <a:r>
              <a:rPr lang="en-US" sz="2400" dirty="0"/>
              <a:t> </a:t>
            </a:r>
            <a:r>
              <a:rPr lang="en-US" sz="2400" dirty="0" err="1"/>
              <a:t>tất</a:t>
            </a:r>
            <a:r>
              <a:rPr lang="en-US" sz="2400" dirty="0"/>
              <a:t> </a:t>
            </a:r>
            <a:r>
              <a:rPr lang="en-US" sz="2400" dirty="0" err="1"/>
              <a:t>cả</a:t>
            </a:r>
            <a:r>
              <a:rPr lang="en-US" sz="2400" dirty="0"/>
              <a:t> </a:t>
            </a:r>
            <a:r>
              <a:rPr lang="en-US" sz="2400" dirty="0" err="1"/>
              <a:t>mọi</a:t>
            </a:r>
            <a:r>
              <a:rPr lang="en-US" sz="2400" dirty="0"/>
              <a:t> </a:t>
            </a:r>
            <a:r>
              <a:rPr lang="en-US" sz="2400" dirty="0" err="1"/>
              <a:t>người</a:t>
            </a:r>
            <a:r>
              <a:rPr lang="en-US" sz="2400" dirty="0"/>
              <a:t>.</a:t>
            </a:r>
          </a:p>
        </p:txBody>
      </p:sp>
    </p:spTree>
    <p:extLst>
      <p:ext uri="{BB962C8B-B14F-4D97-AF65-F5344CB8AC3E}">
        <p14:creationId xmlns:p14="http://schemas.microsoft.com/office/powerpoint/2010/main" val="60997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2" name="Rectangle 11">
            <a:extLst>
              <a:ext uri="{FF2B5EF4-FFF2-40B4-BE49-F238E27FC236}">
                <a16:creationId xmlns="" xmlns:a16="http://schemas.microsoft.com/office/drawing/2014/main" id="{E150476A-FFFF-4E47-86AA-5F2BA856D42C}"/>
              </a:ext>
            </a:extLst>
          </p:cNvPr>
          <p:cNvSpPr/>
          <p:nvPr/>
        </p:nvSpPr>
        <p:spPr>
          <a:xfrm>
            <a:off x="1075327" y="1890637"/>
            <a:ext cx="6525623" cy="5858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FA89E4BE-B03F-45D0-B1AE-38F0425EBEA7}"/>
              </a:ext>
            </a:extLst>
          </p:cNvPr>
          <p:cNvSpPr txBox="1"/>
          <p:nvPr/>
        </p:nvSpPr>
        <p:spPr>
          <a:xfrm>
            <a:off x="1158014" y="1933932"/>
            <a:ext cx="9751602" cy="400110"/>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000" dirty="0" err="1"/>
              <a:t>Tại</a:t>
            </a:r>
            <a:r>
              <a:rPr lang="en-US" sz="2000" dirty="0"/>
              <a:t> </a:t>
            </a:r>
            <a:r>
              <a:rPr lang="en-US" sz="2000" dirty="0" err="1"/>
              <a:t>sao</a:t>
            </a:r>
            <a:r>
              <a:rPr lang="en-US" sz="2000" dirty="0"/>
              <a:t> </a:t>
            </a:r>
            <a:r>
              <a:rPr lang="vi-VN" sz="2000" dirty="0"/>
              <a:t>Đảng ta khẳng định</a:t>
            </a:r>
            <a:r>
              <a:rPr lang="en-US" sz="2000" dirty="0"/>
              <a:t> </a:t>
            </a:r>
            <a:r>
              <a:rPr lang="en-US" sz="2000" dirty="0" err="1"/>
              <a:t>quan</a:t>
            </a:r>
            <a:r>
              <a:rPr lang="en-US" sz="2000" dirty="0"/>
              <a:t> </a:t>
            </a:r>
            <a:r>
              <a:rPr lang="en-US" sz="2000" dirty="0" err="1"/>
              <a:t>điểm</a:t>
            </a:r>
            <a:r>
              <a:rPr lang="en-US" sz="2000" dirty="0"/>
              <a:t> </a:t>
            </a:r>
            <a:r>
              <a:rPr lang="en-US" sz="2000" dirty="0" err="1"/>
              <a:t>trên</a:t>
            </a:r>
            <a:r>
              <a:rPr lang="en-US" sz="2000" dirty="0"/>
              <a:t> </a:t>
            </a:r>
            <a:r>
              <a:rPr lang="en-US" sz="2000" dirty="0" err="1"/>
              <a:t>bởi</a:t>
            </a:r>
            <a:r>
              <a:rPr lang="en-US" sz="2000" dirty="0"/>
              <a:t> </a:t>
            </a:r>
            <a:r>
              <a:rPr lang="en-US" sz="2000" dirty="0" err="1"/>
              <a:t>vì</a:t>
            </a:r>
            <a:r>
              <a:rPr lang="en-US" sz="2000" dirty="0"/>
              <a:t>:</a:t>
            </a:r>
          </a:p>
        </p:txBody>
      </p:sp>
      <p:sp>
        <p:nvSpPr>
          <p:cNvPr id="4" name="TextBox 3">
            <a:extLst>
              <a:ext uri="{FF2B5EF4-FFF2-40B4-BE49-F238E27FC236}">
                <a16:creationId xmlns="" xmlns:a16="http://schemas.microsoft.com/office/drawing/2014/main" id="{2DDA4144-CCEB-4C96-8D27-047830306CA1}"/>
              </a:ext>
            </a:extLst>
          </p:cNvPr>
          <p:cNvSpPr txBox="1"/>
          <p:nvPr/>
        </p:nvSpPr>
        <p:spPr>
          <a:xfrm>
            <a:off x="980077" y="2682029"/>
            <a:ext cx="10116548" cy="707886"/>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Luận</a:t>
            </a:r>
            <a:r>
              <a:rPr lang="en-US" dirty="0"/>
              <a:t> </a:t>
            </a:r>
            <a:r>
              <a:rPr lang="en-US" dirty="0" err="1"/>
              <a:t>giải</a:t>
            </a:r>
            <a:r>
              <a:rPr lang="en-US" dirty="0"/>
              <a:t> </a:t>
            </a:r>
            <a:r>
              <a:rPr lang="en-US" dirty="0" err="1"/>
              <a:t>tại</a:t>
            </a:r>
            <a:r>
              <a:rPr lang="en-US" dirty="0"/>
              <a:t> </a:t>
            </a:r>
            <a:r>
              <a:rPr lang="en-US" dirty="0" err="1"/>
              <a:t>sao</a:t>
            </a:r>
            <a:r>
              <a:rPr lang="en-US" dirty="0"/>
              <a:t> </a:t>
            </a:r>
            <a:r>
              <a:rPr lang="en-US" dirty="0" err="1"/>
              <a:t>đồng</a:t>
            </a:r>
            <a:r>
              <a:rPr lang="en-US" dirty="0"/>
              <a:t> </a:t>
            </a:r>
            <a:r>
              <a:rPr lang="en-US" dirty="0" err="1"/>
              <a:t>bào</a:t>
            </a:r>
            <a:r>
              <a:rPr lang="en-US" dirty="0"/>
              <a:t> </a:t>
            </a:r>
            <a:r>
              <a:rPr lang="en-US" dirty="0" err="1"/>
              <a:t>tôn</a:t>
            </a:r>
            <a:r>
              <a:rPr lang="en-US" dirty="0"/>
              <a:t> </a:t>
            </a:r>
            <a:r>
              <a:rPr lang="en-US" dirty="0" err="1"/>
              <a:t>giáo</a:t>
            </a:r>
            <a:r>
              <a:rPr lang="en-US" dirty="0"/>
              <a:t> </a:t>
            </a:r>
            <a:r>
              <a:rPr lang="en-US" dirty="0" err="1"/>
              <a:t>là</a:t>
            </a:r>
            <a:r>
              <a:rPr lang="en-US" dirty="0"/>
              <a:t> </a:t>
            </a:r>
            <a:r>
              <a:rPr lang="en-US" dirty="0" err="1"/>
              <a:t>một</a:t>
            </a:r>
            <a:r>
              <a:rPr lang="en-US" dirty="0"/>
              <a:t> </a:t>
            </a:r>
            <a:r>
              <a:rPr lang="en-US" dirty="0" err="1"/>
              <a:t>bộ</a:t>
            </a:r>
            <a:r>
              <a:rPr lang="en-US" dirty="0"/>
              <a:t> </a:t>
            </a:r>
            <a:r>
              <a:rPr lang="en-US" dirty="0" err="1"/>
              <a:t>phận</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khối</a:t>
            </a:r>
            <a:r>
              <a:rPr lang="en-US" dirty="0"/>
              <a:t> </a:t>
            </a:r>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r>
              <a:rPr lang="en-US" dirty="0"/>
              <a:t>:</a:t>
            </a:r>
          </a:p>
        </p:txBody>
      </p:sp>
      <p:sp>
        <p:nvSpPr>
          <p:cNvPr id="3" name="TextBox 2">
            <a:extLst>
              <a:ext uri="{FF2B5EF4-FFF2-40B4-BE49-F238E27FC236}">
                <a16:creationId xmlns="" xmlns:a16="http://schemas.microsoft.com/office/drawing/2014/main" id="{1EC40B66-B79D-4F5B-B82E-F505C3C934C6}"/>
              </a:ext>
            </a:extLst>
          </p:cNvPr>
          <p:cNvSpPr txBox="1"/>
          <p:nvPr/>
        </p:nvSpPr>
        <p:spPr>
          <a:xfrm>
            <a:off x="1047205" y="3724275"/>
            <a:ext cx="9944645" cy="2308324"/>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sz="2400" dirty="0" err="1"/>
              <a:t>Đồng</a:t>
            </a:r>
            <a:r>
              <a:rPr lang="en-US" sz="2400" dirty="0"/>
              <a:t> </a:t>
            </a:r>
            <a:r>
              <a:rPr lang="en-US" sz="2400" dirty="0" err="1"/>
              <a:t>bào</a:t>
            </a:r>
            <a:r>
              <a:rPr lang="en-US" sz="2400" dirty="0"/>
              <a:t> </a:t>
            </a:r>
            <a:r>
              <a:rPr lang="en-US" sz="2400" dirty="0" err="1"/>
              <a:t>tôn</a:t>
            </a:r>
            <a:r>
              <a:rPr lang="en-US" sz="2400" dirty="0"/>
              <a:t> </a:t>
            </a:r>
            <a:r>
              <a:rPr lang="en-US" sz="2400" dirty="0" err="1"/>
              <a:t>giáo</a:t>
            </a:r>
            <a:r>
              <a:rPr lang="en-US" sz="2400" dirty="0"/>
              <a:t> </a:t>
            </a:r>
            <a:r>
              <a:rPr lang="en-US" sz="2400" dirty="0" err="1"/>
              <a:t>là</a:t>
            </a:r>
            <a:r>
              <a:rPr lang="en-US" sz="2400" dirty="0"/>
              <a:t> </a:t>
            </a:r>
            <a:r>
              <a:rPr lang="en-US" sz="2400" dirty="0" err="1"/>
              <a:t>một</a:t>
            </a:r>
            <a:r>
              <a:rPr lang="en-US" sz="2400" dirty="0"/>
              <a:t> </a:t>
            </a:r>
            <a:r>
              <a:rPr lang="en-US" sz="2400" dirty="0" err="1"/>
              <a:t>thành</a:t>
            </a:r>
            <a:r>
              <a:rPr lang="en-US" sz="2400" dirty="0"/>
              <a:t> </a:t>
            </a:r>
            <a:r>
              <a:rPr lang="en-US" sz="2400" dirty="0" err="1"/>
              <a:t>phần</a:t>
            </a:r>
            <a:r>
              <a:rPr lang="en-US" sz="2400" dirty="0"/>
              <a:t> </a:t>
            </a:r>
            <a:r>
              <a:rPr lang="en-US" sz="2400" dirty="0" err="1"/>
              <a:t>của</a:t>
            </a:r>
            <a:r>
              <a:rPr lang="en-US" sz="2400" dirty="0"/>
              <a:t> </a:t>
            </a:r>
            <a:r>
              <a:rPr lang="en-US" sz="2400" dirty="0" err="1"/>
              <a:t>dân</a:t>
            </a:r>
            <a:r>
              <a:rPr lang="en-US" sz="2400" dirty="0"/>
              <a:t> </a:t>
            </a:r>
            <a:r>
              <a:rPr lang="en-US" sz="2400" dirty="0" err="1"/>
              <a:t>tộc</a:t>
            </a:r>
            <a:r>
              <a:rPr lang="en-US" sz="2400" dirty="0"/>
              <a:t> </a:t>
            </a:r>
            <a:r>
              <a:rPr lang="en-US" sz="2400" dirty="0" err="1"/>
              <a:t>Việt</a:t>
            </a:r>
            <a:r>
              <a:rPr lang="en-US" sz="2400" dirty="0"/>
              <a:t> Nam, </a:t>
            </a:r>
            <a:r>
              <a:rPr lang="en-US" sz="2400" dirty="0" err="1"/>
              <a:t>đời</a:t>
            </a:r>
            <a:r>
              <a:rPr lang="en-US" sz="2400" dirty="0"/>
              <a:t> </a:t>
            </a:r>
            <a:r>
              <a:rPr lang="en-US" sz="2400" dirty="0" err="1"/>
              <a:t>sống</a:t>
            </a:r>
            <a:r>
              <a:rPr lang="en-US" sz="2400" dirty="0"/>
              <a:t> </a:t>
            </a:r>
            <a:r>
              <a:rPr lang="en-US" sz="2400" dirty="0" err="1"/>
              <a:t>kinh</a:t>
            </a:r>
            <a:r>
              <a:rPr lang="en-US" sz="2400" dirty="0"/>
              <a:t> </a:t>
            </a:r>
            <a:r>
              <a:rPr lang="en-US" sz="2400" dirty="0" err="1"/>
              <a:t>tế</a:t>
            </a:r>
            <a:r>
              <a:rPr lang="en-US" sz="2400" dirty="0"/>
              <a:t>, </a:t>
            </a:r>
            <a:r>
              <a:rPr lang="en-US" sz="2400" dirty="0" err="1"/>
              <a:t>văn</a:t>
            </a:r>
            <a:r>
              <a:rPr lang="en-US" sz="2400" dirty="0"/>
              <a:t> </a:t>
            </a:r>
            <a:r>
              <a:rPr lang="en-US" sz="2400" dirty="0" err="1"/>
              <a:t>hóa</a:t>
            </a:r>
            <a:r>
              <a:rPr lang="en-US" sz="2400" dirty="0"/>
              <a:t>, </a:t>
            </a:r>
            <a:r>
              <a:rPr lang="en-US" sz="2400" dirty="0" err="1"/>
              <a:t>xã</a:t>
            </a:r>
            <a:r>
              <a:rPr lang="en-US" sz="2400" dirty="0"/>
              <a:t> </a:t>
            </a:r>
            <a:r>
              <a:rPr lang="en-US" sz="2400" dirty="0" err="1"/>
              <a:t>hội</a:t>
            </a:r>
            <a:r>
              <a:rPr lang="en-US" sz="2400" dirty="0"/>
              <a:t> </a:t>
            </a:r>
            <a:r>
              <a:rPr lang="en-US" sz="2400" dirty="0" err="1"/>
              <a:t>của</a:t>
            </a:r>
            <a:r>
              <a:rPr lang="en-US" sz="2400" dirty="0"/>
              <a:t> </a:t>
            </a:r>
            <a:r>
              <a:rPr lang="en-US" sz="2400" dirty="0" err="1"/>
              <a:t>họ</a:t>
            </a:r>
            <a:r>
              <a:rPr lang="en-US" sz="2400" dirty="0"/>
              <a:t> </a:t>
            </a:r>
            <a:r>
              <a:rPr lang="en-US" sz="2400" dirty="0" err="1"/>
              <a:t>đều</a:t>
            </a:r>
            <a:r>
              <a:rPr lang="en-US" sz="2400" dirty="0"/>
              <a:t> </a:t>
            </a:r>
            <a:r>
              <a:rPr lang="en-US" sz="2400" dirty="0" err="1"/>
              <a:t>gắn</a:t>
            </a:r>
            <a:r>
              <a:rPr lang="en-US" sz="2400" dirty="0"/>
              <a:t> </a:t>
            </a:r>
            <a:r>
              <a:rPr lang="en-US" sz="2400" dirty="0" err="1"/>
              <a:t>chặt</a:t>
            </a:r>
            <a:r>
              <a:rPr lang="en-US" sz="2400" dirty="0"/>
              <a:t> </a:t>
            </a:r>
            <a:r>
              <a:rPr lang="en-US" sz="2400" dirty="0" err="1"/>
              <a:t>với</a:t>
            </a:r>
            <a:r>
              <a:rPr lang="en-US" sz="2400" dirty="0"/>
              <a:t> </a:t>
            </a:r>
            <a:r>
              <a:rPr lang="en-US" sz="2400" dirty="0" err="1"/>
              <a:t>lợi</a:t>
            </a:r>
            <a:r>
              <a:rPr lang="en-US" sz="2400" dirty="0"/>
              <a:t> </a:t>
            </a:r>
            <a:r>
              <a:rPr lang="en-US" sz="2400" dirty="0" err="1"/>
              <a:t>ích</a:t>
            </a:r>
            <a:r>
              <a:rPr lang="en-US" sz="2400" dirty="0"/>
              <a:t> </a:t>
            </a:r>
            <a:r>
              <a:rPr lang="en-US" sz="2400" dirty="0" err="1"/>
              <a:t>và</a:t>
            </a:r>
            <a:r>
              <a:rPr lang="en-US" sz="2400" dirty="0"/>
              <a:t> </a:t>
            </a:r>
            <a:r>
              <a:rPr lang="en-US" sz="2400" dirty="0" err="1"/>
              <a:t>sự</a:t>
            </a:r>
            <a:r>
              <a:rPr lang="en-US" sz="2400" dirty="0"/>
              <a:t> </a:t>
            </a:r>
            <a:r>
              <a:rPr lang="en-US" sz="2400" dirty="0" err="1"/>
              <a:t>phát</a:t>
            </a:r>
            <a:r>
              <a:rPr lang="en-US" sz="2400" dirty="0"/>
              <a:t> </a:t>
            </a:r>
            <a:r>
              <a:rPr lang="en-US" sz="2400" dirty="0" err="1"/>
              <a:t>triển</a:t>
            </a:r>
            <a:r>
              <a:rPr lang="en-US" sz="2400" dirty="0"/>
              <a:t> </a:t>
            </a:r>
            <a:r>
              <a:rPr lang="en-US" sz="2400" dirty="0" err="1"/>
              <a:t>của</a:t>
            </a:r>
            <a:r>
              <a:rPr lang="en-US" sz="2400" dirty="0"/>
              <a:t> </a:t>
            </a:r>
            <a:r>
              <a:rPr lang="en-US" sz="2400" dirty="0" err="1"/>
              <a:t>đất</a:t>
            </a:r>
            <a:r>
              <a:rPr lang="en-US" sz="2400" dirty="0"/>
              <a:t> </a:t>
            </a:r>
            <a:r>
              <a:rPr lang="en-US" sz="2400" dirty="0" err="1"/>
              <a:t>nước</a:t>
            </a:r>
            <a:r>
              <a:rPr lang="en-US" sz="2400" dirty="0"/>
              <a:t>. </a:t>
            </a:r>
            <a:r>
              <a:rPr lang="en-US" sz="2400" dirty="0" err="1"/>
              <a:t>Sức</a:t>
            </a:r>
            <a:r>
              <a:rPr lang="en-US" sz="2400" dirty="0"/>
              <a:t> </a:t>
            </a:r>
            <a:r>
              <a:rPr lang="en-US" sz="2400" dirty="0" err="1"/>
              <a:t>mạnh</a:t>
            </a:r>
            <a:r>
              <a:rPr lang="en-US" sz="2400" dirty="0"/>
              <a:t> </a:t>
            </a:r>
            <a:r>
              <a:rPr lang="en-US" sz="2400" dirty="0" err="1"/>
              <a:t>của</a:t>
            </a:r>
            <a:r>
              <a:rPr lang="en-US" sz="2400" dirty="0"/>
              <a:t> </a:t>
            </a:r>
            <a:r>
              <a:rPr lang="en-US" sz="2400" dirty="0" err="1"/>
              <a:t>đất</a:t>
            </a:r>
            <a:r>
              <a:rPr lang="en-US" sz="2400" dirty="0"/>
              <a:t> </a:t>
            </a:r>
            <a:r>
              <a:rPr lang="en-US" sz="2400" dirty="0" err="1"/>
              <a:t>nước</a:t>
            </a:r>
            <a:r>
              <a:rPr lang="en-US" sz="2400" dirty="0"/>
              <a:t> </a:t>
            </a:r>
            <a:r>
              <a:rPr lang="en-US" sz="2400" dirty="0" err="1"/>
              <a:t>gắn</a:t>
            </a:r>
            <a:r>
              <a:rPr lang="en-US" sz="2400" dirty="0"/>
              <a:t> </a:t>
            </a:r>
            <a:r>
              <a:rPr lang="en-US" sz="2400" dirty="0" err="1"/>
              <a:t>chặt</a:t>
            </a:r>
            <a:r>
              <a:rPr lang="en-US" sz="2400" dirty="0"/>
              <a:t> </a:t>
            </a:r>
            <a:r>
              <a:rPr lang="en-US" sz="2400" dirty="0" err="1"/>
              <a:t>với</a:t>
            </a:r>
            <a:r>
              <a:rPr lang="en-US" sz="2400" dirty="0"/>
              <a:t> </a:t>
            </a:r>
            <a:r>
              <a:rPr lang="en-US" sz="2400" dirty="0" err="1"/>
              <a:t>mọi</a:t>
            </a:r>
            <a:r>
              <a:rPr lang="en-US" sz="2400" dirty="0"/>
              <a:t> </a:t>
            </a:r>
            <a:r>
              <a:rPr lang="en-US" sz="2400" dirty="0" err="1"/>
              <a:t>công</a:t>
            </a:r>
            <a:r>
              <a:rPr lang="en-US" sz="2400" dirty="0"/>
              <a:t> </a:t>
            </a:r>
            <a:r>
              <a:rPr lang="en-US" sz="2400" dirty="0" err="1"/>
              <a:t>dân</a:t>
            </a:r>
            <a:r>
              <a:rPr lang="en-US" sz="2400" dirty="0"/>
              <a:t> </a:t>
            </a:r>
            <a:r>
              <a:rPr lang="en-US" sz="2400" dirty="0" err="1"/>
              <a:t>trong</a:t>
            </a:r>
            <a:r>
              <a:rPr lang="en-US" sz="2400" dirty="0"/>
              <a:t> </a:t>
            </a:r>
            <a:r>
              <a:rPr lang="en-US" sz="2400" dirty="0" err="1"/>
              <a:t>đó</a:t>
            </a:r>
            <a:r>
              <a:rPr lang="en-US" sz="2400" dirty="0"/>
              <a:t> </a:t>
            </a:r>
            <a:r>
              <a:rPr lang="en-US" sz="2400" dirty="0" err="1"/>
              <a:t>có</a:t>
            </a:r>
            <a:r>
              <a:rPr lang="en-US" sz="2400" dirty="0"/>
              <a:t> </a:t>
            </a:r>
            <a:r>
              <a:rPr lang="en-US" sz="2400" dirty="0" err="1"/>
              <a:t>đông</a:t>
            </a:r>
            <a:r>
              <a:rPr lang="en-US" sz="2400" dirty="0"/>
              <a:t> </a:t>
            </a:r>
            <a:r>
              <a:rPr lang="en-US" sz="2400" dirty="0" err="1"/>
              <a:t>đảo</a:t>
            </a:r>
            <a:r>
              <a:rPr lang="en-US" sz="2400" dirty="0"/>
              <a:t> </a:t>
            </a:r>
            <a:r>
              <a:rPr lang="en-US" sz="2400" dirty="0" err="1"/>
              <a:t>đồng</a:t>
            </a:r>
            <a:r>
              <a:rPr lang="en-US" sz="2400" dirty="0"/>
              <a:t> </a:t>
            </a:r>
            <a:r>
              <a:rPr lang="en-US" sz="2400" dirty="0" err="1"/>
              <a:t>bào</a:t>
            </a:r>
            <a:r>
              <a:rPr lang="en-US" sz="2400" dirty="0"/>
              <a:t> </a:t>
            </a:r>
            <a:r>
              <a:rPr lang="en-US" sz="2400" dirty="0" err="1"/>
              <a:t>tôn</a:t>
            </a:r>
            <a:r>
              <a:rPr lang="en-US" sz="2400" dirty="0"/>
              <a:t> </a:t>
            </a:r>
            <a:r>
              <a:rPr lang="en-US" sz="2400" dirty="0" err="1"/>
              <a:t>giáo</a:t>
            </a:r>
            <a:r>
              <a:rPr lang="en-US" sz="2400" dirty="0"/>
              <a:t>. </a:t>
            </a:r>
            <a:r>
              <a:rPr lang="en-US" sz="2400" dirty="0" err="1"/>
              <a:t>Mọi</a:t>
            </a:r>
            <a:r>
              <a:rPr lang="en-US" sz="2400" dirty="0"/>
              <a:t> </a:t>
            </a:r>
            <a:r>
              <a:rPr lang="en-US" sz="2400" dirty="0" err="1"/>
              <a:t>tư</a:t>
            </a:r>
            <a:r>
              <a:rPr lang="en-US" sz="2400" dirty="0"/>
              <a:t> </a:t>
            </a:r>
            <a:r>
              <a:rPr lang="en-US" sz="2400" dirty="0" err="1"/>
              <a:t>tưởng</a:t>
            </a:r>
            <a:r>
              <a:rPr lang="en-US" sz="2400" dirty="0"/>
              <a:t> </a:t>
            </a:r>
            <a:r>
              <a:rPr lang="en-US" sz="2400" dirty="0" err="1"/>
              <a:t>xem</a:t>
            </a:r>
            <a:r>
              <a:rPr lang="en-US" sz="2400" dirty="0"/>
              <a:t> </a:t>
            </a:r>
            <a:r>
              <a:rPr lang="en-US" sz="2400" dirty="0" err="1"/>
              <a:t>nhẹ</a:t>
            </a:r>
            <a:r>
              <a:rPr lang="en-US" sz="2400" dirty="0"/>
              <a:t>, </a:t>
            </a:r>
            <a:r>
              <a:rPr lang="en-US" sz="2400" dirty="0" err="1"/>
              <a:t>kỳ</a:t>
            </a:r>
            <a:r>
              <a:rPr lang="en-US" sz="2400" dirty="0"/>
              <a:t> </a:t>
            </a:r>
            <a:r>
              <a:rPr lang="en-US" sz="2400" dirty="0" err="1"/>
              <a:t>thị</a:t>
            </a:r>
            <a:r>
              <a:rPr lang="en-US" sz="2400" dirty="0"/>
              <a:t> </a:t>
            </a:r>
            <a:r>
              <a:rPr lang="en-US" sz="2400" dirty="0" err="1"/>
              <a:t>đồng</a:t>
            </a:r>
            <a:r>
              <a:rPr lang="en-US" sz="2400" dirty="0"/>
              <a:t> </a:t>
            </a:r>
            <a:r>
              <a:rPr lang="en-US" sz="2400" dirty="0" err="1"/>
              <a:t>bào</a:t>
            </a:r>
            <a:r>
              <a:rPr lang="en-US" sz="2400" dirty="0"/>
              <a:t> </a:t>
            </a:r>
            <a:r>
              <a:rPr lang="en-US" sz="2400" dirty="0" err="1"/>
              <a:t>tôn</a:t>
            </a:r>
            <a:r>
              <a:rPr lang="en-US" sz="2400" dirty="0"/>
              <a:t> </a:t>
            </a:r>
            <a:r>
              <a:rPr lang="en-US" sz="2400" dirty="0" err="1"/>
              <a:t>giáo</a:t>
            </a:r>
            <a:r>
              <a:rPr lang="en-US" sz="2400" dirty="0"/>
              <a:t> </a:t>
            </a:r>
            <a:r>
              <a:rPr lang="en-US" sz="2400" dirty="0" err="1"/>
              <a:t>không</a:t>
            </a:r>
            <a:r>
              <a:rPr lang="en-US" sz="2400" dirty="0"/>
              <a:t> </a:t>
            </a:r>
            <a:r>
              <a:rPr lang="en-US" sz="2400" dirty="0" err="1"/>
              <a:t>chỉ</a:t>
            </a:r>
            <a:r>
              <a:rPr lang="en-US" sz="2400" dirty="0"/>
              <a:t> </a:t>
            </a:r>
            <a:r>
              <a:rPr lang="en-US" sz="2400" dirty="0" err="1"/>
              <a:t>trái</a:t>
            </a:r>
            <a:r>
              <a:rPr lang="en-US" sz="2400" dirty="0"/>
              <a:t> </a:t>
            </a:r>
            <a:r>
              <a:rPr lang="en-US" sz="2400" dirty="0" err="1"/>
              <a:t>với</a:t>
            </a:r>
            <a:r>
              <a:rPr lang="en-US" sz="2400" dirty="0"/>
              <a:t> </a:t>
            </a:r>
            <a:r>
              <a:rPr lang="en-US" sz="2400" dirty="0" err="1"/>
              <a:t>quy</a:t>
            </a:r>
            <a:r>
              <a:rPr lang="en-US" sz="2400" dirty="0"/>
              <a:t> </a:t>
            </a:r>
            <a:r>
              <a:rPr lang="en-US" sz="2400" dirty="0" err="1"/>
              <a:t>định</a:t>
            </a:r>
            <a:r>
              <a:rPr lang="en-US" sz="2400" dirty="0"/>
              <a:t> </a:t>
            </a:r>
            <a:r>
              <a:rPr lang="en-US" sz="2400" dirty="0" err="1"/>
              <a:t>của</a:t>
            </a:r>
            <a:r>
              <a:rPr lang="en-US" sz="2400" dirty="0"/>
              <a:t> </a:t>
            </a:r>
            <a:r>
              <a:rPr lang="en-US" sz="2400" dirty="0" err="1"/>
              <a:t>pháp</a:t>
            </a:r>
            <a:r>
              <a:rPr lang="en-US" sz="2400" dirty="0"/>
              <a:t> </a:t>
            </a:r>
            <a:r>
              <a:rPr lang="en-US" sz="2400" dirty="0" err="1"/>
              <a:t>luật</a:t>
            </a:r>
            <a:r>
              <a:rPr lang="en-US" sz="2400" dirty="0"/>
              <a:t> </a:t>
            </a:r>
            <a:r>
              <a:rPr lang="en-US" sz="2400" dirty="0" err="1"/>
              <a:t>mà</a:t>
            </a:r>
            <a:r>
              <a:rPr lang="en-US" sz="2400" dirty="0"/>
              <a:t> </a:t>
            </a:r>
            <a:r>
              <a:rPr lang="en-US" sz="2400" dirty="0" err="1"/>
              <a:t>còn</a:t>
            </a:r>
            <a:r>
              <a:rPr lang="en-US" sz="2400" dirty="0"/>
              <a:t> </a:t>
            </a:r>
            <a:r>
              <a:rPr lang="en-US" sz="2400" dirty="0" err="1"/>
              <a:t>ảnh</a:t>
            </a:r>
            <a:r>
              <a:rPr lang="en-US" sz="2400" dirty="0"/>
              <a:t> </a:t>
            </a:r>
            <a:r>
              <a:rPr lang="en-US" sz="2400" dirty="0" err="1"/>
              <a:t>hưởng</a:t>
            </a:r>
            <a:r>
              <a:rPr lang="en-US" sz="2400" dirty="0"/>
              <a:t> </a:t>
            </a:r>
            <a:r>
              <a:rPr lang="en-US" sz="2400" dirty="0" err="1"/>
              <a:t>đến</a:t>
            </a:r>
            <a:r>
              <a:rPr lang="en-US" sz="2400" dirty="0"/>
              <a:t> </a:t>
            </a:r>
            <a:r>
              <a:rPr lang="en-US" sz="2400" dirty="0" err="1"/>
              <a:t>khối</a:t>
            </a:r>
            <a:r>
              <a:rPr lang="en-US" sz="2400" dirty="0"/>
              <a:t> </a:t>
            </a:r>
            <a:r>
              <a:rPr lang="en-US" sz="2400" dirty="0" err="1"/>
              <a:t>đại</a:t>
            </a:r>
            <a:r>
              <a:rPr lang="en-US" sz="2400" dirty="0"/>
              <a:t> </a:t>
            </a:r>
            <a:r>
              <a:rPr lang="en-US" sz="2400" dirty="0" err="1"/>
              <a:t>đòng</a:t>
            </a:r>
            <a:r>
              <a:rPr lang="en-US" sz="2400" dirty="0"/>
              <a:t> </a:t>
            </a:r>
            <a:r>
              <a:rPr lang="en-US" sz="2400" dirty="0" err="1"/>
              <a:t>kết</a:t>
            </a:r>
            <a:r>
              <a:rPr lang="en-US" sz="2400" dirty="0"/>
              <a:t> </a:t>
            </a:r>
            <a:r>
              <a:rPr lang="en-US" sz="2400" dirty="0" err="1"/>
              <a:t>toàn</a:t>
            </a:r>
            <a:r>
              <a:rPr lang="en-US" sz="2400" dirty="0"/>
              <a:t> </a:t>
            </a:r>
            <a:r>
              <a:rPr lang="en-US" sz="2400" dirty="0" err="1"/>
              <a:t>dân</a:t>
            </a:r>
            <a:r>
              <a:rPr lang="en-US" sz="2400" dirty="0"/>
              <a:t> </a:t>
            </a:r>
            <a:r>
              <a:rPr lang="en-US" sz="2400" dirty="0" err="1"/>
              <a:t>tộc</a:t>
            </a:r>
            <a:r>
              <a:rPr lang="en-US" sz="2400" dirty="0"/>
              <a:t>… </a:t>
            </a:r>
          </a:p>
        </p:txBody>
      </p:sp>
    </p:spTree>
    <p:extLst>
      <p:ext uri="{BB962C8B-B14F-4D97-AF65-F5344CB8AC3E}">
        <p14:creationId xmlns:p14="http://schemas.microsoft.com/office/powerpoint/2010/main" val="34208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2" name="Rectangle 11">
            <a:extLst>
              <a:ext uri="{FF2B5EF4-FFF2-40B4-BE49-F238E27FC236}">
                <a16:creationId xmlns="" xmlns:a16="http://schemas.microsoft.com/office/drawing/2014/main" id="{E150476A-FFFF-4E47-86AA-5F2BA856D42C}"/>
              </a:ext>
            </a:extLst>
          </p:cNvPr>
          <p:cNvSpPr/>
          <p:nvPr/>
        </p:nvSpPr>
        <p:spPr>
          <a:xfrm>
            <a:off x="1075327" y="1735267"/>
            <a:ext cx="6525623" cy="5858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FA89E4BE-B03F-45D0-B1AE-38F0425EBEA7}"/>
              </a:ext>
            </a:extLst>
          </p:cNvPr>
          <p:cNvSpPr txBox="1"/>
          <p:nvPr/>
        </p:nvSpPr>
        <p:spPr>
          <a:xfrm>
            <a:off x="1139735" y="1785977"/>
            <a:ext cx="9751602" cy="400110"/>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000" dirty="0" err="1"/>
              <a:t>Tại</a:t>
            </a:r>
            <a:r>
              <a:rPr lang="en-US" sz="2000" dirty="0"/>
              <a:t> </a:t>
            </a:r>
            <a:r>
              <a:rPr lang="en-US" sz="2000" dirty="0" err="1"/>
              <a:t>sao</a:t>
            </a:r>
            <a:r>
              <a:rPr lang="en-US" sz="2000" dirty="0"/>
              <a:t> </a:t>
            </a:r>
            <a:r>
              <a:rPr lang="vi-VN" sz="2000" dirty="0"/>
              <a:t>Đảng ta khẳng định</a:t>
            </a:r>
            <a:r>
              <a:rPr lang="en-US" sz="2000" dirty="0"/>
              <a:t> </a:t>
            </a:r>
            <a:r>
              <a:rPr lang="en-US" sz="2000" dirty="0" err="1"/>
              <a:t>quan</a:t>
            </a:r>
            <a:r>
              <a:rPr lang="en-US" sz="2000" dirty="0"/>
              <a:t> </a:t>
            </a:r>
            <a:r>
              <a:rPr lang="en-US" sz="2000" dirty="0" err="1"/>
              <a:t>điểm</a:t>
            </a:r>
            <a:r>
              <a:rPr lang="en-US" sz="2000" dirty="0"/>
              <a:t> </a:t>
            </a:r>
            <a:r>
              <a:rPr lang="en-US" sz="2000" dirty="0" err="1"/>
              <a:t>trên</a:t>
            </a:r>
            <a:r>
              <a:rPr lang="en-US" sz="2000" dirty="0"/>
              <a:t> </a:t>
            </a:r>
            <a:r>
              <a:rPr lang="en-US" sz="2000" dirty="0" err="1"/>
              <a:t>bởi</a:t>
            </a:r>
            <a:r>
              <a:rPr lang="en-US" sz="2000" dirty="0"/>
              <a:t> </a:t>
            </a:r>
            <a:r>
              <a:rPr lang="en-US" sz="2000" dirty="0" err="1"/>
              <a:t>vì</a:t>
            </a:r>
            <a:r>
              <a:rPr lang="en-US" sz="2000" dirty="0"/>
              <a:t>:</a:t>
            </a:r>
          </a:p>
        </p:txBody>
      </p:sp>
      <p:sp>
        <p:nvSpPr>
          <p:cNvPr id="8" name="TextBox 7">
            <a:extLst>
              <a:ext uri="{FF2B5EF4-FFF2-40B4-BE49-F238E27FC236}">
                <a16:creationId xmlns="" xmlns:a16="http://schemas.microsoft.com/office/drawing/2014/main" id="{B070497B-CDFA-49D3-BAC5-0F1D79ABB066}"/>
              </a:ext>
            </a:extLst>
          </p:cNvPr>
          <p:cNvSpPr txBox="1"/>
          <p:nvPr/>
        </p:nvSpPr>
        <p:spPr>
          <a:xfrm>
            <a:off x="800101" y="2342192"/>
            <a:ext cx="10429873" cy="1323439"/>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 </a:t>
            </a:r>
            <a:r>
              <a:rPr lang="en-US" dirty="0" err="1"/>
              <a:t>Luận</a:t>
            </a:r>
            <a:r>
              <a:rPr lang="en-US" dirty="0"/>
              <a:t> </a:t>
            </a:r>
            <a:r>
              <a:rPr lang="en-US" dirty="0" err="1"/>
              <a:t>giải</a:t>
            </a:r>
            <a:r>
              <a:rPr lang="en-US" dirty="0"/>
              <a:t> </a:t>
            </a:r>
            <a:r>
              <a:rPr lang="en-US" dirty="0" err="1"/>
              <a:t>tại</a:t>
            </a:r>
            <a:r>
              <a:rPr lang="en-US" dirty="0"/>
              <a:t> </a:t>
            </a:r>
            <a:r>
              <a:rPr lang="en-US" dirty="0" err="1"/>
              <a:t>sao</a:t>
            </a:r>
            <a:r>
              <a:rPr lang="en-US" dirty="0"/>
              <a:t> </a:t>
            </a:r>
            <a:r>
              <a:rPr lang="en-US" dirty="0" err="1"/>
              <a:t>phải</a:t>
            </a:r>
            <a:r>
              <a:rPr lang="en-US" dirty="0"/>
              <a:t> </a:t>
            </a:r>
            <a:r>
              <a:rPr lang="en-US" dirty="0" err="1"/>
              <a:t>thực</a:t>
            </a:r>
            <a:r>
              <a:rPr lang="en-US" dirty="0"/>
              <a:t> </a:t>
            </a:r>
            <a:r>
              <a:rPr lang="en-US" dirty="0" err="1"/>
              <a:t>hiện</a:t>
            </a:r>
            <a:r>
              <a:rPr lang="en-US" dirty="0"/>
              <a:t> </a:t>
            </a:r>
            <a:r>
              <a:rPr lang="en-US" dirty="0" err="1"/>
              <a:t>nhất</a:t>
            </a:r>
            <a:r>
              <a:rPr lang="en-US" dirty="0"/>
              <a:t> </a:t>
            </a:r>
            <a:r>
              <a:rPr lang="en-US" dirty="0" err="1"/>
              <a:t>quán</a:t>
            </a:r>
            <a:r>
              <a:rPr lang="en-US" dirty="0"/>
              <a:t> </a:t>
            </a:r>
            <a:r>
              <a:rPr lang="en-US" dirty="0" err="1"/>
              <a:t>chính</a:t>
            </a:r>
            <a:r>
              <a:rPr lang="en-US" dirty="0"/>
              <a:t> </a:t>
            </a:r>
            <a:r>
              <a:rPr lang="en-US" dirty="0" err="1"/>
              <a:t>sách</a:t>
            </a:r>
            <a:r>
              <a:rPr lang="en-US" dirty="0"/>
              <a:t> </a:t>
            </a:r>
            <a:r>
              <a:rPr lang="en-US" dirty="0" err="1"/>
              <a:t>tôn</a:t>
            </a:r>
            <a:r>
              <a:rPr lang="en-US" dirty="0"/>
              <a:t> </a:t>
            </a:r>
            <a:r>
              <a:rPr lang="en-US" dirty="0" err="1"/>
              <a:t>trọng</a:t>
            </a:r>
            <a:r>
              <a:rPr lang="en-US" dirty="0"/>
              <a:t> </a:t>
            </a:r>
            <a:r>
              <a:rPr lang="en-US" dirty="0" err="1"/>
              <a:t>và</a:t>
            </a:r>
            <a:r>
              <a:rPr lang="en-US" dirty="0"/>
              <a:t> </a:t>
            </a:r>
            <a:r>
              <a:rPr lang="en-US" dirty="0" err="1"/>
              <a:t>bảo</a:t>
            </a:r>
            <a:r>
              <a:rPr lang="en-US" dirty="0"/>
              <a:t> </a:t>
            </a:r>
            <a:r>
              <a:rPr lang="en-US" dirty="0" err="1"/>
              <a:t>đảm</a:t>
            </a:r>
            <a:r>
              <a:rPr lang="en-US" dirty="0"/>
              <a:t> </a:t>
            </a:r>
            <a:r>
              <a:rPr lang="en-US" dirty="0" err="1"/>
              <a:t>quyền</a:t>
            </a:r>
            <a:r>
              <a:rPr lang="en-US" dirty="0"/>
              <a:t> </a:t>
            </a:r>
            <a:r>
              <a:rPr lang="en-US" dirty="0" err="1"/>
              <a:t>tự</a:t>
            </a:r>
            <a:r>
              <a:rPr lang="en-US" dirty="0"/>
              <a:t> do </a:t>
            </a:r>
            <a:r>
              <a:rPr lang="en-US" dirty="0" err="1"/>
              <a:t>tín</a:t>
            </a:r>
            <a:r>
              <a:rPr lang="en-US" dirty="0"/>
              <a:t> </a:t>
            </a:r>
            <a:r>
              <a:rPr lang="en-US" dirty="0" err="1"/>
              <a:t>ngưỡng</a:t>
            </a:r>
            <a:r>
              <a:rPr lang="en-US" dirty="0"/>
              <a:t>, </a:t>
            </a:r>
            <a:r>
              <a:rPr lang="en-US" dirty="0" err="1"/>
              <a:t>theo</a:t>
            </a:r>
            <a:r>
              <a:rPr lang="en-US" dirty="0"/>
              <a:t> </a:t>
            </a:r>
            <a:r>
              <a:rPr lang="en-US" dirty="0" err="1"/>
              <a:t>hoặc</a:t>
            </a:r>
            <a:r>
              <a:rPr lang="en-US" dirty="0"/>
              <a:t> </a:t>
            </a:r>
            <a:r>
              <a:rPr lang="en-US" dirty="0" err="1"/>
              <a:t>không</a:t>
            </a:r>
            <a:r>
              <a:rPr lang="en-US" dirty="0"/>
              <a:t> </a:t>
            </a:r>
            <a:r>
              <a:rPr lang="en-US" dirty="0" err="1"/>
              <a:t>theo</a:t>
            </a:r>
            <a:r>
              <a:rPr lang="en-US" dirty="0"/>
              <a:t> </a:t>
            </a:r>
            <a:r>
              <a:rPr lang="en-US" dirty="0" err="1"/>
              <a:t>tôn</a:t>
            </a:r>
            <a:r>
              <a:rPr lang="en-US" dirty="0"/>
              <a:t> </a:t>
            </a:r>
            <a:r>
              <a:rPr lang="en-US" dirty="0" err="1"/>
              <a:t>giáo</a:t>
            </a:r>
            <a:r>
              <a:rPr lang="en-US" dirty="0"/>
              <a:t> </a:t>
            </a:r>
            <a:r>
              <a:rPr lang="en-US" dirty="0" err="1"/>
              <a:t>của</a:t>
            </a:r>
            <a:r>
              <a:rPr lang="en-US" dirty="0"/>
              <a:t> </a:t>
            </a:r>
            <a:r>
              <a:rPr lang="en-US" dirty="0" err="1"/>
              <a:t>công</a:t>
            </a:r>
            <a:r>
              <a:rPr lang="en-US" dirty="0"/>
              <a:t> </a:t>
            </a:r>
            <a:r>
              <a:rPr lang="en-US" dirty="0" err="1"/>
              <a:t>dân</a:t>
            </a:r>
            <a:r>
              <a:rPr lang="en-US" dirty="0"/>
              <a:t>, </a:t>
            </a:r>
            <a:r>
              <a:rPr lang="en-US" dirty="0" err="1"/>
              <a:t>quyền</a:t>
            </a:r>
            <a:r>
              <a:rPr lang="en-US" dirty="0"/>
              <a:t> </a:t>
            </a:r>
            <a:r>
              <a:rPr lang="en-US" dirty="0" err="1"/>
              <a:t>sinh</a:t>
            </a:r>
            <a:r>
              <a:rPr lang="en-US" dirty="0"/>
              <a:t> </a:t>
            </a:r>
            <a:r>
              <a:rPr lang="en-US" dirty="0" err="1"/>
              <a:t>hoạt</a:t>
            </a:r>
            <a:r>
              <a:rPr lang="en-US" dirty="0"/>
              <a:t> </a:t>
            </a:r>
            <a:r>
              <a:rPr lang="en-US" dirty="0" err="1"/>
              <a:t>tôn</a:t>
            </a:r>
            <a:r>
              <a:rPr lang="en-US" dirty="0"/>
              <a:t> </a:t>
            </a:r>
            <a:r>
              <a:rPr lang="en-US" dirty="0" err="1"/>
              <a:t>giáo</a:t>
            </a:r>
            <a:r>
              <a:rPr lang="en-US" dirty="0"/>
              <a:t> </a:t>
            </a:r>
            <a:r>
              <a:rPr lang="en-US" dirty="0" err="1"/>
              <a:t>bình</a:t>
            </a:r>
            <a:r>
              <a:rPr lang="en-US" dirty="0"/>
              <a:t> </a:t>
            </a:r>
            <a:r>
              <a:rPr lang="en-US" dirty="0" err="1"/>
              <a:t>thường</a:t>
            </a:r>
            <a:r>
              <a:rPr lang="en-US" dirty="0"/>
              <a:t> </a:t>
            </a:r>
            <a:r>
              <a:rPr lang="en-US" dirty="0" err="1"/>
              <a:t>theo</a:t>
            </a:r>
            <a:r>
              <a:rPr lang="en-US" dirty="0"/>
              <a:t> </a:t>
            </a:r>
            <a:r>
              <a:rPr lang="en-US" dirty="0" err="1"/>
              <a:t>pháp</a:t>
            </a:r>
            <a:r>
              <a:rPr lang="en-US" dirty="0"/>
              <a:t> </a:t>
            </a:r>
            <a:r>
              <a:rPr lang="en-US" dirty="0" err="1"/>
              <a:t>luật</a:t>
            </a:r>
            <a:r>
              <a:rPr lang="en-US" dirty="0"/>
              <a:t> : </a:t>
            </a:r>
          </a:p>
          <a:p>
            <a:endParaRPr lang="en-US" dirty="0"/>
          </a:p>
        </p:txBody>
      </p:sp>
      <p:sp>
        <p:nvSpPr>
          <p:cNvPr id="10" name="TextBox 9">
            <a:extLst>
              <a:ext uri="{FF2B5EF4-FFF2-40B4-BE49-F238E27FC236}">
                <a16:creationId xmlns="" xmlns:a16="http://schemas.microsoft.com/office/drawing/2014/main" id="{AF73673B-FA6D-414C-B9EB-9E00F0582988}"/>
              </a:ext>
            </a:extLst>
          </p:cNvPr>
          <p:cNvSpPr txBox="1"/>
          <p:nvPr/>
        </p:nvSpPr>
        <p:spPr>
          <a:xfrm>
            <a:off x="800101" y="3371580"/>
            <a:ext cx="10429874" cy="2862322"/>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solidFill>
                  <a:srgbClr val="002060"/>
                </a:solidFill>
              </a:rPr>
              <a:t>	</a:t>
            </a:r>
            <a:r>
              <a:rPr lang="en-US" dirty="0" err="1">
                <a:solidFill>
                  <a:srgbClr val="002060"/>
                </a:solidFill>
              </a:rPr>
              <a:t>Tuyên</a:t>
            </a:r>
            <a:r>
              <a:rPr lang="en-US" dirty="0">
                <a:solidFill>
                  <a:srgbClr val="002060"/>
                </a:solidFill>
              </a:rPr>
              <a:t> </a:t>
            </a:r>
            <a:r>
              <a:rPr lang="en-US" dirty="0" err="1">
                <a:solidFill>
                  <a:srgbClr val="002060"/>
                </a:solidFill>
              </a:rPr>
              <a:t>ngôn</a:t>
            </a:r>
            <a:r>
              <a:rPr lang="en-US" dirty="0">
                <a:solidFill>
                  <a:srgbClr val="002060"/>
                </a:solidFill>
              </a:rPr>
              <a:t> </a:t>
            </a:r>
            <a:r>
              <a:rPr lang="en-US" dirty="0" err="1">
                <a:solidFill>
                  <a:srgbClr val="002060"/>
                </a:solidFill>
              </a:rPr>
              <a:t>quốc</a:t>
            </a:r>
            <a:r>
              <a:rPr lang="en-US" dirty="0">
                <a:solidFill>
                  <a:srgbClr val="002060"/>
                </a:solidFill>
              </a:rPr>
              <a:t> </a:t>
            </a:r>
            <a:r>
              <a:rPr lang="en-US" dirty="0" err="1">
                <a:solidFill>
                  <a:srgbClr val="002060"/>
                </a:solidFill>
              </a:rPr>
              <a:t>tế</a:t>
            </a:r>
            <a:r>
              <a:rPr lang="en-US" dirty="0">
                <a:solidFill>
                  <a:srgbClr val="002060"/>
                </a:solidFill>
              </a:rPr>
              <a:t> </a:t>
            </a:r>
            <a:r>
              <a:rPr lang="en-US" dirty="0" err="1">
                <a:solidFill>
                  <a:srgbClr val="002060"/>
                </a:solidFill>
              </a:rPr>
              <a:t>về</a:t>
            </a:r>
            <a:r>
              <a:rPr lang="en-US" dirty="0">
                <a:solidFill>
                  <a:srgbClr val="002060"/>
                </a:solidFill>
              </a:rPr>
              <a:t> </a:t>
            </a:r>
            <a:r>
              <a:rPr lang="en-US" dirty="0" err="1">
                <a:solidFill>
                  <a:srgbClr val="002060"/>
                </a:solidFill>
              </a:rPr>
              <a:t>nhân</a:t>
            </a:r>
            <a:r>
              <a:rPr lang="en-US" dirty="0">
                <a:solidFill>
                  <a:srgbClr val="002060"/>
                </a:solidFill>
              </a:rPr>
              <a:t> </a:t>
            </a:r>
            <a:r>
              <a:rPr lang="en-US" dirty="0" err="1">
                <a:solidFill>
                  <a:srgbClr val="002060"/>
                </a:solidFill>
              </a:rPr>
              <a:t>quyền</a:t>
            </a:r>
            <a:r>
              <a:rPr lang="en-US" dirty="0">
                <a:solidFill>
                  <a:srgbClr val="002060"/>
                </a:solidFill>
              </a:rPr>
              <a:t> 1948 </a:t>
            </a:r>
            <a:r>
              <a:rPr lang="en-US" dirty="0" err="1">
                <a:solidFill>
                  <a:srgbClr val="002060"/>
                </a:solidFill>
              </a:rPr>
              <a:t>tại</a:t>
            </a:r>
            <a:r>
              <a:rPr lang="en-US" dirty="0">
                <a:solidFill>
                  <a:srgbClr val="002060"/>
                </a:solidFill>
              </a:rPr>
              <a:t> </a:t>
            </a:r>
            <a:r>
              <a:rPr lang="en-US" dirty="0" err="1">
                <a:solidFill>
                  <a:srgbClr val="002060"/>
                </a:solidFill>
              </a:rPr>
              <a:t>Điều</a:t>
            </a:r>
            <a:r>
              <a:rPr lang="en-US" dirty="0">
                <a:solidFill>
                  <a:srgbClr val="002060"/>
                </a:solidFill>
              </a:rPr>
              <a:t> 1 </a:t>
            </a:r>
            <a:r>
              <a:rPr lang="en-US" dirty="0" err="1">
                <a:solidFill>
                  <a:srgbClr val="002060"/>
                </a:solidFill>
              </a:rPr>
              <a:t>ghi</a:t>
            </a:r>
            <a:r>
              <a:rPr lang="en-US" dirty="0">
                <a:solidFill>
                  <a:srgbClr val="002060"/>
                </a:solidFill>
              </a:rPr>
              <a:t> </a:t>
            </a:r>
            <a:r>
              <a:rPr lang="en-US" dirty="0" err="1">
                <a:solidFill>
                  <a:srgbClr val="002060"/>
                </a:solidFill>
              </a:rPr>
              <a:t>rõ</a:t>
            </a:r>
            <a:r>
              <a:rPr lang="en-US" dirty="0">
                <a:solidFill>
                  <a:srgbClr val="002060"/>
                </a:solidFill>
              </a:rPr>
              <a:t>: “</a:t>
            </a:r>
            <a:r>
              <a:rPr lang="en-US" dirty="0" err="1">
                <a:solidFill>
                  <a:srgbClr val="002060"/>
                </a:solidFill>
              </a:rPr>
              <a:t>Tất</a:t>
            </a:r>
            <a:r>
              <a:rPr lang="en-US" dirty="0">
                <a:solidFill>
                  <a:srgbClr val="002060"/>
                </a:solidFill>
              </a:rPr>
              <a:t> </a:t>
            </a:r>
            <a:r>
              <a:rPr lang="en-US" dirty="0" err="1">
                <a:solidFill>
                  <a:srgbClr val="002060"/>
                </a:solidFill>
              </a:rPr>
              <a:t>cả</a:t>
            </a:r>
            <a:r>
              <a:rPr lang="en-US" dirty="0">
                <a:solidFill>
                  <a:srgbClr val="002060"/>
                </a:solidFill>
              </a:rPr>
              <a:t> </a:t>
            </a:r>
            <a:r>
              <a:rPr lang="en-US" dirty="0" err="1">
                <a:solidFill>
                  <a:srgbClr val="002060"/>
                </a:solidFill>
              </a:rPr>
              <a:t>mọi</a:t>
            </a:r>
            <a:r>
              <a:rPr lang="en-US" dirty="0">
                <a:solidFill>
                  <a:srgbClr val="002060"/>
                </a:solidFill>
              </a:rPr>
              <a:t> </a:t>
            </a:r>
            <a:r>
              <a:rPr lang="en-US" dirty="0" err="1">
                <a:solidFill>
                  <a:srgbClr val="002060"/>
                </a:solidFill>
              </a:rPr>
              <a:t>người</a:t>
            </a:r>
            <a:r>
              <a:rPr lang="en-US" dirty="0">
                <a:solidFill>
                  <a:srgbClr val="002060"/>
                </a:solidFill>
              </a:rPr>
              <a:t> </a:t>
            </a:r>
            <a:r>
              <a:rPr lang="en-US" dirty="0" err="1">
                <a:solidFill>
                  <a:srgbClr val="002060"/>
                </a:solidFill>
              </a:rPr>
              <a:t>sinh</a:t>
            </a:r>
            <a:r>
              <a:rPr lang="en-US" dirty="0">
                <a:solidFill>
                  <a:srgbClr val="002060"/>
                </a:solidFill>
              </a:rPr>
              <a:t> ra </a:t>
            </a:r>
            <a:r>
              <a:rPr lang="en-US" dirty="0" err="1">
                <a:solidFill>
                  <a:srgbClr val="002060"/>
                </a:solidFill>
              </a:rPr>
              <a:t>đều</a:t>
            </a:r>
            <a:r>
              <a:rPr lang="en-US" dirty="0">
                <a:solidFill>
                  <a:srgbClr val="002060"/>
                </a:solidFill>
              </a:rPr>
              <a:t> </a:t>
            </a:r>
            <a:r>
              <a:rPr lang="en-US" dirty="0" err="1">
                <a:solidFill>
                  <a:srgbClr val="002060"/>
                </a:solidFill>
              </a:rPr>
              <a:t>được</a:t>
            </a:r>
            <a:r>
              <a:rPr lang="en-US" dirty="0">
                <a:solidFill>
                  <a:srgbClr val="002060"/>
                </a:solidFill>
              </a:rPr>
              <a:t> </a:t>
            </a:r>
            <a:r>
              <a:rPr lang="en-US" dirty="0" err="1">
                <a:solidFill>
                  <a:srgbClr val="002060"/>
                </a:solidFill>
              </a:rPr>
              <a:t>tự</a:t>
            </a:r>
            <a:r>
              <a:rPr lang="en-US" dirty="0">
                <a:solidFill>
                  <a:srgbClr val="002060"/>
                </a:solidFill>
              </a:rPr>
              <a:t> do </a:t>
            </a:r>
            <a:r>
              <a:rPr lang="en-US" dirty="0" err="1">
                <a:solidFill>
                  <a:srgbClr val="002060"/>
                </a:solidFill>
              </a:rPr>
              <a:t>và</a:t>
            </a:r>
            <a:r>
              <a:rPr lang="en-US" dirty="0">
                <a:solidFill>
                  <a:srgbClr val="002060"/>
                </a:solidFill>
              </a:rPr>
              <a:t> </a:t>
            </a:r>
            <a:r>
              <a:rPr lang="en-US" dirty="0" err="1">
                <a:solidFill>
                  <a:srgbClr val="002060"/>
                </a:solidFill>
              </a:rPr>
              <a:t>bình</a:t>
            </a:r>
            <a:r>
              <a:rPr lang="en-US" dirty="0">
                <a:solidFill>
                  <a:srgbClr val="002060"/>
                </a:solidFill>
              </a:rPr>
              <a:t> </a:t>
            </a:r>
            <a:r>
              <a:rPr lang="en-US" dirty="0" err="1">
                <a:solidFill>
                  <a:srgbClr val="002060"/>
                </a:solidFill>
              </a:rPr>
              <a:t>đẳng</a:t>
            </a:r>
            <a:r>
              <a:rPr lang="en-US" dirty="0">
                <a:solidFill>
                  <a:srgbClr val="002060"/>
                </a:solidFill>
              </a:rPr>
              <a:t> </a:t>
            </a:r>
            <a:r>
              <a:rPr lang="en-US" dirty="0" err="1">
                <a:solidFill>
                  <a:srgbClr val="002060"/>
                </a:solidFill>
              </a:rPr>
              <a:t>về</a:t>
            </a:r>
            <a:r>
              <a:rPr lang="en-US" dirty="0">
                <a:solidFill>
                  <a:srgbClr val="002060"/>
                </a:solidFill>
              </a:rPr>
              <a:t> </a:t>
            </a:r>
            <a:r>
              <a:rPr lang="en-US" dirty="0" err="1">
                <a:solidFill>
                  <a:srgbClr val="002060"/>
                </a:solidFill>
              </a:rPr>
              <a:t>nhân</a:t>
            </a:r>
            <a:r>
              <a:rPr lang="en-US" dirty="0">
                <a:solidFill>
                  <a:srgbClr val="002060"/>
                </a:solidFill>
              </a:rPr>
              <a:t> </a:t>
            </a:r>
            <a:r>
              <a:rPr lang="en-US" dirty="0" err="1">
                <a:solidFill>
                  <a:srgbClr val="002060"/>
                </a:solidFill>
              </a:rPr>
              <a:t>phẩm</a:t>
            </a:r>
            <a:r>
              <a:rPr lang="en-US" dirty="0">
                <a:solidFill>
                  <a:srgbClr val="002060"/>
                </a:solidFill>
              </a:rPr>
              <a:t> </a:t>
            </a:r>
            <a:r>
              <a:rPr lang="en-US" dirty="0" err="1">
                <a:solidFill>
                  <a:srgbClr val="002060"/>
                </a:solidFill>
              </a:rPr>
              <a:t>và</a:t>
            </a:r>
            <a:r>
              <a:rPr lang="en-US" dirty="0">
                <a:solidFill>
                  <a:srgbClr val="002060"/>
                </a:solidFill>
              </a:rPr>
              <a:t> </a:t>
            </a:r>
            <a:r>
              <a:rPr lang="en-US" dirty="0" err="1">
                <a:solidFill>
                  <a:srgbClr val="002060"/>
                </a:solidFill>
              </a:rPr>
              <a:t>quyền</a:t>
            </a:r>
            <a:r>
              <a:rPr lang="en-US" dirty="0">
                <a:solidFill>
                  <a:srgbClr val="002060"/>
                </a:solidFill>
              </a:rPr>
              <a:t>”</a:t>
            </a:r>
          </a:p>
          <a:p>
            <a:r>
              <a:rPr lang="en-US" dirty="0">
                <a:solidFill>
                  <a:srgbClr val="002060"/>
                </a:solidFill>
              </a:rPr>
              <a:t>	</a:t>
            </a:r>
            <a:r>
              <a:rPr lang="en-US" dirty="0" err="1">
                <a:solidFill>
                  <a:srgbClr val="002060"/>
                </a:solidFill>
              </a:rPr>
              <a:t>Tuyên</a:t>
            </a:r>
            <a:r>
              <a:rPr lang="en-US" dirty="0">
                <a:solidFill>
                  <a:srgbClr val="002060"/>
                </a:solidFill>
              </a:rPr>
              <a:t> </a:t>
            </a:r>
            <a:r>
              <a:rPr lang="en-US" dirty="0" err="1">
                <a:solidFill>
                  <a:srgbClr val="002060"/>
                </a:solidFill>
              </a:rPr>
              <a:t>ngôn</a:t>
            </a:r>
            <a:r>
              <a:rPr lang="en-US" dirty="0">
                <a:solidFill>
                  <a:srgbClr val="002060"/>
                </a:solidFill>
              </a:rPr>
              <a:t> </a:t>
            </a:r>
            <a:r>
              <a:rPr lang="en-US" dirty="0" err="1">
                <a:solidFill>
                  <a:srgbClr val="002060"/>
                </a:solidFill>
              </a:rPr>
              <a:t>Độc</a:t>
            </a:r>
            <a:r>
              <a:rPr lang="en-US" dirty="0">
                <a:solidFill>
                  <a:srgbClr val="002060"/>
                </a:solidFill>
              </a:rPr>
              <a:t> </a:t>
            </a:r>
            <a:r>
              <a:rPr lang="en-US" dirty="0" err="1">
                <a:solidFill>
                  <a:srgbClr val="002060"/>
                </a:solidFill>
              </a:rPr>
              <a:t>lập</a:t>
            </a:r>
            <a:r>
              <a:rPr lang="en-US" dirty="0">
                <a:solidFill>
                  <a:srgbClr val="002060"/>
                </a:solidFill>
              </a:rPr>
              <a:t> </a:t>
            </a:r>
            <a:r>
              <a:rPr lang="en-US" dirty="0" err="1">
                <a:solidFill>
                  <a:srgbClr val="002060"/>
                </a:solidFill>
              </a:rPr>
              <a:t>của</a:t>
            </a:r>
            <a:r>
              <a:rPr lang="en-US" dirty="0">
                <a:solidFill>
                  <a:srgbClr val="002060"/>
                </a:solidFill>
              </a:rPr>
              <a:t> </a:t>
            </a:r>
            <a:r>
              <a:rPr lang="en-US" dirty="0" err="1">
                <a:solidFill>
                  <a:srgbClr val="002060"/>
                </a:solidFill>
              </a:rPr>
              <a:t>Việt</a:t>
            </a:r>
            <a:r>
              <a:rPr lang="en-US" dirty="0">
                <a:solidFill>
                  <a:srgbClr val="002060"/>
                </a:solidFill>
              </a:rPr>
              <a:t> Nam </a:t>
            </a:r>
            <a:r>
              <a:rPr lang="en-US" dirty="0" err="1">
                <a:solidFill>
                  <a:srgbClr val="002060"/>
                </a:solidFill>
              </a:rPr>
              <a:t>cũng</a:t>
            </a:r>
            <a:r>
              <a:rPr lang="en-US" dirty="0">
                <a:solidFill>
                  <a:srgbClr val="002060"/>
                </a:solidFill>
              </a:rPr>
              <a:t> </a:t>
            </a:r>
            <a:r>
              <a:rPr lang="en-US" dirty="0" err="1">
                <a:solidFill>
                  <a:srgbClr val="002060"/>
                </a:solidFill>
              </a:rPr>
              <a:t>ghi</a:t>
            </a:r>
            <a:r>
              <a:rPr lang="en-US" dirty="0">
                <a:solidFill>
                  <a:srgbClr val="002060"/>
                </a:solidFill>
              </a:rPr>
              <a:t>: “</a:t>
            </a:r>
            <a:r>
              <a:rPr lang="en-US" dirty="0" err="1">
                <a:solidFill>
                  <a:srgbClr val="002060"/>
                </a:solidFill>
              </a:rPr>
              <a:t>Tất</a:t>
            </a:r>
            <a:r>
              <a:rPr lang="en-US" dirty="0">
                <a:solidFill>
                  <a:srgbClr val="002060"/>
                </a:solidFill>
              </a:rPr>
              <a:t> </a:t>
            </a:r>
            <a:r>
              <a:rPr lang="en-US" dirty="0" err="1">
                <a:solidFill>
                  <a:srgbClr val="002060"/>
                </a:solidFill>
              </a:rPr>
              <a:t>cả</a:t>
            </a:r>
            <a:r>
              <a:rPr lang="en-US" dirty="0">
                <a:solidFill>
                  <a:srgbClr val="002060"/>
                </a:solidFill>
              </a:rPr>
              <a:t> </a:t>
            </a:r>
            <a:r>
              <a:rPr lang="en-US" dirty="0" err="1">
                <a:solidFill>
                  <a:srgbClr val="002060"/>
                </a:solidFill>
              </a:rPr>
              <a:t>mọi</a:t>
            </a:r>
            <a:r>
              <a:rPr lang="en-US" dirty="0">
                <a:solidFill>
                  <a:srgbClr val="002060"/>
                </a:solidFill>
              </a:rPr>
              <a:t> </a:t>
            </a:r>
            <a:r>
              <a:rPr lang="en-US" dirty="0" err="1">
                <a:solidFill>
                  <a:srgbClr val="002060"/>
                </a:solidFill>
              </a:rPr>
              <a:t>người</a:t>
            </a:r>
            <a:r>
              <a:rPr lang="en-US" dirty="0">
                <a:solidFill>
                  <a:srgbClr val="002060"/>
                </a:solidFill>
              </a:rPr>
              <a:t> </a:t>
            </a:r>
            <a:r>
              <a:rPr lang="en-US" dirty="0" err="1">
                <a:solidFill>
                  <a:srgbClr val="002060"/>
                </a:solidFill>
              </a:rPr>
              <a:t>đều</a:t>
            </a:r>
            <a:r>
              <a:rPr lang="en-US" dirty="0">
                <a:solidFill>
                  <a:srgbClr val="002060"/>
                </a:solidFill>
              </a:rPr>
              <a:t> </a:t>
            </a:r>
            <a:r>
              <a:rPr lang="en-US" dirty="0" err="1">
                <a:solidFill>
                  <a:srgbClr val="002060"/>
                </a:solidFill>
              </a:rPr>
              <a:t>sinh</a:t>
            </a:r>
            <a:r>
              <a:rPr lang="en-US" dirty="0">
                <a:solidFill>
                  <a:srgbClr val="002060"/>
                </a:solidFill>
              </a:rPr>
              <a:t> ra </a:t>
            </a:r>
            <a:r>
              <a:rPr lang="en-US" dirty="0" err="1">
                <a:solidFill>
                  <a:srgbClr val="002060"/>
                </a:solidFill>
              </a:rPr>
              <a:t>có</a:t>
            </a:r>
            <a:r>
              <a:rPr lang="en-US" dirty="0">
                <a:solidFill>
                  <a:srgbClr val="002060"/>
                </a:solidFill>
              </a:rPr>
              <a:t> </a:t>
            </a:r>
            <a:r>
              <a:rPr lang="en-US" dirty="0" err="1">
                <a:solidFill>
                  <a:srgbClr val="002060"/>
                </a:solidFill>
              </a:rPr>
              <a:t>quyền</a:t>
            </a:r>
            <a:r>
              <a:rPr lang="en-US" dirty="0">
                <a:solidFill>
                  <a:srgbClr val="002060"/>
                </a:solidFill>
              </a:rPr>
              <a:t> </a:t>
            </a:r>
            <a:r>
              <a:rPr lang="en-US" dirty="0" err="1">
                <a:solidFill>
                  <a:srgbClr val="002060"/>
                </a:solidFill>
              </a:rPr>
              <a:t>bình</a:t>
            </a:r>
            <a:r>
              <a:rPr lang="en-US" dirty="0">
                <a:solidFill>
                  <a:srgbClr val="002060"/>
                </a:solidFill>
              </a:rPr>
              <a:t> </a:t>
            </a:r>
            <a:r>
              <a:rPr lang="en-US" dirty="0" err="1">
                <a:solidFill>
                  <a:srgbClr val="002060"/>
                </a:solidFill>
              </a:rPr>
              <a:t>đẳng</a:t>
            </a:r>
            <a:r>
              <a:rPr lang="en-US" dirty="0">
                <a:solidFill>
                  <a:srgbClr val="002060"/>
                </a:solidFill>
              </a:rPr>
              <a:t>. </a:t>
            </a:r>
            <a:r>
              <a:rPr lang="en-US" dirty="0" err="1">
                <a:solidFill>
                  <a:srgbClr val="002060"/>
                </a:solidFill>
              </a:rPr>
              <a:t>tạo</a:t>
            </a:r>
            <a:r>
              <a:rPr lang="en-US" dirty="0">
                <a:solidFill>
                  <a:srgbClr val="002060"/>
                </a:solidFill>
              </a:rPr>
              <a:t> </a:t>
            </a:r>
            <a:r>
              <a:rPr lang="en-US" dirty="0" err="1">
                <a:solidFill>
                  <a:srgbClr val="002060"/>
                </a:solidFill>
              </a:rPr>
              <a:t>hóa</a:t>
            </a:r>
            <a:r>
              <a:rPr lang="en-US" dirty="0">
                <a:solidFill>
                  <a:srgbClr val="002060"/>
                </a:solidFill>
              </a:rPr>
              <a:t> </a:t>
            </a:r>
            <a:r>
              <a:rPr lang="en-US" dirty="0" err="1">
                <a:solidFill>
                  <a:srgbClr val="002060"/>
                </a:solidFill>
              </a:rPr>
              <a:t>cho</a:t>
            </a:r>
            <a:r>
              <a:rPr lang="en-US" dirty="0">
                <a:solidFill>
                  <a:srgbClr val="002060"/>
                </a:solidFill>
              </a:rPr>
              <a:t> </a:t>
            </a:r>
            <a:r>
              <a:rPr lang="en-US" dirty="0" err="1">
                <a:solidFill>
                  <a:srgbClr val="002060"/>
                </a:solidFill>
              </a:rPr>
              <a:t>họ</a:t>
            </a:r>
            <a:r>
              <a:rPr lang="en-US" dirty="0">
                <a:solidFill>
                  <a:srgbClr val="002060"/>
                </a:solidFill>
              </a:rPr>
              <a:t> </a:t>
            </a:r>
            <a:r>
              <a:rPr lang="en-US" dirty="0" err="1">
                <a:solidFill>
                  <a:srgbClr val="002060"/>
                </a:solidFill>
              </a:rPr>
              <a:t>những</a:t>
            </a:r>
            <a:r>
              <a:rPr lang="en-US" dirty="0">
                <a:solidFill>
                  <a:srgbClr val="002060"/>
                </a:solidFill>
              </a:rPr>
              <a:t> </a:t>
            </a:r>
            <a:r>
              <a:rPr lang="en-US" dirty="0" err="1">
                <a:solidFill>
                  <a:srgbClr val="002060"/>
                </a:solidFill>
              </a:rPr>
              <a:t>quyền</a:t>
            </a:r>
            <a:r>
              <a:rPr lang="en-US" dirty="0">
                <a:solidFill>
                  <a:srgbClr val="002060"/>
                </a:solidFill>
              </a:rPr>
              <a:t> </a:t>
            </a:r>
            <a:r>
              <a:rPr lang="en-US" dirty="0" err="1">
                <a:solidFill>
                  <a:srgbClr val="002060"/>
                </a:solidFill>
              </a:rPr>
              <a:t>không</a:t>
            </a:r>
            <a:r>
              <a:rPr lang="en-US" dirty="0">
                <a:solidFill>
                  <a:srgbClr val="002060"/>
                </a:solidFill>
              </a:rPr>
              <a:t> ai </a:t>
            </a:r>
            <a:r>
              <a:rPr lang="en-US" dirty="0" err="1">
                <a:solidFill>
                  <a:srgbClr val="002060"/>
                </a:solidFill>
              </a:rPr>
              <a:t>có</a:t>
            </a:r>
            <a:r>
              <a:rPr lang="en-US" dirty="0">
                <a:solidFill>
                  <a:srgbClr val="002060"/>
                </a:solidFill>
              </a:rPr>
              <a:t> </a:t>
            </a:r>
            <a:r>
              <a:rPr lang="en-US" dirty="0" err="1">
                <a:solidFill>
                  <a:srgbClr val="002060"/>
                </a:solidFill>
              </a:rPr>
              <a:t>thể</a:t>
            </a:r>
            <a:r>
              <a:rPr lang="en-US" dirty="0">
                <a:solidFill>
                  <a:srgbClr val="002060"/>
                </a:solidFill>
              </a:rPr>
              <a:t> </a:t>
            </a:r>
            <a:r>
              <a:rPr lang="en-US" dirty="0" err="1">
                <a:solidFill>
                  <a:srgbClr val="002060"/>
                </a:solidFill>
              </a:rPr>
              <a:t>xâm</a:t>
            </a:r>
            <a:r>
              <a:rPr lang="en-US" dirty="0">
                <a:solidFill>
                  <a:srgbClr val="002060"/>
                </a:solidFill>
              </a:rPr>
              <a:t> </a:t>
            </a:r>
            <a:r>
              <a:rPr lang="en-US" dirty="0" err="1">
                <a:solidFill>
                  <a:srgbClr val="002060"/>
                </a:solidFill>
              </a:rPr>
              <a:t>phạm</a:t>
            </a:r>
            <a:r>
              <a:rPr lang="en-US" dirty="0">
                <a:solidFill>
                  <a:srgbClr val="002060"/>
                </a:solidFill>
              </a:rPr>
              <a:t> </a:t>
            </a:r>
            <a:r>
              <a:rPr lang="en-US" dirty="0" err="1">
                <a:solidFill>
                  <a:srgbClr val="002060"/>
                </a:solidFill>
              </a:rPr>
              <a:t>được</a:t>
            </a:r>
            <a:r>
              <a:rPr lang="en-US" dirty="0">
                <a:solidFill>
                  <a:srgbClr val="002060"/>
                </a:solidFill>
              </a:rPr>
              <a:t>; </a:t>
            </a:r>
            <a:r>
              <a:rPr lang="en-US" dirty="0" err="1">
                <a:solidFill>
                  <a:srgbClr val="002060"/>
                </a:solidFill>
              </a:rPr>
              <a:t>trong</a:t>
            </a:r>
            <a:r>
              <a:rPr lang="en-US" dirty="0">
                <a:solidFill>
                  <a:srgbClr val="002060"/>
                </a:solidFill>
              </a:rPr>
              <a:t> </a:t>
            </a:r>
            <a:r>
              <a:rPr lang="en-US" dirty="0" err="1">
                <a:solidFill>
                  <a:srgbClr val="002060"/>
                </a:solidFill>
              </a:rPr>
              <a:t>những</a:t>
            </a:r>
            <a:r>
              <a:rPr lang="en-US" dirty="0">
                <a:solidFill>
                  <a:srgbClr val="002060"/>
                </a:solidFill>
              </a:rPr>
              <a:t> </a:t>
            </a:r>
            <a:r>
              <a:rPr lang="en-US" dirty="0" err="1">
                <a:solidFill>
                  <a:srgbClr val="002060"/>
                </a:solidFill>
              </a:rPr>
              <a:t>quyền</a:t>
            </a:r>
            <a:r>
              <a:rPr lang="en-US" dirty="0">
                <a:solidFill>
                  <a:srgbClr val="002060"/>
                </a:solidFill>
              </a:rPr>
              <a:t>  </a:t>
            </a:r>
            <a:r>
              <a:rPr lang="en-US" dirty="0" err="1">
                <a:solidFill>
                  <a:srgbClr val="002060"/>
                </a:solidFill>
              </a:rPr>
              <a:t>ấy</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quyền</a:t>
            </a:r>
            <a:r>
              <a:rPr lang="en-US" dirty="0">
                <a:solidFill>
                  <a:srgbClr val="002060"/>
                </a:solidFill>
              </a:rPr>
              <a:t> </a:t>
            </a:r>
            <a:r>
              <a:rPr lang="en-US" dirty="0" err="1">
                <a:solidFill>
                  <a:srgbClr val="002060"/>
                </a:solidFill>
              </a:rPr>
              <a:t>được</a:t>
            </a:r>
            <a:r>
              <a:rPr lang="en-US" dirty="0">
                <a:solidFill>
                  <a:srgbClr val="002060"/>
                </a:solidFill>
              </a:rPr>
              <a:t> </a:t>
            </a:r>
            <a:r>
              <a:rPr lang="en-US" dirty="0" err="1">
                <a:solidFill>
                  <a:srgbClr val="002060"/>
                </a:solidFill>
              </a:rPr>
              <a:t>sống</a:t>
            </a:r>
            <a:r>
              <a:rPr lang="en-US" dirty="0">
                <a:solidFill>
                  <a:srgbClr val="002060"/>
                </a:solidFill>
              </a:rPr>
              <a:t>, </a:t>
            </a:r>
            <a:r>
              <a:rPr lang="en-US" dirty="0" err="1">
                <a:solidFill>
                  <a:srgbClr val="002060"/>
                </a:solidFill>
              </a:rPr>
              <a:t>quyền</a:t>
            </a:r>
            <a:r>
              <a:rPr lang="en-US" dirty="0">
                <a:solidFill>
                  <a:srgbClr val="002060"/>
                </a:solidFill>
              </a:rPr>
              <a:t> </a:t>
            </a:r>
            <a:r>
              <a:rPr lang="en-US" dirty="0" err="1">
                <a:solidFill>
                  <a:srgbClr val="002060"/>
                </a:solidFill>
              </a:rPr>
              <a:t>tự</a:t>
            </a:r>
            <a:r>
              <a:rPr lang="en-US" dirty="0">
                <a:solidFill>
                  <a:srgbClr val="002060"/>
                </a:solidFill>
              </a:rPr>
              <a:t> do </a:t>
            </a:r>
            <a:r>
              <a:rPr lang="en-US" dirty="0" err="1">
                <a:solidFill>
                  <a:srgbClr val="002060"/>
                </a:solidFill>
              </a:rPr>
              <a:t>và</a:t>
            </a:r>
            <a:r>
              <a:rPr lang="en-US" dirty="0">
                <a:solidFill>
                  <a:srgbClr val="002060"/>
                </a:solidFill>
              </a:rPr>
              <a:t> </a:t>
            </a:r>
            <a:r>
              <a:rPr lang="en-US" dirty="0" err="1">
                <a:solidFill>
                  <a:srgbClr val="002060"/>
                </a:solidFill>
              </a:rPr>
              <a:t>quyền</a:t>
            </a:r>
            <a:r>
              <a:rPr lang="en-US" dirty="0">
                <a:solidFill>
                  <a:srgbClr val="002060"/>
                </a:solidFill>
              </a:rPr>
              <a:t> </a:t>
            </a:r>
            <a:r>
              <a:rPr lang="en-US" dirty="0" err="1">
                <a:solidFill>
                  <a:srgbClr val="002060"/>
                </a:solidFill>
              </a:rPr>
              <a:t>mưu</a:t>
            </a:r>
            <a:r>
              <a:rPr lang="en-US" dirty="0">
                <a:solidFill>
                  <a:srgbClr val="002060"/>
                </a:solidFill>
              </a:rPr>
              <a:t> </a:t>
            </a:r>
            <a:r>
              <a:rPr lang="en-US" dirty="0" err="1">
                <a:solidFill>
                  <a:srgbClr val="002060"/>
                </a:solidFill>
              </a:rPr>
              <a:t>cầu</a:t>
            </a:r>
            <a:r>
              <a:rPr lang="en-US" dirty="0">
                <a:solidFill>
                  <a:srgbClr val="002060"/>
                </a:solidFill>
              </a:rPr>
              <a:t> </a:t>
            </a:r>
            <a:r>
              <a:rPr lang="en-US" dirty="0" err="1">
                <a:solidFill>
                  <a:srgbClr val="002060"/>
                </a:solidFill>
              </a:rPr>
              <a:t>hạnh</a:t>
            </a:r>
            <a:r>
              <a:rPr lang="en-US" dirty="0">
                <a:solidFill>
                  <a:srgbClr val="002060"/>
                </a:solidFill>
              </a:rPr>
              <a:t> </a:t>
            </a:r>
            <a:r>
              <a:rPr lang="en-US" dirty="0" err="1">
                <a:solidFill>
                  <a:srgbClr val="002060"/>
                </a:solidFill>
              </a:rPr>
              <a:t>phúc</a:t>
            </a:r>
            <a:r>
              <a:rPr lang="en-US" dirty="0">
                <a:solidFill>
                  <a:srgbClr val="002060"/>
                </a:solidFill>
              </a:rPr>
              <a:t>".</a:t>
            </a:r>
          </a:p>
          <a:p>
            <a:r>
              <a:rPr lang="en-US" dirty="0">
                <a:solidFill>
                  <a:srgbClr val="002060"/>
                </a:solidFill>
              </a:rPr>
              <a:t>	</a:t>
            </a:r>
            <a:r>
              <a:rPr lang="vi-VN" dirty="0">
                <a:solidFill>
                  <a:srgbClr val="002060"/>
                </a:solidFill>
              </a:rPr>
              <a:t>Trong Hiến pháp 2013 </a:t>
            </a:r>
            <a:r>
              <a:rPr lang="en-US" dirty="0" err="1">
                <a:solidFill>
                  <a:srgbClr val="002060"/>
                </a:solidFill>
              </a:rPr>
              <a:t>Điều</a:t>
            </a:r>
            <a:r>
              <a:rPr lang="en-US" dirty="0">
                <a:solidFill>
                  <a:srgbClr val="002060"/>
                </a:solidFill>
              </a:rPr>
              <a:t> 14. 1. “Ở </a:t>
            </a:r>
            <a:r>
              <a:rPr lang="en-US" dirty="0" err="1">
                <a:solidFill>
                  <a:srgbClr val="002060"/>
                </a:solidFill>
              </a:rPr>
              <a:t>nước</a:t>
            </a:r>
            <a:r>
              <a:rPr lang="en-US" dirty="0">
                <a:solidFill>
                  <a:srgbClr val="002060"/>
                </a:solidFill>
              </a:rPr>
              <a:t> </a:t>
            </a:r>
            <a:r>
              <a:rPr lang="en-US" dirty="0" err="1">
                <a:solidFill>
                  <a:srgbClr val="002060"/>
                </a:solidFill>
              </a:rPr>
              <a:t>Cộng</a:t>
            </a:r>
            <a:r>
              <a:rPr lang="en-US" dirty="0">
                <a:solidFill>
                  <a:srgbClr val="002060"/>
                </a:solidFill>
              </a:rPr>
              <a:t> </a:t>
            </a:r>
            <a:r>
              <a:rPr lang="en-US" dirty="0" err="1">
                <a:solidFill>
                  <a:srgbClr val="002060"/>
                </a:solidFill>
              </a:rPr>
              <a:t>hòa</a:t>
            </a:r>
            <a:r>
              <a:rPr lang="en-US" dirty="0">
                <a:solidFill>
                  <a:srgbClr val="002060"/>
                </a:solidFill>
              </a:rPr>
              <a:t> </a:t>
            </a:r>
            <a:r>
              <a:rPr lang="en-US" dirty="0" err="1">
                <a:solidFill>
                  <a:srgbClr val="002060"/>
                </a:solidFill>
              </a:rPr>
              <a:t>xã</a:t>
            </a:r>
            <a:r>
              <a:rPr lang="en-US" dirty="0">
                <a:solidFill>
                  <a:srgbClr val="002060"/>
                </a:solidFill>
              </a:rPr>
              <a:t> </a:t>
            </a:r>
            <a:r>
              <a:rPr lang="en-US" dirty="0" err="1">
                <a:solidFill>
                  <a:srgbClr val="002060"/>
                </a:solidFill>
              </a:rPr>
              <a:t>hội</a:t>
            </a:r>
            <a:r>
              <a:rPr lang="en-US" dirty="0">
                <a:solidFill>
                  <a:srgbClr val="002060"/>
                </a:solidFill>
              </a:rPr>
              <a:t> </a:t>
            </a:r>
            <a:r>
              <a:rPr lang="en-US" dirty="0" err="1">
                <a:solidFill>
                  <a:srgbClr val="002060"/>
                </a:solidFill>
              </a:rPr>
              <a:t>chủ</a:t>
            </a:r>
            <a:r>
              <a:rPr lang="en-US" dirty="0">
                <a:solidFill>
                  <a:srgbClr val="002060"/>
                </a:solidFill>
              </a:rPr>
              <a:t> </a:t>
            </a:r>
            <a:r>
              <a:rPr lang="en-US" dirty="0" err="1">
                <a:solidFill>
                  <a:srgbClr val="002060"/>
                </a:solidFill>
              </a:rPr>
              <a:t>nghĩa</a:t>
            </a:r>
            <a:r>
              <a:rPr lang="en-US" dirty="0">
                <a:solidFill>
                  <a:srgbClr val="002060"/>
                </a:solidFill>
              </a:rPr>
              <a:t> </a:t>
            </a:r>
            <a:r>
              <a:rPr lang="en-US" dirty="0" err="1">
                <a:solidFill>
                  <a:srgbClr val="002060"/>
                </a:solidFill>
              </a:rPr>
              <a:t>Việt</a:t>
            </a:r>
            <a:r>
              <a:rPr lang="en-US" dirty="0">
                <a:solidFill>
                  <a:srgbClr val="002060"/>
                </a:solidFill>
              </a:rPr>
              <a:t> Nam, </a:t>
            </a:r>
            <a:r>
              <a:rPr lang="en-US" dirty="0" err="1">
                <a:solidFill>
                  <a:srgbClr val="002060"/>
                </a:solidFill>
              </a:rPr>
              <a:t>các</a:t>
            </a:r>
            <a:r>
              <a:rPr lang="en-US" dirty="0">
                <a:solidFill>
                  <a:srgbClr val="002060"/>
                </a:solidFill>
              </a:rPr>
              <a:t> </a:t>
            </a:r>
            <a:r>
              <a:rPr lang="en-US" dirty="0" err="1">
                <a:solidFill>
                  <a:srgbClr val="002060"/>
                </a:solidFill>
              </a:rPr>
              <a:t>quyền</a:t>
            </a:r>
            <a:r>
              <a:rPr lang="en-US" dirty="0">
                <a:solidFill>
                  <a:srgbClr val="002060"/>
                </a:solidFill>
              </a:rPr>
              <a:t> con </a:t>
            </a:r>
            <a:r>
              <a:rPr lang="en-US" dirty="0" err="1">
                <a:solidFill>
                  <a:srgbClr val="002060"/>
                </a:solidFill>
              </a:rPr>
              <a:t>người</a:t>
            </a:r>
            <a:r>
              <a:rPr lang="en-US" dirty="0">
                <a:solidFill>
                  <a:srgbClr val="002060"/>
                </a:solidFill>
              </a:rPr>
              <a:t>, </a:t>
            </a:r>
            <a:r>
              <a:rPr lang="en-US" dirty="0" err="1">
                <a:solidFill>
                  <a:srgbClr val="002060"/>
                </a:solidFill>
              </a:rPr>
              <a:t>quyền</a:t>
            </a:r>
            <a:r>
              <a:rPr lang="en-US" dirty="0">
                <a:solidFill>
                  <a:srgbClr val="002060"/>
                </a:solidFill>
              </a:rPr>
              <a:t> </a:t>
            </a:r>
            <a:r>
              <a:rPr lang="en-US" dirty="0" err="1">
                <a:solidFill>
                  <a:srgbClr val="002060"/>
                </a:solidFill>
              </a:rPr>
              <a:t>công</a:t>
            </a:r>
            <a:r>
              <a:rPr lang="en-US" dirty="0">
                <a:solidFill>
                  <a:srgbClr val="002060"/>
                </a:solidFill>
              </a:rPr>
              <a:t> </a:t>
            </a:r>
            <a:r>
              <a:rPr lang="en-US" dirty="0" err="1">
                <a:solidFill>
                  <a:srgbClr val="002060"/>
                </a:solidFill>
              </a:rPr>
              <a:t>dân</a:t>
            </a:r>
            <a:r>
              <a:rPr lang="en-US" dirty="0">
                <a:solidFill>
                  <a:srgbClr val="002060"/>
                </a:solidFill>
              </a:rPr>
              <a:t> </a:t>
            </a:r>
            <a:r>
              <a:rPr lang="en-US" dirty="0" err="1">
                <a:solidFill>
                  <a:srgbClr val="002060"/>
                </a:solidFill>
              </a:rPr>
              <a:t>về</a:t>
            </a:r>
            <a:r>
              <a:rPr lang="en-US" dirty="0">
                <a:solidFill>
                  <a:srgbClr val="002060"/>
                </a:solidFill>
              </a:rPr>
              <a:t> </a:t>
            </a:r>
            <a:r>
              <a:rPr lang="en-US" dirty="0" err="1">
                <a:solidFill>
                  <a:srgbClr val="002060"/>
                </a:solidFill>
              </a:rPr>
              <a:t>chính</a:t>
            </a:r>
            <a:r>
              <a:rPr lang="en-US" dirty="0">
                <a:solidFill>
                  <a:srgbClr val="002060"/>
                </a:solidFill>
              </a:rPr>
              <a:t> </a:t>
            </a:r>
            <a:r>
              <a:rPr lang="en-US" dirty="0" err="1">
                <a:solidFill>
                  <a:srgbClr val="002060"/>
                </a:solidFill>
              </a:rPr>
              <a:t>trị</a:t>
            </a:r>
            <a:r>
              <a:rPr lang="en-US" dirty="0">
                <a:solidFill>
                  <a:srgbClr val="002060"/>
                </a:solidFill>
              </a:rPr>
              <a:t>, </a:t>
            </a:r>
            <a:r>
              <a:rPr lang="en-US" dirty="0" err="1">
                <a:solidFill>
                  <a:srgbClr val="002060"/>
                </a:solidFill>
              </a:rPr>
              <a:t>dân</a:t>
            </a:r>
            <a:r>
              <a:rPr lang="en-US" dirty="0">
                <a:solidFill>
                  <a:srgbClr val="002060"/>
                </a:solidFill>
              </a:rPr>
              <a:t> </a:t>
            </a:r>
            <a:r>
              <a:rPr lang="en-US" dirty="0" err="1">
                <a:solidFill>
                  <a:srgbClr val="002060"/>
                </a:solidFill>
              </a:rPr>
              <a:t>sự</a:t>
            </a:r>
            <a:r>
              <a:rPr lang="en-US" dirty="0">
                <a:solidFill>
                  <a:srgbClr val="002060"/>
                </a:solidFill>
              </a:rPr>
              <a:t>, </a:t>
            </a:r>
            <a:r>
              <a:rPr lang="en-US" dirty="0" err="1">
                <a:solidFill>
                  <a:srgbClr val="002060"/>
                </a:solidFill>
              </a:rPr>
              <a:t>kinh</a:t>
            </a:r>
            <a:r>
              <a:rPr lang="en-US" dirty="0">
                <a:solidFill>
                  <a:srgbClr val="002060"/>
                </a:solidFill>
              </a:rPr>
              <a:t> </a:t>
            </a:r>
            <a:r>
              <a:rPr lang="en-US" dirty="0" err="1">
                <a:solidFill>
                  <a:srgbClr val="002060"/>
                </a:solidFill>
              </a:rPr>
              <a:t>tế</a:t>
            </a:r>
            <a:r>
              <a:rPr lang="en-US" dirty="0">
                <a:solidFill>
                  <a:srgbClr val="002060"/>
                </a:solidFill>
              </a:rPr>
              <a:t>, </a:t>
            </a:r>
            <a:r>
              <a:rPr lang="en-US" dirty="0" err="1">
                <a:solidFill>
                  <a:srgbClr val="002060"/>
                </a:solidFill>
              </a:rPr>
              <a:t>văn</a:t>
            </a:r>
            <a:r>
              <a:rPr lang="en-US" dirty="0">
                <a:solidFill>
                  <a:srgbClr val="002060"/>
                </a:solidFill>
              </a:rPr>
              <a:t> </a:t>
            </a:r>
            <a:r>
              <a:rPr lang="en-US" dirty="0" err="1">
                <a:solidFill>
                  <a:srgbClr val="002060"/>
                </a:solidFill>
              </a:rPr>
              <a:t>hóa</a:t>
            </a:r>
            <a:r>
              <a:rPr lang="en-US" dirty="0">
                <a:solidFill>
                  <a:srgbClr val="002060"/>
                </a:solidFill>
              </a:rPr>
              <a:t>, </a:t>
            </a:r>
            <a:r>
              <a:rPr lang="en-US" dirty="0" err="1">
                <a:solidFill>
                  <a:srgbClr val="002060"/>
                </a:solidFill>
              </a:rPr>
              <a:t>xã</a:t>
            </a:r>
            <a:r>
              <a:rPr lang="en-US" dirty="0">
                <a:solidFill>
                  <a:srgbClr val="002060"/>
                </a:solidFill>
              </a:rPr>
              <a:t> </a:t>
            </a:r>
            <a:r>
              <a:rPr lang="en-US" dirty="0" err="1">
                <a:solidFill>
                  <a:srgbClr val="002060"/>
                </a:solidFill>
              </a:rPr>
              <a:t>hội</a:t>
            </a:r>
            <a:r>
              <a:rPr lang="en-US" dirty="0">
                <a:solidFill>
                  <a:srgbClr val="002060"/>
                </a:solidFill>
              </a:rPr>
              <a:t> </a:t>
            </a:r>
            <a:r>
              <a:rPr lang="en-US" dirty="0" err="1">
                <a:solidFill>
                  <a:srgbClr val="002060"/>
                </a:solidFill>
              </a:rPr>
              <a:t>được</a:t>
            </a:r>
            <a:r>
              <a:rPr lang="en-US" dirty="0">
                <a:solidFill>
                  <a:srgbClr val="002060"/>
                </a:solidFill>
              </a:rPr>
              <a:t> </a:t>
            </a:r>
            <a:r>
              <a:rPr lang="en-US" dirty="0" err="1">
                <a:solidFill>
                  <a:srgbClr val="002060"/>
                </a:solidFill>
              </a:rPr>
              <a:t>công</a:t>
            </a:r>
            <a:r>
              <a:rPr lang="en-US" dirty="0">
                <a:solidFill>
                  <a:srgbClr val="002060"/>
                </a:solidFill>
              </a:rPr>
              <a:t> </a:t>
            </a:r>
            <a:r>
              <a:rPr lang="en-US" dirty="0" err="1">
                <a:solidFill>
                  <a:srgbClr val="002060"/>
                </a:solidFill>
              </a:rPr>
              <a:t>nhận</a:t>
            </a:r>
            <a:r>
              <a:rPr lang="en-US" dirty="0">
                <a:solidFill>
                  <a:srgbClr val="002060"/>
                </a:solidFill>
              </a:rPr>
              <a:t>, </a:t>
            </a:r>
            <a:r>
              <a:rPr lang="en-US" dirty="0" err="1">
                <a:solidFill>
                  <a:srgbClr val="002060"/>
                </a:solidFill>
              </a:rPr>
              <a:t>tôn</a:t>
            </a:r>
            <a:r>
              <a:rPr lang="en-US" dirty="0">
                <a:solidFill>
                  <a:srgbClr val="002060"/>
                </a:solidFill>
              </a:rPr>
              <a:t> </a:t>
            </a:r>
            <a:r>
              <a:rPr lang="en-US" dirty="0" err="1">
                <a:solidFill>
                  <a:srgbClr val="002060"/>
                </a:solidFill>
              </a:rPr>
              <a:t>trọng</a:t>
            </a:r>
            <a:r>
              <a:rPr lang="en-US" dirty="0">
                <a:solidFill>
                  <a:srgbClr val="002060"/>
                </a:solidFill>
              </a:rPr>
              <a:t>, </a:t>
            </a:r>
            <a:r>
              <a:rPr lang="en-US" dirty="0" err="1">
                <a:solidFill>
                  <a:srgbClr val="002060"/>
                </a:solidFill>
              </a:rPr>
              <a:t>bảo</a:t>
            </a:r>
            <a:r>
              <a:rPr lang="en-US" dirty="0">
                <a:solidFill>
                  <a:srgbClr val="002060"/>
                </a:solidFill>
              </a:rPr>
              <a:t> </a:t>
            </a:r>
            <a:r>
              <a:rPr lang="en-US" dirty="0" err="1">
                <a:solidFill>
                  <a:srgbClr val="002060"/>
                </a:solidFill>
              </a:rPr>
              <a:t>vệ</a:t>
            </a:r>
            <a:r>
              <a:rPr lang="en-US" dirty="0">
                <a:solidFill>
                  <a:srgbClr val="002060"/>
                </a:solidFill>
              </a:rPr>
              <a:t>, </a:t>
            </a:r>
            <a:r>
              <a:rPr lang="en-US" dirty="0" err="1">
                <a:solidFill>
                  <a:srgbClr val="002060"/>
                </a:solidFill>
              </a:rPr>
              <a:t>bảo</a:t>
            </a:r>
            <a:r>
              <a:rPr lang="en-US" dirty="0">
                <a:solidFill>
                  <a:srgbClr val="002060"/>
                </a:solidFill>
              </a:rPr>
              <a:t> </a:t>
            </a:r>
            <a:r>
              <a:rPr lang="en-US" dirty="0" err="1">
                <a:solidFill>
                  <a:srgbClr val="002060"/>
                </a:solidFill>
              </a:rPr>
              <a:t>đảm</a:t>
            </a:r>
            <a:r>
              <a:rPr lang="en-US" dirty="0">
                <a:solidFill>
                  <a:srgbClr val="002060"/>
                </a:solidFill>
              </a:rPr>
              <a:t> </a:t>
            </a:r>
            <a:r>
              <a:rPr lang="en-US" dirty="0" err="1">
                <a:solidFill>
                  <a:srgbClr val="002060"/>
                </a:solidFill>
              </a:rPr>
              <a:t>theo</a:t>
            </a:r>
            <a:r>
              <a:rPr lang="en-US" dirty="0">
                <a:solidFill>
                  <a:srgbClr val="002060"/>
                </a:solidFill>
              </a:rPr>
              <a:t> </a:t>
            </a:r>
            <a:r>
              <a:rPr lang="en-US" dirty="0" err="1">
                <a:solidFill>
                  <a:srgbClr val="002060"/>
                </a:solidFill>
              </a:rPr>
              <a:t>Hiến</a:t>
            </a:r>
            <a:r>
              <a:rPr lang="en-US" dirty="0">
                <a:solidFill>
                  <a:srgbClr val="002060"/>
                </a:solidFill>
              </a:rPr>
              <a:t> </a:t>
            </a:r>
            <a:r>
              <a:rPr lang="en-US" dirty="0" err="1">
                <a:solidFill>
                  <a:srgbClr val="002060"/>
                </a:solidFill>
              </a:rPr>
              <a:t>pháp</a:t>
            </a:r>
            <a:r>
              <a:rPr lang="en-US" dirty="0">
                <a:solidFill>
                  <a:srgbClr val="002060"/>
                </a:solidFill>
              </a:rPr>
              <a:t> </a:t>
            </a:r>
            <a:r>
              <a:rPr lang="en-US" dirty="0" err="1">
                <a:solidFill>
                  <a:srgbClr val="002060"/>
                </a:solidFill>
              </a:rPr>
              <a:t>và</a:t>
            </a:r>
            <a:r>
              <a:rPr lang="en-US" dirty="0">
                <a:solidFill>
                  <a:srgbClr val="002060"/>
                </a:solidFill>
              </a:rPr>
              <a:t> </a:t>
            </a:r>
            <a:r>
              <a:rPr lang="en-US" dirty="0" err="1">
                <a:solidFill>
                  <a:srgbClr val="002060"/>
                </a:solidFill>
              </a:rPr>
              <a:t>pháp</a:t>
            </a:r>
            <a:r>
              <a:rPr lang="en-US" dirty="0">
                <a:solidFill>
                  <a:srgbClr val="002060"/>
                </a:solidFill>
              </a:rPr>
              <a:t> </a:t>
            </a:r>
            <a:r>
              <a:rPr lang="en-US" dirty="0" err="1">
                <a:solidFill>
                  <a:srgbClr val="002060"/>
                </a:solidFill>
              </a:rPr>
              <a:t>luật</a:t>
            </a:r>
            <a:r>
              <a:rPr lang="en-US" dirty="0">
                <a:solidFill>
                  <a:srgbClr val="002060"/>
                </a:solidFill>
              </a:rPr>
              <a:t>”.</a:t>
            </a:r>
          </a:p>
        </p:txBody>
      </p:sp>
    </p:spTree>
    <p:extLst>
      <p:ext uri="{BB962C8B-B14F-4D97-AF65-F5344CB8AC3E}">
        <p14:creationId xmlns:p14="http://schemas.microsoft.com/office/powerpoint/2010/main" val="104745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2" name="Rectangle 11">
            <a:extLst>
              <a:ext uri="{FF2B5EF4-FFF2-40B4-BE49-F238E27FC236}">
                <a16:creationId xmlns="" xmlns:a16="http://schemas.microsoft.com/office/drawing/2014/main" id="{E150476A-FFFF-4E47-86AA-5F2BA856D42C}"/>
              </a:ext>
            </a:extLst>
          </p:cNvPr>
          <p:cNvSpPr/>
          <p:nvPr/>
        </p:nvSpPr>
        <p:spPr>
          <a:xfrm>
            <a:off x="1075327" y="1735267"/>
            <a:ext cx="6525623" cy="5858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FA89E4BE-B03F-45D0-B1AE-38F0425EBEA7}"/>
              </a:ext>
            </a:extLst>
          </p:cNvPr>
          <p:cNvSpPr txBox="1"/>
          <p:nvPr/>
        </p:nvSpPr>
        <p:spPr>
          <a:xfrm>
            <a:off x="1139735" y="1785977"/>
            <a:ext cx="9751602" cy="400110"/>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000" dirty="0" err="1"/>
              <a:t>Tại</a:t>
            </a:r>
            <a:r>
              <a:rPr lang="en-US" sz="2000" dirty="0"/>
              <a:t> </a:t>
            </a:r>
            <a:r>
              <a:rPr lang="en-US" sz="2000" dirty="0" err="1"/>
              <a:t>sao</a:t>
            </a:r>
            <a:r>
              <a:rPr lang="en-US" sz="2000" dirty="0"/>
              <a:t> </a:t>
            </a:r>
            <a:r>
              <a:rPr lang="vi-VN" sz="2000" dirty="0"/>
              <a:t>Đảng ta khẳng định</a:t>
            </a:r>
            <a:r>
              <a:rPr lang="en-US" sz="2000" dirty="0"/>
              <a:t> </a:t>
            </a:r>
            <a:r>
              <a:rPr lang="en-US" sz="2000" dirty="0" err="1"/>
              <a:t>quan</a:t>
            </a:r>
            <a:r>
              <a:rPr lang="en-US" sz="2000" dirty="0"/>
              <a:t> </a:t>
            </a:r>
            <a:r>
              <a:rPr lang="en-US" sz="2000" dirty="0" err="1"/>
              <a:t>điểm</a:t>
            </a:r>
            <a:r>
              <a:rPr lang="en-US" sz="2000" dirty="0"/>
              <a:t> </a:t>
            </a:r>
            <a:r>
              <a:rPr lang="en-US" sz="2000" dirty="0" err="1"/>
              <a:t>trên</a:t>
            </a:r>
            <a:r>
              <a:rPr lang="en-US" sz="2000" dirty="0"/>
              <a:t> </a:t>
            </a:r>
            <a:r>
              <a:rPr lang="en-US" sz="2000" dirty="0" err="1"/>
              <a:t>bởi</a:t>
            </a:r>
            <a:r>
              <a:rPr lang="en-US" sz="2000" dirty="0"/>
              <a:t> </a:t>
            </a:r>
            <a:r>
              <a:rPr lang="en-US" sz="2000" dirty="0" err="1"/>
              <a:t>vì</a:t>
            </a:r>
            <a:r>
              <a:rPr lang="en-US" sz="2000" dirty="0"/>
              <a:t>:</a:t>
            </a:r>
          </a:p>
        </p:txBody>
      </p:sp>
      <p:sp>
        <p:nvSpPr>
          <p:cNvPr id="3" name="TextBox 2">
            <a:extLst>
              <a:ext uri="{FF2B5EF4-FFF2-40B4-BE49-F238E27FC236}">
                <a16:creationId xmlns="" xmlns:a16="http://schemas.microsoft.com/office/drawing/2014/main" id="{D15B8B7F-1139-4208-8DC6-61108446F29F}"/>
              </a:ext>
            </a:extLst>
          </p:cNvPr>
          <p:cNvSpPr txBox="1"/>
          <p:nvPr/>
        </p:nvSpPr>
        <p:spPr>
          <a:xfrm>
            <a:off x="1080588" y="2552560"/>
            <a:ext cx="10030823" cy="1015663"/>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Luận</a:t>
            </a:r>
            <a:r>
              <a:rPr lang="en-US" dirty="0"/>
              <a:t> </a:t>
            </a:r>
            <a:r>
              <a:rPr lang="en-US" dirty="0" err="1"/>
              <a:t>giải</a:t>
            </a:r>
            <a:r>
              <a:rPr lang="en-US" dirty="0"/>
              <a:t> </a:t>
            </a:r>
            <a:r>
              <a:rPr lang="en-US" dirty="0" err="1"/>
              <a:t>tại</a:t>
            </a:r>
            <a:r>
              <a:rPr lang="en-US" dirty="0"/>
              <a:t> </a:t>
            </a:r>
            <a:r>
              <a:rPr lang="en-US" dirty="0" err="1"/>
              <a:t>sao</a:t>
            </a:r>
            <a:r>
              <a:rPr lang="en-US" dirty="0"/>
              <a:t> </a:t>
            </a:r>
            <a:r>
              <a:rPr lang="en-US" dirty="0" err="1"/>
              <a:t>phải</a:t>
            </a:r>
            <a:r>
              <a:rPr lang="en-US" dirty="0"/>
              <a:t> đ</a:t>
            </a:r>
            <a:r>
              <a:rPr lang="vi-VN" dirty="0"/>
              <a:t>oàn kết đồng bào theo các tôn giáo khác nhau, đồng bào theo tôn giáo và không theo tôn giáo. Phát huy những giá trị văn hoá, đạo đức tốt đẹp của các tôn giáo</a:t>
            </a:r>
            <a:r>
              <a:rPr lang="en-US" dirty="0"/>
              <a:t>:</a:t>
            </a:r>
          </a:p>
        </p:txBody>
      </p:sp>
      <p:sp>
        <p:nvSpPr>
          <p:cNvPr id="4" name="TextBox 3">
            <a:extLst>
              <a:ext uri="{FF2B5EF4-FFF2-40B4-BE49-F238E27FC236}">
                <a16:creationId xmlns="" xmlns:a16="http://schemas.microsoft.com/office/drawing/2014/main" id="{C1690CDB-1547-49C9-B866-A35CD2F5938E}"/>
              </a:ext>
            </a:extLst>
          </p:cNvPr>
          <p:cNvSpPr txBox="1"/>
          <p:nvPr/>
        </p:nvSpPr>
        <p:spPr>
          <a:xfrm>
            <a:off x="1077550" y="3934963"/>
            <a:ext cx="9912530" cy="1015663"/>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	</a:t>
            </a:r>
            <a:r>
              <a:rPr lang="en-US" dirty="0" err="1"/>
              <a:t>Phải</a:t>
            </a:r>
            <a:r>
              <a:rPr lang="en-US" dirty="0"/>
              <a:t> </a:t>
            </a:r>
            <a:r>
              <a:rPr lang="en-US" dirty="0" err="1"/>
              <a:t>đoàn</a:t>
            </a:r>
            <a:r>
              <a:rPr lang="en-US" dirty="0"/>
              <a:t> </a:t>
            </a:r>
            <a:r>
              <a:rPr lang="en-US" dirty="0" err="1"/>
              <a:t>kết</a:t>
            </a:r>
            <a:r>
              <a:rPr lang="en-US" dirty="0"/>
              <a:t> </a:t>
            </a:r>
            <a:r>
              <a:rPr lang="en-US" dirty="0" err="1"/>
              <a:t>đồng</a:t>
            </a:r>
            <a:r>
              <a:rPr lang="en-US" dirty="0"/>
              <a:t> </a:t>
            </a:r>
            <a:r>
              <a:rPr lang="en-US" dirty="0" err="1"/>
              <a:t>bào</a:t>
            </a:r>
            <a:r>
              <a:rPr lang="en-US" dirty="0"/>
              <a:t> </a:t>
            </a:r>
            <a:r>
              <a:rPr lang="en-US" dirty="0" err="1"/>
              <a:t>các</a:t>
            </a:r>
            <a:r>
              <a:rPr lang="en-US" dirty="0"/>
              <a:t> </a:t>
            </a:r>
            <a:r>
              <a:rPr lang="en-US" dirty="0" err="1"/>
              <a:t>tôn</a:t>
            </a:r>
            <a:r>
              <a:rPr lang="en-US" dirty="0"/>
              <a:t> </a:t>
            </a:r>
            <a:r>
              <a:rPr lang="en-US" dirty="0" err="1"/>
              <a:t>giáo</a:t>
            </a:r>
            <a:r>
              <a:rPr lang="en-US" dirty="0"/>
              <a:t> </a:t>
            </a:r>
            <a:r>
              <a:rPr lang="en-US" dirty="0" err="1"/>
              <a:t>khác</a:t>
            </a:r>
            <a:r>
              <a:rPr lang="en-US" dirty="0"/>
              <a:t> </a:t>
            </a:r>
            <a:r>
              <a:rPr lang="en-US" dirty="0" err="1"/>
              <a:t>nhau</a:t>
            </a:r>
            <a:r>
              <a:rPr lang="en-US" dirty="0"/>
              <a:t>, </a:t>
            </a:r>
            <a:r>
              <a:rPr lang="en-US" dirty="0" err="1"/>
              <a:t>đồng</a:t>
            </a:r>
            <a:r>
              <a:rPr lang="en-US" dirty="0"/>
              <a:t> </a:t>
            </a:r>
            <a:r>
              <a:rPr lang="en-US" dirty="0" err="1"/>
              <a:t>bào</a:t>
            </a:r>
            <a:r>
              <a:rPr lang="en-US" dirty="0"/>
              <a:t> </a:t>
            </a:r>
            <a:r>
              <a:rPr lang="en-US" dirty="0" err="1"/>
              <a:t>theo</a:t>
            </a:r>
            <a:r>
              <a:rPr lang="en-US" dirty="0"/>
              <a:t> </a:t>
            </a:r>
            <a:r>
              <a:rPr lang="en-US" dirty="0" err="1"/>
              <a:t>tôn</a:t>
            </a:r>
            <a:r>
              <a:rPr lang="en-US" dirty="0"/>
              <a:t> </a:t>
            </a:r>
            <a:r>
              <a:rPr lang="en-US" dirty="0" err="1"/>
              <a:t>giáo</a:t>
            </a:r>
            <a:r>
              <a:rPr lang="en-US" dirty="0"/>
              <a:t> </a:t>
            </a:r>
            <a:r>
              <a:rPr lang="en-US" dirty="0" err="1"/>
              <a:t>và</a:t>
            </a:r>
            <a:r>
              <a:rPr lang="en-US" dirty="0"/>
              <a:t> </a:t>
            </a:r>
            <a:r>
              <a:rPr lang="en-US" dirty="0" err="1"/>
              <a:t>không</a:t>
            </a:r>
            <a:r>
              <a:rPr lang="en-US" dirty="0"/>
              <a:t> </a:t>
            </a:r>
            <a:r>
              <a:rPr lang="en-US" dirty="0" err="1"/>
              <a:t>theo</a:t>
            </a:r>
            <a:r>
              <a:rPr lang="en-US" dirty="0"/>
              <a:t> </a:t>
            </a:r>
            <a:r>
              <a:rPr lang="en-US" dirty="0" err="1"/>
              <a:t>tôn</a:t>
            </a:r>
            <a:r>
              <a:rPr lang="en-US" dirty="0"/>
              <a:t> </a:t>
            </a:r>
            <a:r>
              <a:rPr lang="en-US" dirty="0" err="1"/>
              <a:t>giáo</a:t>
            </a:r>
            <a:r>
              <a:rPr lang="en-US" dirty="0"/>
              <a:t> </a:t>
            </a:r>
            <a:r>
              <a:rPr lang="en-US" dirty="0" err="1"/>
              <a:t>vì</a:t>
            </a:r>
            <a:r>
              <a:rPr lang="en-US" dirty="0"/>
              <a:t> </a:t>
            </a:r>
            <a:r>
              <a:rPr lang="en-US" dirty="0" err="1"/>
              <a:t>họ</a:t>
            </a:r>
            <a:r>
              <a:rPr lang="en-US" dirty="0"/>
              <a:t> </a:t>
            </a:r>
            <a:r>
              <a:rPr lang="en-US" dirty="0" err="1"/>
              <a:t>đều</a:t>
            </a:r>
            <a:r>
              <a:rPr lang="en-US" dirty="0"/>
              <a:t> </a:t>
            </a:r>
            <a:r>
              <a:rPr lang="en-US" dirty="0" err="1"/>
              <a:t>là</a:t>
            </a:r>
            <a:r>
              <a:rPr lang="en-US" dirty="0"/>
              <a:t> </a:t>
            </a:r>
            <a:r>
              <a:rPr lang="en-US" dirty="0" err="1"/>
              <a:t>công</a:t>
            </a:r>
            <a:r>
              <a:rPr lang="en-US" dirty="0"/>
              <a:t> </a:t>
            </a:r>
            <a:r>
              <a:rPr lang="en-US" dirty="0" err="1"/>
              <a:t>dân</a:t>
            </a:r>
            <a:r>
              <a:rPr lang="en-US" dirty="0"/>
              <a:t> </a:t>
            </a:r>
            <a:r>
              <a:rPr lang="en-US" dirty="0" err="1"/>
              <a:t>Việt</a:t>
            </a:r>
            <a:r>
              <a:rPr lang="en-US" dirty="0"/>
              <a:t> Nam, </a:t>
            </a:r>
            <a:r>
              <a:rPr lang="en-US" dirty="0" err="1"/>
              <a:t>một</a:t>
            </a:r>
            <a:r>
              <a:rPr lang="en-US" dirty="0"/>
              <a:t> </a:t>
            </a:r>
            <a:r>
              <a:rPr lang="en-US" dirty="0" err="1"/>
              <a:t>phần</a:t>
            </a:r>
            <a:r>
              <a:rPr lang="en-US" dirty="0"/>
              <a:t> </a:t>
            </a:r>
            <a:r>
              <a:rPr lang="en-US" dirty="0" err="1"/>
              <a:t>máu</a:t>
            </a:r>
            <a:r>
              <a:rPr lang="en-US" dirty="0"/>
              <a:t> </a:t>
            </a:r>
            <a:r>
              <a:rPr lang="en-US" dirty="0" err="1"/>
              <a:t>thịt</a:t>
            </a:r>
            <a:r>
              <a:rPr lang="en-US" dirty="0"/>
              <a:t> </a:t>
            </a:r>
            <a:r>
              <a:rPr lang="en-US" dirty="0" err="1"/>
              <a:t>của</a:t>
            </a:r>
            <a:r>
              <a:rPr lang="en-US" dirty="0"/>
              <a:t> </a:t>
            </a:r>
            <a:r>
              <a:rPr lang="en-US" dirty="0" err="1"/>
              <a:t>dân</a:t>
            </a:r>
            <a:r>
              <a:rPr lang="en-US" dirty="0"/>
              <a:t> </a:t>
            </a:r>
            <a:r>
              <a:rPr lang="en-US" dirty="0" err="1"/>
              <a:t>tộc</a:t>
            </a:r>
            <a:r>
              <a:rPr lang="en-US" dirty="0"/>
              <a:t> </a:t>
            </a:r>
            <a:r>
              <a:rPr lang="en-US" dirty="0" err="1"/>
              <a:t>không</a:t>
            </a:r>
            <a:r>
              <a:rPr lang="en-US" dirty="0"/>
              <a:t> </a:t>
            </a:r>
            <a:r>
              <a:rPr lang="en-US" dirty="0" err="1"/>
              <a:t>thể</a:t>
            </a:r>
            <a:r>
              <a:rPr lang="en-US" dirty="0"/>
              <a:t> </a:t>
            </a:r>
            <a:r>
              <a:rPr lang="en-US" dirty="0" err="1"/>
              <a:t>tách</a:t>
            </a:r>
            <a:r>
              <a:rPr lang="en-US" dirty="0"/>
              <a:t> </a:t>
            </a:r>
            <a:r>
              <a:rPr lang="en-US" dirty="0" err="1"/>
              <a:t>rời</a:t>
            </a:r>
            <a:r>
              <a:rPr lang="en-US" dirty="0"/>
              <a:t>. </a:t>
            </a:r>
            <a:r>
              <a:rPr lang="en-US" dirty="0" err="1"/>
              <a:t>Đây</a:t>
            </a:r>
            <a:r>
              <a:rPr lang="en-US" dirty="0"/>
              <a:t> </a:t>
            </a:r>
            <a:r>
              <a:rPr lang="en-US" dirty="0" err="1"/>
              <a:t>cũng</a:t>
            </a:r>
            <a:r>
              <a:rPr lang="en-US" dirty="0"/>
              <a:t> </a:t>
            </a:r>
            <a:r>
              <a:rPr lang="en-US" dirty="0" err="1"/>
              <a:t>là</a:t>
            </a:r>
            <a:r>
              <a:rPr lang="en-US" dirty="0"/>
              <a:t> </a:t>
            </a:r>
            <a:r>
              <a:rPr lang="en-US" dirty="0" err="1"/>
              <a:t>truyền</a:t>
            </a:r>
            <a:r>
              <a:rPr lang="en-US" dirty="0"/>
              <a:t> </a:t>
            </a:r>
            <a:r>
              <a:rPr lang="en-US" dirty="0" err="1"/>
              <a:t>thống</a:t>
            </a:r>
            <a:r>
              <a:rPr lang="en-US" dirty="0"/>
              <a:t> </a:t>
            </a:r>
            <a:r>
              <a:rPr lang="en-US" dirty="0" err="1"/>
              <a:t>tốt</a:t>
            </a:r>
            <a:r>
              <a:rPr lang="en-US" dirty="0"/>
              <a:t> </a:t>
            </a:r>
            <a:r>
              <a:rPr lang="en-US" dirty="0" err="1"/>
              <a:t>đẹp</a:t>
            </a:r>
            <a:r>
              <a:rPr lang="en-US" dirty="0"/>
              <a:t> </a:t>
            </a:r>
            <a:r>
              <a:rPr lang="en-US" dirty="0" err="1"/>
              <a:t>của</a:t>
            </a:r>
            <a:r>
              <a:rPr lang="en-US" dirty="0"/>
              <a:t> </a:t>
            </a:r>
            <a:r>
              <a:rPr lang="en-US" dirty="0" err="1"/>
              <a:t>dân</a:t>
            </a:r>
            <a:r>
              <a:rPr lang="en-US" dirty="0"/>
              <a:t> </a:t>
            </a:r>
            <a:r>
              <a:rPr lang="en-US" dirty="0" err="1"/>
              <a:t>tộc</a:t>
            </a:r>
            <a:r>
              <a:rPr lang="en-US" dirty="0"/>
              <a:t> ta…</a:t>
            </a:r>
          </a:p>
        </p:txBody>
      </p:sp>
    </p:spTree>
    <p:extLst>
      <p:ext uri="{BB962C8B-B14F-4D97-AF65-F5344CB8AC3E}">
        <p14:creationId xmlns:p14="http://schemas.microsoft.com/office/powerpoint/2010/main" val="271871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6A10B413-B7A9-4A82-92BD-8944DA6C3DC0}"/>
              </a:ext>
            </a:extLst>
          </p:cNvPr>
          <p:cNvSpPr txBox="1"/>
          <p:nvPr/>
        </p:nvSpPr>
        <p:spPr>
          <a:xfrm>
            <a:off x="1190625" y="1772108"/>
            <a:ext cx="8886825" cy="523220"/>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i="1" dirty="0"/>
              <a:t>1. Một số vấn đề chung về  dân tộc</a:t>
            </a:r>
            <a:endParaRPr lang="en-US" i="1" dirty="0"/>
          </a:p>
        </p:txBody>
      </p:sp>
      <p:sp>
        <p:nvSpPr>
          <p:cNvPr id="9" name="Hộp Văn bản 3">
            <a:extLst>
              <a:ext uri="{FF2B5EF4-FFF2-40B4-BE49-F238E27FC236}">
                <a16:creationId xmlns="" xmlns:a16="http://schemas.microsoft.com/office/drawing/2014/main" id="{F09E59B7-B447-4E20-AD78-54D1869DAADD}"/>
              </a:ext>
            </a:extLst>
          </p:cNvPr>
          <p:cNvSpPr txBox="1">
            <a:spLocks noChangeArrowheads="1"/>
          </p:cNvSpPr>
          <p:nvPr/>
        </p:nvSpPr>
        <p:spPr bwMode="auto">
          <a:xfrm>
            <a:off x="1047750" y="2457450"/>
            <a:ext cx="99536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cs typeface="Arial" panose="020B0604020202020204" pitchFamily="34"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cs typeface="Arial" panose="020B0604020202020204" pitchFamily="34" charset="0"/>
              </a:defRPr>
            </a:lvl9pPr>
          </a:lstStyle>
          <a:p>
            <a:pPr algn="just">
              <a:spcBef>
                <a:spcPct val="0"/>
              </a:spcBef>
              <a:buClrTx/>
              <a:buSzTx/>
              <a:buFontTx/>
              <a:buNone/>
            </a:pPr>
            <a:r>
              <a:rPr lang="en-US" altLang="en-US" sz="2400" b="1" dirty="0">
                <a:solidFill>
                  <a:srgbClr val="0000FF"/>
                </a:solidFill>
                <a:latin typeface="Arial" panose="020B0604020202020204" pitchFamily="34" charset="0"/>
              </a:rPr>
              <a:t>Rohr </a:t>
            </a:r>
            <a:r>
              <a:rPr lang="en-US" altLang="en-US" sz="2400" b="1" dirty="0" err="1">
                <a:solidFill>
                  <a:srgbClr val="0000FF"/>
                </a:solidFill>
                <a:latin typeface="Arial" panose="020B0604020202020204" pitchFamily="34" charset="0"/>
              </a:rPr>
              <a:t>trong</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Hàn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lâm</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viện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Ðức</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về</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tiếng</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nói</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mẹ</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đẻ</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có</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trả</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lời</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câu</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hỏi</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Một</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dân</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tộc</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là</a:t>
            </a:r>
            <a:r>
              <a:rPr lang="en-US" altLang="en-US" sz="2400" b="1" dirty="0">
                <a:solidFill>
                  <a:srgbClr val="0000FF"/>
                </a:solidFill>
                <a:latin typeface="Arial" panose="020B0604020202020204" pitchFamily="34" charset="0"/>
              </a:rPr>
              <a:t> </a:t>
            </a:r>
            <a:r>
              <a:rPr lang="en-US" altLang="en-US" sz="2400" b="1" dirty="0" err="1">
                <a:solidFill>
                  <a:srgbClr val="0000FF"/>
                </a:solidFill>
                <a:latin typeface="Arial" panose="020B0604020202020204" pitchFamily="34" charset="0"/>
              </a:rPr>
              <a:t>gì</a:t>
            </a:r>
            <a:r>
              <a:rPr lang="en-US" altLang="en-US" sz="2400" b="1" dirty="0">
                <a:solidFill>
                  <a:srgbClr val="0000FF"/>
                </a:solidFill>
                <a:latin typeface="Arial" panose="020B0604020202020204" pitchFamily="34" charset="0"/>
              </a:rPr>
              <a:t>?": -- "</a:t>
            </a:r>
            <a:r>
              <a:rPr lang="en-US" altLang="en-US" sz="2400" b="1" i="1" dirty="0" err="1">
                <a:solidFill>
                  <a:srgbClr val="0000FF"/>
                </a:solidFill>
                <a:latin typeface="Arial" panose="020B0604020202020204" pitchFamily="34" charset="0"/>
              </a:rPr>
              <a:t>Chúng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tôi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gọi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một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dân-tộc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cái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bản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ngã</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chung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tính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cách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riêng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biệt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thì</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căn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cứ</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vào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tiếng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nói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vào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chính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cái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phương-tiện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tinh-thần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nó</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đã</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tạo</a:t>
            </a:r>
            <a:r>
              <a:rPr lang="en-US" altLang="en-US" sz="2400" b="1" i="1" dirty="0">
                <a:solidFill>
                  <a:srgbClr val="0000FF"/>
                </a:solidFill>
                <a:latin typeface="Arial" panose="020B0604020202020204" pitchFamily="34" charset="0"/>
              </a:rPr>
              <a:t> ra </a:t>
            </a:r>
            <a:r>
              <a:rPr lang="en-US" altLang="en-US" sz="2400" b="1" i="1" dirty="0" err="1">
                <a:solidFill>
                  <a:srgbClr val="0000FF"/>
                </a:solidFill>
                <a:latin typeface="Arial" panose="020B0604020202020204" pitchFamily="34" charset="0"/>
              </a:rPr>
              <a:t>cái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quan-niệm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của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chúng</a:t>
            </a:r>
            <a:r>
              <a:rPr lang="en-US" altLang="en-US" sz="2400" b="1" i="1" dirty="0">
                <a:solidFill>
                  <a:srgbClr val="0000FF"/>
                </a:solidFill>
                <a:latin typeface="Arial" panose="020B0604020202020204" pitchFamily="34" charset="0"/>
              </a:rPr>
              <a:t> ta </a:t>
            </a:r>
            <a:r>
              <a:rPr lang="en-US" altLang="en-US" sz="2400" b="1" i="1" dirty="0" err="1">
                <a:solidFill>
                  <a:srgbClr val="0000FF"/>
                </a:solidFill>
                <a:latin typeface="Arial" panose="020B0604020202020204" pitchFamily="34" charset="0"/>
              </a:rPr>
              <a:t>về</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thế-giới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về</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nhân-loại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sự</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tranh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đấu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của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dân-tộc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Ðức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sự</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tranh-đấu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ngôn-ngữ</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Những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biên-giới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dân-tộc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ngày</a:t>
            </a:r>
            <a:r>
              <a:rPr lang="en-US" altLang="en-US" sz="2400" b="1" i="1" dirty="0">
                <a:solidFill>
                  <a:srgbClr val="0000FF"/>
                </a:solidFill>
                <a:latin typeface="Arial" panose="020B0604020202020204" pitchFamily="34" charset="0"/>
              </a:rPr>
              <a:t> nay </a:t>
            </a:r>
            <a:r>
              <a:rPr lang="en-US" altLang="en-US" sz="2400" b="1" i="1" dirty="0" err="1">
                <a:solidFill>
                  <a:srgbClr val="0000FF"/>
                </a:solidFill>
                <a:latin typeface="Arial" panose="020B0604020202020204" pitchFamily="34" charset="0"/>
              </a:rPr>
              <a:t>trước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hết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theo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với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biên</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giới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ngôn-ngữ</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Kẻ</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nào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cho</a:t>
            </a:r>
            <a:r>
              <a:rPr lang="en-US" altLang="en-US" sz="2400" b="1" i="1" dirty="0">
                <a:solidFill>
                  <a:srgbClr val="0000FF"/>
                </a:solidFill>
                <a:latin typeface="Arial" panose="020B0604020202020204" pitchFamily="34" charset="0"/>
              </a:rPr>
              <a:t> con </a:t>
            </a:r>
            <a:r>
              <a:rPr lang="en-US" altLang="en-US" sz="2400" b="1" i="1" dirty="0" err="1">
                <a:solidFill>
                  <a:srgbClr val="0000FF"/>
                </a:solidFill>
                <a:latin typeface="Arial" panose="020B0604020202020204" pitchFamily="34" charset="0"/>
              </a:rPr>
              <a:t>cái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mình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trưởng-thành</a:t>
            </a:r>
            <a:r>
              <a:rPr lang="en-US" altLang="en-US" sz="2400" b="1" i="1" dirty="0">
                <a:solidFill>
                  <a:srgbClr val="0000FF"/>
                </a:solidFill>
                <a:latin typeface="Arial" panose="020B0604020202020204" pitchFamily="34" charset="0"/>
              </a:rPr>
              <a:t> ở </a:t>
            </a:r>
            <a:r>
              <a:rPr lang="en-US" altLang="en-US" sz="2400" b="1" i="1" dirty="0" err="1">
                <a:solidFill>
                  <a:srgbClr val="0000FF"/>
                </a:solidFill>
                <a:latin typeface="Arial" panose="020B0604020202020204" pitchFamily="34" charset="0"/>
              </a:rPr>
              <a:t>một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tiếng</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nói</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ngoại-quốc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thì</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ấy</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đã</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làm</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quà</a:t>
            </a:r>
            <a:r>
              <a:rPr lang="en-US" altLang="en-US" sz="2400" b="1" i="1" dirty="0">
                <a:solidFill>
                  <a:srgbClr val="0000FF"/>
                </a:solidFill>
                <a:latin typeface="Arial" panose="020B0604020202020204" pitchFamily="34" charset="0"/>
              </a:rPr>
              <a:t> con </a:t>
            </a:r>
            <a:r>
              <a:rPr lang="en-US" altLang="en-US" sz="2400" b="1" i="1" dirty="0" err="1">
                <a:solidFill>
                  <a:srgbClr val="0000FF"/>
                </a:solidFill>
                <a:latin typeface="Arial" panose="020B0604020202020204" pitchFamily="34" charset="0"/>
              </a:rPr>
              <a:t>cháu</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mình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cho</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một</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dân-tộc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khác</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Vận-mệnh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của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ngôn-ngữ</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chính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là</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vận-mệnh</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của</a:t>
            </a:r>
            <a:r>
              <a:rPr lang="en-US" altLang="en-US" sz="2400" b="1" i="1" dirty="0">
                <a:solidFill>
                  <a:srgbClr val="0000FF"/>
                </a:solidFill>
                <a:latin typeface="Arial" panose="020B0604020202020204" pitchFamily="34" charset="0"/>
              </a:rPr>
              <a:t> </a:t>
            </a:r>
            <a:r>
              <a:rPr lang="en-US" altLang="en-US" sz="2400" b="1" i="1" dirty="0" err="1">
                <a:solidFill>
                  <a:srgbClr val="0000FF"/>
                </a:solidFill>
                <a:latin typeface="Arial" panose="020B0604020202020204" pitchFamily="34" charset="0"/>
              </a:rPr>
              <a:t>dân-tộc</a:t>
            </a:r>
            <a:r>
              <a:rPr lang="en-US" altLang="en-US" sz="2400" b="1" dirty="0">
                <a:solidFill>
                  <a:srgbClr val="0000FF"/>
                </a:solidFill>
                <a:latin typeface="Arial" panose="020B0604020202020204" pitchFamily="34" charset="0"/>
              </a:rPr>
              <a:t>."</a:t>
            </a:r>
          </a:p>
        </p:txBody>
      </p:sp>
    </p:spTree>
    <p:extLst>
      <p:ext uri="{BB962C8B-B14F-4D97-AF65-F5344CB8AC3E}">
        <p14:creationId xmlns:p14="http://schemas.microsoft.com/office/powerpoint/2010/main" val="183678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2" name="Rectangle 11">
            <a:extLst>
              <a:ext uri="{FF2B5EF4-FFF2-40B4-BE49-F238E27FC236}">
                <a16:creationId xmlns="" xmlns:a16="http://schemas.microsoft.com/office/drawing/2014/main" id="{E150476A-FFFF-4E47-86AA-5F2BA856D42C}"/>
              </a:ext>
            </a:extLst>
          </p:cNvPr>
          <p:cNvSpPr/>
          <p:nvPr/>
        </p:nvSpPr>
        <p:spPr>
          <a:xfrm>
            <a:off x="1075327" y="1735267"/>
            <a:ext cx="6525623" cy="5858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FA89E4BE-B03F-45D0-B1AE-38F0425EBEA7}"/>
              </a:ext>
            </a:extLst>
          </p:cNvPr>
          <p:cNvSpPr txBox="1"/>
          <p:nvPr/>
        </p:nvSpPr>
        <p:spPr>
          <a:xfrm>
            <a:off x="1139735" y="1785977"/>
            <a:ext cx="9751602" cy="400110"/>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000" dirty="0" err="1"/>
              <a:t>Tại</a:t>
            </a:r>
            <a:r>
              <a:rPr lang="en-US" sz="2000" dirty="0"/>
              <a:t> </a:t>
            </a:r>
            <a:r>
              <a:rPr lang="en-US" sz="2000" dirty="0" err="1"/>
              <a:t>sao</a:t>
            </a:r>
            <a:r>
              <a:rPr lang="en-US" sz="2000" dirty="0"/>
              <a:t> </a:t>
            </a:r>
            <a:r>
              <a:rPr lang="vi-VN" sz="2000" dirty="0"/>
              <a:t>Đảng ta khẳng định</a:t>
            </a:r>
            <a:r>
              <a:rPr lang="en-US" sz="2000" dirty="0"/>
              <a:t> </a:t>
            </a:r>
            <a:r>
              <a:rPr lang="en-US" sz="2000" dirty="0" err="1"/>
              <a:t>quan</a:t>
            </a:r>
            <a:r>
              <a:rPr lang="en-US" sz="2000" dirty="0"/>
              <a:t> </a:t>
            </a:r>
            <a:r>
              <a:rPr lang="en-US" sz="2000" dirty="0" err="1"/>
              <a:t>điểm</a:t>
            </a:r>
            <a:r>
              <a:rPr lang="en-US" sz="2000" dirty="0"/>
              <a:t> </a:t>
            </a:r>
            <a:r>
              <a:rPr lang="en-US" sz="2000" dirty="0" err="1"/>
              <a:t>trên</a:t>
            </a:r>
            <a:r>
              <a:rPr lang="en-US" sz="2000" dirty="0"/>
              <a:t> </a:t>
            </a:r>
            <a:r>
              <a:rPr lang="en-US" sz="2000" dirty="0" err="1"/>
              <a:t>bởi</a:t>
            </a:r>
            <a:r>
              <a:rPr lang="en-US" sz="2000" dirty="0"/>
              <a:t> </a:t>
            </a:r>
            <a:r>
              <a:rPr lang="en-US" sz="2000" dirty="0" err="1"/>
              <a:t>vì</a:t>
            </a:r>
            <a:r>
              <a:rPr lang="en-US" sz="2000" dirty="0"/>
              <a:t>:</a:t>
            </a:r>
          </a:p>
        </p:txBody>
      </p:sp>
      <p:sp>
        <p:nvSpPr>
          <p:cNvPr id="3" name="TextBox 2">
            <a:extLst>
              <a:ext uri="{FF2B5EF4-FFF2-40B4-BE49-F238E27FC236}">
                <a16:creationId xmlns="" xmlns:a16="http://schemas.microsoft.com/office/drawing/2014/main" id="{D15B8B7F-1139-4208-8DC6-61108446F29F}"/>
              </a:ext>
            </a:extLst>
          </p:cNvPr>
          <p:cNvSpPr txBox="1"/>
          <p:nvPr/>
        </p:nvSpPr>
        <p:spPr>
          <a:xfrm>
            <a:off x="1075327" y="2466975"/>
            <a:ext cx="10030823" cy="646331"/>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Luận</a:t>
            </a:r>
            <a:r>
              <a:rPr lang="en-US" dirty="0"/>
              <a:t> </a:t>
            </a:r>
            <a:r>
              <a:rPr lang="en-US" dirty="0" err="1"/>
              <a:t>giải</a:t>
            </a:r>
            <a:r>
              <a:rPr lang="en-US" dirty="0"/>
              <a:t> </a:t>
            </a:r>
            <a:r>
              <a:rPr lang="en-US" dirty="0" err="1"/>
              <a:t>tại</a:t>
            </a:r>
            <a:r>
              <a:rPr lang="en-US" dirty="0"/>
              <a:t> </a:t>
            </a:r>
            <a:r>
              <a:rPr lang="en-US" dirty="0" err="1"/>
              <a:t>sao</a:t>
            </a:r>
            <a:r>
              <a:rPr lang="en-US" dirty="0"/>
              <a:t> </a:t>
            </a:r>
            <a:r>
              <a:rPr lang="en-US" dirty="0" err="1"/>
              <a:t>phải</a:t>
            </a:r>
            <a:r>
              <a:rPr lang="en-US" dirty="0"/>
              <a:t> đ</a:t>
            </a:r>
            <a:r>
              <a:rPr lang="vi-VN" dirty="0"/>
              <a:t>oàn kết đồng bào theo các tôn giáo khác nhau, đồng bào theo tôn giáo và không theo tôn giáo. Phát huy những giá trị văn hoá, đạo đức tốt đẹp của các tôn giáo</a:t>
            </a:r>
            <a:r>
              <a:rPr lang="en-US" dirty="0"/>
              <a:t>:</a:t>
            </a:r>
          </a:p>
        </p:txBody>
      </p:sp>
      <p:sp>
        <p:nvSpPr>
          <p:cNvPr id="4" name="TextBox 3">
            <a:extLst>
              <a:ext uri="{FF2B5EF4-FFF2-40B4-BE49-F238E27FC236}">
                <a16:creationId xmlns="" xmlns:a16="http://schemas.microsoft.com/office/drawing/2014/main" id="{E56B2C61-249A-4DA7-A375-901D7927E913}"/>
              </a:ext>
            </a:extLst>
          </p:cNvPr>
          <p:cNvSpPr txBox="1"/>
          <p:nvPr/>
        </p:nvSpPr>
        <p:spPr>
          <a:xfrm>
            <a:off x="1139735" y="3628482"/>
            <a:ext cx="9966415" cy="1938992"/>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	</a:t>
            </a:r>
            <a:r>
              <a:rPr lang="en-US" dirty="0" err="1"/>
              <a:t>Các</a:t>
            </a:r>
            <a:r>
              <a:rPr lang="en-US" dirty="0"/>
              <a:t> </a:t>
            </a:r>
            <a:r>
              <a:rPr lang="en-US" dirty="0" err="1"/>
              <a:t>tôn</a:t>
            </a:r>
            <a:r>
              <a:rPr lang="en-US" dirty="0"/>
              <a:t> </a:t>
            </a:r>
            <a:r>
              <a:rPr lang="en-US" dirty="0" err="1"/>
              <a:t>giáo</a:t>
            </a:r>
            <a:r>
              <a:rPr lang="en-US" dirty="0"/>
              <a:t> </a:t>
            </a:r>
            <a:r>
              <a:rPr lang="en-US" dirty="0" err="1"/>
              <a:t>thông</a:t>
            </a:r>
            <a:r>
              <a:rPr lang="en-US" dirty="0"/>
              <a:t> qua </a:t>
            </a:r>
            <a:r>
              <a:rPr lang="en-US" dirty="0" err="1"/>
              <a:t>giáo</a:t>
            </a:r>
            <a:r>
              <a:rPr lang="en-US" dirty="0"/>
              <a:t> </a:t>
            </a:r>
            <a:r>
              <a:rPr lang="en-US" dirty="0" err="1"/>
              <a:t>lý</a:t>
            </a:r>
            <a:r>
              <a:rPr lang="en-US" dirty="0"/>
              <a:t>, </a:t>
            </a:r>
            <a:r>
              <a:rPr lang="en-US" dirty="0" err="1"/>
              <a:t>giáo</a:t>
            </a:r>
            <a:r>
              <a:rPr lang="en-US" dirty="0"/>
              <a:t> </a:t>
            </a:r>
            <a:r>
              <a:rPr lang="en-US" dirty="0" err="1"/>
              <a:t>luật</a:t>
            </a:r>
            <a:r>
              <a:rPr lang="en-US" dirty="0"/>
              <a:t> </a:t>
            </a:r>
            <a:r>
              <a:rPr lang="en-US" dirty="0" err="1"/>
              <a:t>và</a:t>
            </a:r>
            <a:r>
              <a:rPr lang="en-US" dirty="0"/>
              <a:t> </a:t>
            </a:r>
            <a:r>
              <a:rPr lang="en-US" dirty="0" err="1"/>
              <a:t>giáo</a:t>
            </a:r>
            <a:r>
              <a:rPr lang="en-US" dirty="0"/>
              <a:t> </a:t>
            </a:r>
            <a:r>
              <a:rPr lang="en-US" dirty="0" err="1"/>
              <a:t>lễ</a:t>
            </a:r>
            <a:r>
              <a:rPr lang="en-US" dirty="0"/>
              <a:t> </a:t>
            </a:r>
            <a:r>
              <a:rPr lang="en-US" dirty="0" err="1"/>
              <a:t>của</a:t>
            </a:r>
            <a:r>
              <a:rPr lang="en-US" dirty="0"/>
              <a:t> </a:t>
            </a:r>
            <a:r>
              <a:rPr lang="en-US" dirty="0" err="1"/>
              <a:t>mình</a:t>
            </a:r>
            <a:r>
              <a:rPr lang="en-US" dirty="0"/>
              <a:t>, </a:t>
            </a:r>
            <a:r>
              <a:rPr lang="en-US" dirty="0" err="1"/>
              <a:t>đều</a:t>
            </a:r>
            <a:r>
              <a:rPr lang="en-US" dirty="0"/>
              <a:t> </a:t>
            </a:r>
            <a:r>
              <a:rPr lang="en-US" dirty="0" err="1"/>
              <a:t>giáo</a:t>
            </a:r>
            <a:r>
              <a:rPr lang="en-US" dirty="0"/>
              <a:t> </a:t>
            </a:r>
            <a:r>
              <a:rPr lang="en-US" dirty="0" err="1"/>
              <a:t>dục</a:t>
            </a:r>
            <a:r>
              <a:rPr lang="en-US" dirty="0"/>
              <a:t>, </a:t>
            </a:r>
            <a:r>
              <a:rPr lang="en-US" dirty="0" err="1"/>
              <a:t>răn</a:t>
            </a:r>
            <a:r>
              <a:rPr lang="en-US" dirty="0"/>
              <a:t> </a:t>
            </a:r>
            <a:r>
              <a:rPr lang="en-US" dirty="0" err="1"/>
              <a:t>dạy</a:t>
            </a:r>
            <a:r>
              <a:rPr lang="en-US" dirty="0"/>
              <a:t>, </a:t>
            </a:r>
            <a:r>
              <a:rPr lang="en-US" dirty="0" err="1"/>
              <a:t>khuyên</a:t>
            </a:r>
            <a:r>
              <a:rPr lang="en-US" dirty="0"/>
              <a:t> </a:t>
            </a:r>
            <a:r>
              <a:rPr lang="en-US" dirty="0" err="1"/>
              <a:t>bảo</a:t>
            </a:r>
            <a:r>
              <a:rPr lang="en-US" dirty="0"/>
              <a:t> </a:t>
            </a:r>
            <a:r>
              <a:rPr lang="en-US" dirty="0" err="1"/>
              <a:t>các</a:t>
            </a:r>
            <a:r>
              <a:rPr lang="en-US" dirty="0"/>
              <a:t> </a:t>
            </a:r>
            <a:r>
              <a:rPr lang="en-US" dirty="0" err="1"/>
              <a:t>tín</a:t>
            </a:r>
            <a:r>
              <a:rPr lang="en-US" dirty="0"/>
              <a:t> </a:t>
            </a:r>
            <a:r>
              <a:rPr lang="en-US" dirty="0" err="1"/>
              <a:t>đồ</a:t>
            </a:r>
            <a:r>
              <a:rPr lang="en-US" dirty="0"/>
              <a:t> </a:t>
            </a:r>
            <a:r>
              <a:rPr lang="en-US" dirty="0" err="1"/>
              <a:t>trở</a:t>
            </a:r>
            <a:r>
              <a:rPr lang="en-US" dirty="0"/>
              <a:t> </a:t>
            </a:r>
            <a:r>
              <a:rPr lang="en-US" dirty="0" err="1"/>
              <a:t>thành</a:t>
            </a:r>
            <a:r>
              <a:rPr lang="en-US" dirty="0"/>
              <a:t> </a:t>
            </a:r>
            <a:r>
              <a:rPr lang="en-US" dirty="0" err="1"/>
              <a:t>những</a:t>
            </a:r>
            <a:r>
              <a:rPr lang="en-US" dirty="0"/>
              <a:t> con </a:t>
            </a:r>
            <a:r>
              <a:rPr lang="en-US" dirty="0" err="1"/>
              <a:t>người</a:t>
            </a:r>
            <a:r>
              <a:rPr lang="en-US" dirty="0"/>
              <a:t> </a:t>
            </a:r>
            <a:r>
              <a:rPr lang="en-US" dirty="0" err="1"/>
              <a:t>trân</a:t>
            </a:r>
            <a:r>
              <a:rPr lang="en-US" dirty="0"/>
              <a:t>, </a:t>
            </a:r>
            <a:r>
              <a:rPr lang="en-US" dirty="0" err="1"/>
              <a:t>thiện</a:t>
            </a:r>
            <a:r>
              <a:rPr lang="en-US" dirty="0"/>
              <a:t> </a:t>
            </a:r>
            <a:r>
              <a:rPr lang="en-US" dirty="0" err="1"/>
              <a:t>mỹ</a:t>
            </a:r>
            <a:r>
              <a:rPr lang="en-US" dirty="0"/>
              <a:t>. </a:t>
            </a:r>
            <a:r>
              <a:rPr lang="en-US" dirty="0" err="1"/>
              <a:t>Tôn</a:t>
            </a:r>
            <a:r>
              <a:rPr lang="en-US" dirty="0"/>
              <a:t> </a:t>
            </a:r>
            <a:r>
              <a:rPr lang="en-US" dirty="0" err="1"/>
              <a:t>giáo</a:t>
            </a:r>
            <a:r>
              <a:rPr lang="en-US" dirty="0"/>
              <a:t> </a:t>
            </a:r>
            <a:r>
              <a:rPr lang="en-US" dirty="0" err="1"/>
              <a:t>có</a:t>
            </a:r>
            <a:r>
              <a:rPr lang="en-US" dirty="0"/>
              <a:t> </a:t>
            </a:r>
            <a:r>
              <a:rPr lang="en-US" dirty="0" err="1"/>
              <a:t>chức</a:t>
            </a:r>
            <a:r>
              <a:rPr lang="en-US" dirty="0"/>
              <a:t> </a:t>
            </a:r>
            <a:r>
              <a:rPr lang="en-US" dirty="0" err="1"/>
              <a:t>năng</a:t>
            </a:r>
            <a:r>
              <a:rPr lang="en-US" dirty="0"/>
              <a:t> </a:t>
            </a:r>
            <a:r>
              <a:rPr lang="en-US" dirty="0" err="1"/>
              <a:t>văn</a:t>
            </a:r>
            <a:r>
              <a:rPr lang="en-US" dirty="0"/>
              <a:t> </a:t>
            </a:r>
            <a:r>
              <a:rPr lang="en-US" dirty="0" err="1"/>
              <a:t>hóa</a:t>
            </a:r>
            <a:r>
              <a:rPr lang="en-US" dirty="0"/>
              <a:t> </a:t>
            </a:r>
            <a:r>
              <a:rPr lang="en-US" dirty="0" err="1"/>
              <a:t>đạo</a:t>
            </a:r>
            <a:r>
              <a:rPr lang="en-US" dirty="0"/>
              <a:t> </a:t>
            </a:r>
            <a:r>
              <a:rPr lang="en-US" dirty="0" err="1"/>
              <a:t>đức</a:t>
            </a:r>
            <a:r>
              <a:rPr lang="en-US" dirty="0"/>
              <a:t> </a:t>
            </a:r>
            <a:r>
              <a:rPr lang="en-US" dirty="0" err="1"/>
              <a:t>cao</a:t>
            </a:r>
            <a:r>
              <a:rPr lang="en-US" dirty="0"/>
              <a:t> </a:t>
            </a:r>
            <a:r>
              <a:rPr lang="en-US" dirty="0" err="1"/>
              <a:t>đẹp</a:t>
            </a:r>
            <a:r>
              <a:rPr lang="en-US" dirty="0"/>
              <a:t> </a:t>
            </a:r>
            <a:r>
              <a:rPr lang="en-US" dirty="0" err="1"/>
              <a:t>được</a:t>
            </a:r>
            <a:r>
              <a:rPr lang="en-US" dirty="0"/>
              <a:t> </a:t>
            </a:r>
            <a:r>
              <a:rPr lang="en-US" dirty="0" err="1"/>
              <a:t>rất</a:t>
            </a:r>
            <a:r>
              <a:rPr lang="en-US" dirty="0"/>
              <a:t> </a:t>
            </a:r>
            <a:r>
              <a:rPr lang="en-US" dirty="0" err="1"/>
              <a:t>nhiều</a:t>
            </a:r>
            <a:r>
              <a:rPr lang="en-US" dirty="0"/>
              <a:t> </a:t>
            </a:r>
            <a:r>
              <a:rPr lang="en-US" dirty="0" err="1"/>
              <a:t>nhà</a:t>
            </a:r>
            <a:r>
              <a:rPr lang="en-US" dirty="0"/>
              <a:t> </a:t>
            </a:r>
            <a:r>
              <a:rPr lang="en-US" dirty="0" err="1"/>
              <a:t>nghiên</a:t>
            </a:r>
            <a:r>
              <a:rPr lang="en-US" dirty="0"/>
              <a:t> </a:t>
            </a:r>
            <a:r>
              <a:rPr lang="en-US" dirty="0" err="1"/>
              <a:t>cứu</a:t>
            </a:r>
            <a:r>
              <a:rPr lang="en-US" dirty="0"/>
              <a:t> </a:t>
            </a:r>
            <a:r>
              <a:rPr lang="en-US" dirty="0" err="1"/>
              <a:t>khẳng</a:t>
            </a:r>
            <a:r>
              <a:rPr lang="en-US" dirty="0"/>
              <a:t> </a:t>
            </a:r>
            <a:r>
              <a:rPr lang="en-US" dirty="0" err="1"/>
              <a:t>định</a:t>
            </a:r>
            <a:r>
              <a:rPr lang="en-US" dirty="0"/>
              <a:t> </a:t>
            </a:r>
            <a:r>
              <a:rPr lang="en-US" dirty="0" err="1"/>
              <a:t>và</a:t>
            </a:r>
            <a:r>
              <a:rPr lang="en-US" dirty="0"/>
              <a:t> </a:t>
            </a:r>
            <a:r>
              <a:rPr lang="en-US" dirty="0" err="1"/>
              <a:t>được</a:t>
            </a:r>
            <a:r>
              <a:rPr lang="en-US" dirty="0"/>
              <a:t> </a:t>
            </a:r>
            <a:r>
              <a:rPr lang="en-US" dirty="0" err="1"/>
              <a:t>thực</a:t>
            </a:r>
            <a:r>
              <a:rPr lang="en-US" dirty="0"/>
              <a:t> </a:t>
            </a:r>
            <a:r>
              <a:rPr lang="en-US" dirty="0" err="1"/>
              <a:t>tiễn</a:t>
            </a:r>
            <a:r>
              <a:rPr lang="en-US" dirty="0"/>
              <a:t> </a:t>
            </a:r>
            <a:r>
              <a:rPr lang="en-US" dirty="0" err="1"/>
              <a:t>thế</a:t>
            </a:r>
            <a:r>
              <a:rPr lang="en-US" dirty="0"/>
              <a:t> </a:t>
            </a:r>
            <a:r>
              <a:rPr lang="en-US" dirty="0" err="1"/>
              <a:t>giới</a:t>
            </a:r>
            <a:r>
              <a:rPr lang="en-US" dirty="0"/>
              <a:t> </a:t>
            </a:r>
            <a:r>
              <a:rPr lang="en-US" dirty="0" err="1"/>
              <a:t>chứng</a:t>
            </a:r>
            <a:r>
              <a:rPr lang="en-US" dirty="0"/>
              <a:t> </a:t>
            </a:r>
            <a:r>
              <a:rPr lang="en-US" dirty="0" err="1"/>
              <a:t>minh</a:t>
            </a:r>
            <a:r>
              <a:rPr lang="en-US" dirty="0"/>
              <a:t>. </a:t>
            </a:r>
            <a:r>
              <a:rPr lang="en-US" dirty="0" err="1"/>
              <a:t>Những</a:t>
            </a:r>
            <a:r>
              <a:rPr lang="en-US" dirty="0"/>
              <a:t> </a:t>
            </a:r>
            <a:r>
              <a:rPr lang="en-US" dirty="0" err="1"/>
              <a:t>giá</a:t>
            </a:r>
            <a:r>
              <a:rPr lang="en-US" dirty="0"/>
              <a:t> </a:t>
            </a:r>
            <a:r>
              <a:rPr lang="en-US" dirty="0" err="1"/>
              <a:t>trị</a:t>
            </a:r>
            <a:r>
              <a:rPr lang="en-US" dirty="0"/>
              <a:t> </a:t>
            </a:r>
            <a:r>
              <a:rPr lang="en-US" dirty="0" err="1"/>
              <a:t>văn</a:t>
            </a:r>
            <a:r>
              <a:rPr lang="en-US" dirty="0"/>
              <a:t> </a:t>
            </a:r>
            <a:r>
              <a:rPr lang="en-US" dirty="0" err="1"/>
              <a:t>hóa</a:t>
            </a:r>
            <a:r>
              <a:rPr lang="en-US" dirty="0"/>
              <a:t> </a:t>
            </a:r>
            <a:r>
              <a:rPr lang="en-US" dirty="0" err="1"/>
              <a:t>đạo</a:t>
            </a:r>
            <a:r>
              <a:rPr lang="en-US" dirty="0"/>
              <a:t> </a:t>
            </a:r>
            <a:r>
              <a:rPr lang="en-US" dirty="0" err="1"/>
              <a:t>đức</a:t>
            </a:r>
            <a:r>
              <a:rPr lang="en-US" dirty="0"/>
              <a:t> </a:t>
            </a:r>
            <a:r>
              <a:rPr lang="en-US" dirty="0" err="1"/>
              <a:t>của</a:t>
            </a:r>
            <a:r>
              <a:rPr lang="en-US" dirty="0"/>
              <a:t> </a:t>
            </a:r>
            <a:r>
              <a:rPr lang="en-US" dirty="0" err="1"/>
              <a:t>các</a:t>
            </a:r>
            <a:r>
              <a:rPr lang="en-US" dirty="0"/>
              <a:t> </a:t>
            </a:r>
            <a:r>
              <a:rPr lang="en-US" dirty="0" err="1"/>
              <a:t>tín</a:t>
            </a:r>
            <a:r>
              <a:rPr lang="en-US" dirty="0"/>
              <a:t> </a:t>
            </a:r>
            <a:r>
              <a:rPr lang="en-US" dirty="0" err="1"/>
              <a:t>đồ</a:t>
            </a:r>
            <a:r>
              <a:rPr lang="en-US" dirty="0"/>
              <a:t> </a:t>
            </a:r>
            <a:r>
              <a:rPr lang="en-US" dirty="0" err="1"/>
              <a:t>tôn</a:t>
            </a:r>
            <a:r>
              <a:rPr lang="en-US" dirty="0"/>
              <a:t> </a:t>
            </a:r>
            <a:r>
              <a:rPr lang="en-US" dirty="0" err="1"/>
              <a:t>giáo</a:t>
            </a:r>
            <a:r>
              <a:rPr lang="en-US" dirty="0"/>
              <a:t> </a:t>
            </a:r>
            <a:r>
              <a:rPr lang="en-US" dirty="0" err="1"/>
              <a:t>luôn</a:t>
            </a:r>
            <a:r>
              <a:rPr lang="en-US" dirty="0"/>
              <a:t> </a:t>
            </a:r>
            <a:r>
              <a:rPr lang="en-US" dirty="0" err="1"/>
              <a:t>cần</a:t>
            </a:r>
            <a:r>
              <a:rPr lang="en-US" dirty="0"/>
              <a:t> </a:t>
            </a:r>
            <a:r>
              <a:rPr lang="en-US" dirty="0" err="1"/>
              <a:t>thiết</a:t>
            </a:r>
            <a:r>
              <a:rPr lang="en-US" dirty="0"/>
              <a:t>, </a:t>
            </a:r>
            <a:r>
              <a:rPr lang="en-US" dirty="0" err="1"/>
              <a:t>tạo</a:t>
            </a:r>
            <a:r>
              <a:rPr lang="en-US" dirty="0"/>
              <a:t> ra </a:t>
            </a:r>
            <a:r>
              <a:rPr lang="en-US" dirty="0" err="1"/>
              <a:t>nền</a:t>
            </a:r>
            <a:r>
              <a:rPr lang="en-US" dirty="0"/>
              <a:t> </a:t>
            </a:r>
            <a:r>
              <a:rPr lang="en-US" dirty="0" err="1"/>
              <a:t>tảng</a:t>
            </a:r>
            <a:r>
              <a:rPr lang="en-US" dirty="0"/>
              <a:t> </a:t>
            </a:r>
            <a:r>
              <a:rPr lang="en-US" dirty="0" err="1"/>
              <a:t>đối</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xã</a:t>
            </a:r>
            <a:r>
              <a:rPr lang="en-US" dirty="0"/>
              <a:t> </a:t>
            </a:r>
            <a:r>
              <a:rPr lang="en-US" dirty="0" err="1"/>
              <a:t>hội</a:t>
            </a:r>
            <a:r>
              <a:rPr lang="en-US" dirty="0"/>
              <a:t> </a:t>
            </a:r>
            <a:r>
              <a:rPr lang="en-US" dirty="0" err="1"/>
              <a:t>hiện</a:t>
            </a:r>
            <a:r>
              <a:rPr lang="en-US" dirty="0"/>
              <a:t> nay.</a:t>
            </a:r>
          </a:p>
        </p:txBody>
      </p:sp>
    </p:spTree>
    <p:extLst>
      <p:ext uri="{BB962C8B-B14F-4D97-AF65-F5344CB8AC3E}">
        <p14:creationId xmlns:p14="http://schemas.microsoft.com/office/powerpoint/2010/main" val="420540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2" name="Rectangle 11">
            <a:extLst>
              <a:ext uri="{FF2B5EF4-FFF2-40B4-BE49-F238E27FC236}">
                <a16:creationId xmlns="" xmlns:a16="http://schemas.microsoft.com/office/drawing/2014/main" id="{E150476A-FFFF-4E47-86AA-5F2BA856D42C}"/>
              </a:ext>
            </a:extLst>
          </p:cNvPr>
          <p:cNvSpPr/>
          <p:nvPr/>
        </p:nvSpPr>
        <p:spPr>
          <a:xfrm>
            <a:off x="1075327" y="1735267"/>
            <a:ext cx="6525623" cy="5858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FA89E4BE-B03F-45D0-B1AE-38F0425EBEA7}"/>
              </a:ext>
            </a:extLst>
          </p:cNvPr>
          <p:cNvSpPr txBox="1"/>
          <p:nvPr/>
        </p:nvSpPr>
        <p:spPr>
          <a:xfrm>
            <a:off x="1139735" y="1785977"/>
            <a:ext cx="9751602" cy="400110"/>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000" dirty="0" err="1"/>
              <a:t>Tại</a:t>
            </a:r>
            <a:r>
              <a:rPr lang="en-US" sz="2000" dirty="0"/>
              <a:t> </a:t>
            </a:r>
            <a:r>
              <a:rPr lang="en-US" sz="2000" dirty="0" err="1"/>
              <a:t>sao</a:t>
            </a:r>
            <a:r>
              <a:rPr lang="en-US" sz="2000" dirty="0"/>
              <a:t> </a:t>
            </a:r>
            <a:r>
              <a:rPr lang="vi-VN" sz="2000" dirty="0"/>
              <a:t>Đảng ta khẳng định</a:t>
            </a:r>
            <a:r>
              <a:rPr lang="en-US" sz="2000" dirty="0"/>
              <a:t> </a:t>
            </a:r>
            <a:r>
              <a:rPr lang="en-US" sz="2000" dirty="0" err="1"/>
              <a:t>quan</a:t>
            </a:r>
            <a:r>
              <a:rPr lang="en-US" sz="2000" dirty="0"/>
              <a:t> </a:t>
            </a:r>
            <a:r>
              <a:rPr lang="en-US" sz="2000" dirty="0" err="1"/>
              <a:t>điểm</a:t>
            </a:r>
            <a:r>
              <a:rPr lang="en-US" sz="2000" dirty="0"/>
              <a:t> </a:t>
            </a:r>
            <a:r>
              <a:rPr lang="en-US" sz="2000" dirty="0" err="1"/>
              <a:t>trên</a:t>
            </a:r>
            <a:r>
              <a:rPr lang="en-US" sz="2000" dirty="0"/>
              <a:t> </a:t>
            </a:r>
            <a:r>
              <a:rPr lang="en-US" sz="2000" dirty="0" err="1"/>
              <a:t>bởi</a:t>
            </a:r>
            <a:r>
              <a:rPr lang="en-US" sz="2000" dirty="0"/>
              <a:t> </a:t>
            </a:r>
            <a:r>
              <a:rPr lang="en-US" sz="2000" dirty="0" err="1"/>
              <a:t>vì</a:t>
            </a:r>
            <a:r>
              <a:rPr lang="en-US" sz="2000" dirty="0"/>
              <a:t>:</a:t>
            </a:r>
          </a:p>
        </p:txBody>
      </p:sp>
      <p:sp>
        <p:nvSpPr>
          <p:cNvPr id="3" name="TextBox 2">
            <a:extLst>
              <a:ext uri="{FF2B5EF4-FFF2-40B4-BE49-F238E27FC236}">
                <a16:creationId xmlns="" xmlns:a16="http://schemas.microsoft.com/office/drawing/2014/main" id="{D15B8B7F-1139-4208-8DC6-61108446F29F}"/>
              </a:ext>
            </a:extLst>
          </p:cNvPr>
          <p:cNvSpPr txBox="1"/>
          <p:nvPr/>
        </p:nvSpPr>
        <p:spPr>
          <a:xfrm>
            <a:off x="1075327" y="2466975"/>
            <a:ext cx="10030823" cy="646331"/>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Luận</a:t>
            </a:r>
            <a:r>
              <a:rPr lang="en-US" dirty="0"/>
              <a:t> </a:t>
            </a:r>
            <a:r>
              <a:rPr lang="en-US" dirty="0" err="1"/>
              <a:t>giải</a:t>
            </a:r>
            <a:r>
              <a:rPr lang="en-US" dirty="0"/>
              <a:t> </a:t>
            </a:r>
            <a:r>
              <a:rPr lang="en-US" dirty="0" err="1"/>
              <a:t>tại</a:t>
            </a:r>
            <a:r>
              <a:rPr lang="en-US" dirty="0"/>
              <a:t> </a:t>
            </a:r>
            <a:r>
              <a:rPr lang="en-US" dirty="0" err="1"/>
              <a:t>sao</a:t>
            </a:r>
            <a:r>
              <a:rPr lang="en-US" dirty="0"/>
              <a:t> </a:t>
            </a:r>
            <a:r>
              <a:rPr lang="en-US" dirty="0" err="1"/>
              <a:t>phải</a:t>
            </a:r>
            <a:r>
              <a:rPr lang="en-US" dirty="0"/>
              <a:t> đ</a:t>
            </a:r>
            <a:r>
              <a:rPr lang="vi-VN" dirty="0"/>
              <a:t>oàn kết đồng bào theo các tôn giáo khác nhau, đồng bào theo tôn giáo và không theo tôn giáo. Phát huy những giá trị văn hoá, đạo đức tốt đẹp của các tôn giáo</a:t>
            </a:r>
            <a:r>
              <a:rPr lang="en-US" dirty="0"/>
              <a:t>:</a:t>
            </a:r>
          </a:p>
        </p:txBody>
      </p:sp>
      <p:sp>
        <p:nvSpPr>
          <p:cNvPr id="4" name="TextBox 3">
            <a:extLst>
              <a:ext uri="{FF2B5EF4-FFF2-40B4-BE49-F238E27FC236}">
                <a16:creationId xmlns="" xmlns:a16="http://schemas.microsoft.com/office/drawing/2014/main" id="{5B342211-428C-49D7-A6D9-96EC4B9E9013}"/>
              </a:ext>
            </a:extLst>
          </p:cNvPr>
          <p:cNvSpPr txBox="1"/>
          <p:nvPr/>
        </p:nvSpPr>
        <p:spPr>
          <a:xfrm>
            <a:off x="1085850" y="3628482"/>
            <a:ext cx="10020300" cy="2554545"/>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	Con </a:t>
            </a:r>
            <a:r>
              <a:rPr lang="en-US" dirty="0" err="1"/>
              <a:t>người</a:t>
            </a:r>
            <a:r>
              <a:rPr lang="en-US" dirty="0"/>
              <a:t> </a:t>
            </a:r>
            <a:r>
              <a:rPr lang="en-US" dirty="0" err="1"/>
              <a:t>là</a:t>
            </a:r>
            <a:r>
              <a:rPr lang="en-US" dirty="0"/>
              <a:t> </a:t>
            </a:r>
            <a:r>
              <a:rPr lang="en-US" dirty="0" err="1"/>
              <a:t>một</a:t>
            </a:r>
            <a:r>
              <a:rPr lang="en-US" dirty="0"/>
              <a:t> </a:t>
            </a:r>
            <a:r>
              <a:rPr lang="en-US" dirty="0" err="1"/>
              <a:t>thực</a:t>
            </a:r>
            <a:r>
              <a:rPr lang="en-US" dirty="0"/>
              <a:t> </a:t>
            </a:r>
            <a:r>
              <a:rPr lang="en-US" dirty="0" err="1"/>
              <a:t>thể</a:t>
            </a:r>
            <a:r>
              <a:rPr lang="en-US" dirty="0"/>
              <a:t> </a:t>
            </a:r>
            <a:r>
              <a:rPr lang="en-US" dirty="0" err="1"/>
              <a:t>tự</a:t>
            </a:r>
            <a:r>
              <a:rPr lang="en-US" dirty="0"/>
              <a:t> </a:t>
            </a:r>
            <a:r>
              <a:rPr lang="en-US" dirty="0" err="1"/>
              <a:t>nhiên</a:t>
            </a:r>
            <a:r>
              <a:rPr lang="en-US" dirty="0"/>
              <a:t> </a:t>
            </a:r>
            <a:r>
              <a:rPr lang="en-US" dirty="0" err="1"/>
              <a:t>và</a:t>
            </a:r>
            <a:r>
              <a:rPr lang="en-US" dirty="0"/>
              <a:t> </a:t>
            </a:r>
            <a:r>
              <a:rPr lang="en-US" dirty="0" err="1"/>
              <a:t>xã</a:t>
            </a:r>
            <a:r>
              <a:rPr lang="en-US" dirty="0"/>
              <a:t> </a:t>
            </a:r>
            <a:r>
              <a:rPr lang="en-US" dirty="0" err="1"/>
              <a:t>hội</a:t>
            </a:r>
            <a:r>
              <a:rPr lang="en-US" dirty="0"/>
              <a:t>, </a:t>
            </a:r>
            <a:r>
              <a:rPr lang="en-US" dirty="0" err="1"/>
              <a:t>đời</a:t>
            </a:r>
            <a:r>
              <a:rPr lang="en-US" dirty="0"/>
              <a:t> </a:t>
            </a:r>
            <a:r>
              <a:rPr lang="en-US" dirty="0" err="1"/>
              <a:t>sống</a:t>
            </a:r>
            <a:r>
              <a:rPr lang="en-US" dirty="0"/>
              <a:t> con </a:t>
            </a:r>
            <a:r>
              <a:rPr lang="en-US" dirty="0" err="1"/>
              <a:t>người</a:t>
            </a:r>
            <a:r>
              <a:rPr lang="en-US" dirty="0"/>
              <a:t> </a:t>
            </a:r>
            <a:r>
              <a:rPr lang="en-US" dirty="0" err="1"/>
              <a:t>không</a:t>
            </a:r>
            <a:r>
              <a:rPr lang="en-US" dirty="0"/>
              <a:t> </a:t>
            </a:r>
            <a:r>
              <a:rPr lang="en-US" dirty="0" err="1"/>
              <a:t>chỉ</a:t>
            </a:r>
            <a:r>
              <a:rPr lang="en-US" dirty="0"/>
              <a:t> </a:t>
            </a:r>
            <a:r>
              <a:rPr lang="en-US" dirty="0" err="1"/>
              <a:t>có</a:t>
            </a:r>
            <a:r>
              <a:rPr lang="en-US" dirty="0"/>
              <a:t> </a:t>
            </a:r>
            <a:r>
              <a:rPr lang="en-US" dirty="0" err="1"/>
              <a:t>vật</a:t>
            </a:r>
            <a:r>
              <a:rPr lang="en-US" dirty="0"/>
              <a:t> </a:t>
            </a:r>
            <a:r>
              <a:rPr lang="en-US" dirty="0" err="1"/>
              <a:t>chất</a:t>
            </a:r>
            <a:r>
              <a:rPr lang="en-US" dirty="0"/>
              <a:t> </a:t>
            </a:r>
            <a:r>
              <a:rPr lang="en-US" dirty="0" err="1"/>
              <a:t>mà</a:t>
            </a:r>
            <a:r>
              <a:rPr lang="en-US" dirty="0"/>
              <a:t> </a:t>
            </a:r>
            <a:r>
              <a:rPr lang="en-US" dirty="0" err="1"/>
              <a:t>phải</a:t>
            </a:r>
            <a:r>
              <a:rPr lang="en-US" dirty="0"/>
              <a:t> </a:t>
            </a:r>
            <a:r>
              <a:rPr lang="en-US" dirty="0" err="1"/>
              <a:t>có</a:t>
            </a:r>
            <a:r>
              <a:rPr lang="en-US" dirty="0"/>
              <a:t> </a:t>
            </a:r>
            <a:r>
              <a:rPr lang="en-US" dirty="0" err="1"/>
              <a:t>cả</a:t>
            </a:r>
            <a:r>
              <a:rPr lang="en-US" dirty="0"/>
              <a:t> </a:t>
            </a:r>
            <a:r>
              <a:rPr lang="en-US" dirty="0" err="1"/>
              <a:t>đời</a:t>
            </a:r>
            <a:r>
              <a:rPr lang="en-US" dirty="0"/>
              <a:t> </a:t>
            </a:r>
            <a:r>
              <a:rPr lang="en-US" dirty="0" err="1"/>
              <a:t>sống</a:t>
            </a:r>
            <a:r>
              <a:rPr lang="en-US" dirty="0"/>
              <a:t> </a:t>
            </a:r>
            <a:r>
              <a:rPr lang="en-US" dirty="0" err="1"/>
              <a:t>tinh</a:t>
            </a:r>
            <a:r>
              <a:rPr lang="en-US" dirty="0"/>
              <a:t> </a:t>
            </a:r>
            <a:r>
              <a:rPr lang="en-US" dirty="0" err="1"/>
              <a:t>thần</a:t>
            </a:r>
            <a:r>
              <a:rPr lang="en-US" dirty="0"/>
              <a:t>. </a:t>
            </a:r>
            <a:r>
              <a:rPr lang="en-US" dirty="0" err="1"/>
              <a:t>Một</a:t>
            </a:r>
            <a:r>
              <a:rPr lang="en-US" dirty="0"/>
              <a:t> </a:t>
            </a:r>
            <a:r>
              <a:rPr lang="en-US" dirty="0" err="1"/>
              <a:t>phần</a:t>
            </a:r>
            <a:r>
              <a:rPr lang="en-US" dirty="0"/>
              <a:t> </a:t>
            </a:r>
            <a:r>
              <a:rPr lang="en-US" dirty="0" err="1"/>
              <a:t>đời</a:t>
            </a:r>
            <a:r>
              <a:rPr lang="en-US" dirty="0"/>
              <a:t> </a:t>
            </a:r>
            <a:r>
              <a:rPr lang="en-US" dirty="0" err="1"/>
              <a:t>sống</a:t>
            </a:r>
            <a:r>
              <a:rPr lang="en-US" dirty="0"/>
              <a:t> </a:t>
            </a:r>
            <a:r>
              <a:rPr lang="en-US" dirty="0" err="1"/>
              <a:t>tinh</a:t>
            </a:r>
            <a:r>
              <a:rPr lang="en-US" dirty="0"/>
              <a:t> </a:t>
            </a:r>
            <a:r>
              <a:rPr lang="en-US" dirty="0" err="1"/>
              <a:t>thần</a:t>
            </a:r>
            <a:r>
              <a:rPr lang="en-US" dirty="0"/>
              <a:t> </a:t>
            </a:r>
            <a:r>
              <a:rPr lang="en-US" dirty="0" err="1"/>
              <a:t>quan</a:t>
            </a:r>
            <a:r>
              <a:rPr lang="en-US" dirty="0"/>
              <a:t> </a:t>
            </a:r>
            <a:r>
              <a:rPr lang="en-US" dirty="0" err="1"/>
              <a:t>trọng</a:t>
            </a:r>
            <a:r>
              <a:rPr lang="en-US" dirty="0"/>
              <a:t> </a:t>
            </a:r>
            <a:r>
              <a:rPr lang="en-US" dirty="0" err="1"/>
              <a:t>là</a:t>
            </a:r>
            <a:r>
              <a:rPr lang="en-US" dirty="0"/>
              <a:t> </a:t>
            </a:r>
            <a:r>
              <a:rPr lang="en-US" dirty="0" err="1"/>
              <a:t>niềm</a:t>
            </a:r>
            <a:r>
              <a:rPr lang="en-US" dirty="0"/>
              <a:t> tin, tin </a:t>
            </a:r>
            <a:r>
              <a:rPr lang="en-US" dirty="0" err="1"/>
              <a:t>vào</a:t>
            </a:r>
            <a:r>
              <a:rPr lang="en-US" dirty="0"/>
              <a:t> </a:t>
            </a:r>
            <a:r>
              <a:rPr lang="en-US" dirty="0" err="1"/>
              <a:t>cội</a:t>
            </a:r>
            <a:r>
              <a:rPr lang="en-US" dirty="0"/>
              <a:t> </a:t>
            </a:r>
            <a:r>
              <a:rPr lang="en-US" dirty="0" err="1"/>
              <a:t>nguồn</a:t>
            </a:r>
            <a:r>
              <a:rPr lang="en-US" dirty="0"/>
              <a:t>, tin </a:t>
            </a:r>
            <a:r>
              <a:rPr lang="en-US" dirty="0" err="1"/>
              <a:t>vào</a:t>
            </a:r>
            <a:r>
              <a:rPr lang="en-US" dirty="0"/>
              <a:t> </a:t>
            </a:r>
            <a:r>
              <a:rPr lang="en-US" dirty="0" err="1"/>
              <a:t>tự</a:t>
            </a:r>
            <a:r>
              <a:rPr lang="en-US" dirty="0"/>
              <a:t> </a:t>
            </a:r>
            <a:r>
              <a:rPr lang="en-US" dirty="0" err="1"/>
              <a:t>nhiên</a:t>
            </a:r>
            <a:r>
              <a:rPr lang="en-US" dirty="0"/>
              <a:t>, tin </a:t>
            </a:r>
            <a:r>
              <a:rPr lang="en-US" dirty="0" err="1"/>
              <a:t>vào</a:t>
            </a:r>
            <a:r>
              <a:rPr lang="en-US" dirty="0"/>
              <a:t> </a:t>
            </a:r>
            <a:r>
              <a:rPr lang="en-US" dirty="0" err="1"/>
              <a:t>cộng</a:t>
            </a:r>
            <a:r>
              <a:rPr lang="en-US" dirty="0"/>
              <a:t> </a:t>
            </a:r>
            <a:r>
              <a:rPr lang="en-US" dirty="0" err="1"/>
              <a:t>đồng</a:t>
            </a:r>
            <a:r>
              <a:rPr lang="en-US" dirty="0"/>
              <a:t> </a:t>
            </a:r>
            <a:r>
              <a:rPr lang="en-US" dirty="0" err="1"/>
              <a:t>xã</a:t>
            </a:r>
            <a:r>
              <a:rPr lang="en-US" dirty="0"/>
              <a:t> </a:t>
            </a:r>
            <a:r>
              <a:rPr lang="en-US" dirty="0" err="1"/>
              <a:t>hội</a:t>
            </a:r>
            <a:r>
              <a:rPr lang="en-US" dirty="0"/>
              <a:t>…</a:t>
            </a:r>
            <a:r>
              <a:rPr lang="en-US" dirty="0" err="1"/>
              <a:t>chừng</a:t>
            </a:r>
            <a:r>
              <a:rPr lang="en-US" dirty="0"/>
              <a:t> </a:t>
            </a:r>
            <a:r>
              <a:rPr lang="en-US" dirty="0" err="1"/>
              <a:t>nào</a:t>
            </a:r>
            <a:r>
              <a:rPr lang="en-US" dirty="0"/>
              <a:t> </a:t>
            </a:r>
            <a:r>
              <a:rPr lang="en-US" dirty="0" err="1"/>
              <a:t>niềm</a:t>
            </a:r>
            <a:r>
              <a:rPr lang="en-US" dirty="0"/>
              <a:t> tin </a:t>
            </a:r>
            <a:r>
              <a:rPr lang="en-US" dirty="0" err="1"/>
              <a:t>vào</a:t>
            </a:r>
            <a:r>
              <a:rPr lang="en-US" dirty="0"/>
              <a:t> </a:t>
            </a:r>
            <a:r>
              <a:rPr lang="en-US" dirty="0" err="1"/>
              <a:t>thế</a:t>
            </a:r>
            <a:r>
              <a:rPr lang="en-US" dirty="0"/>
              <a:t> </a:t>
            </a:r>
            <a:r>
              <a:rPr lang="en-US" dirty="0" err="1"/>
              <a:t>tục</a:t>
            </a:r>
            <a:r>
              <a:rPr lang="en-US" dirty="0"/>
              <a:t> </a:t>
            </a:r>
            <a:r>
              <a:rPr lang="en-US" dirty="0" err="1"/>
              <a:t>bị</a:t>
            </a:r>
            <a:r>
              <a:rPr lang="en-US" dirty="0"/>
              <a:t> </a:t>
            </a:r>
            <a:r>
              <a:rPr lang="en-US" dirty="0" err="1"/>
              <a:t>mai</a:t>
            </a:r>
            <a:r>
              <a:rPr lang="en-US" dirty="0"/>
              <a:t> </a:t>
            </a:r>
            <a:r>
              <a:rPr lang="en-US" dirty="0" err="1"/>
              <a:t>một</a:t>
            </a:r>
            <a:r>
              <a:rPr lang="en-US" dirty="0"/>
              <a:t>, </a:t>
            </a:r>
            <a:r>
              <a:rPr lang="en-US" dirty="0" err="1"/>
              <a:t>về</a:t>
            </a:r>
            <a:r>
              <a:rPr lang="en-US" dirty="0"/>
              <a:t> </a:t>
            </a:r>
            <a:r>
              <a:rPr lang="en-US" dirty="0" err="1"/>
              <a:t>xã</a:t>
            </a:r>
            <a:r>
              <a:rPr lang="en-US" dirty="0"/>
              <a:t> </a:t>
            </a:r>
            <a:r>
              <a:rPr lang="en-US" dirty="0" err="1"/>
              <a:t>hội</a:t>
            </a:r>
            <a:r>
              <a:rPr lang="en-US" dirty="0"/>
              <a:t> </a:t>
            </a:r>
            <a:r>
              <a:rPr lang="en-US" dirty="0" err="1"/>
              <a:t>mới</a:t>
            </a:r>
            <a:r>
              <a:rPr lang="en-US" dirty="0"/>
              <a:t> </a:t>
            </a:r>
            <a:r>
              <a:rPr lang="en-US" dirty="0" err="1"/>
              <a:t>bị</a:t>
            </a:r>
            <a:r>
              <a:rPr lang="en-US" dirty="0"/>
              <a:t> </a:t>
            </a:r>
            <a:r>
              <a:rPr lang="en-US" dirty="0" err="1"/>
              <a:t>sói</a:t>
            </a:r>
            <a:r>
              <a:rPr lang="en-US" dirty="0"/>
              <a:t> </a:t>
            </a:r>
            <a:r>
              <a:rPr lang="en-US" dirty="0" err="1"/>
              <a:t>mòn</a:t>
            </a:r>
            <a:r>
              <a:rPr lang="en-US" dirty="0"/>
              <a:t> </a:t>
            </a:r>
            <a:r>
              <a:rPr lang="en-US" dirty="0" err="1"/>
              <a:t>hoặc</a:t>
            </a:r>
            <a:r>
              <a:rPr lang="en-US" dirty="0"/>
              <a:t> </a:t>
            </a:r>
            <a:r>
              <a:rPr lang="en-US" dirty="0" err="1"/>
              <a:t>đổ</a:t>
            </a:r>
            <a:r>
              <a:rPr lang="en-US" dirty="0"/>
              <a:t> </a:t>
            </a:r>
            <a:r>
              <a:rPr lang="en-US" dirty="0" err="1"/>
              <a:t>vỡ</a:t>
            </a:r>
            <a:r>
              <a:rPr lang="en-US" dirty="0"/>
              <a:t>, con </a:t>
            </a:r>
            <a:r>
              <a:rPr lang="en-US" dirty="0" err="1"/>
              <a:t>người</a:t>
            </a:r>
            <a:r>
              <a:rPr lang="en-US" dirty="0"/>
              <a:t> </a:t>
            </a:r>
            <a:r>
              <a:rPr lang="en-US" dirty="0" err="1"/>
              <a:t>sẽ</a:t>
            </a:r>
            <a:r>
              <a:rPr lang="en-US" dirty="0"/>
              <a:t> </a:t>
            </a:r>
            <a:r>
              <a:rPr lang="en-US" dirty="0" err="1"/>
              <a:t>tìm</a:t>
            </a:r>
            <a:r>
              <a:rPr lang="en-US" dirty="0"/>
              <a:t> </a:t>
            </a:r>
            <a:r>
              <a:rPr lang="en-US" dirty="0" err="1"/>
              <a:t>đến</a:t>
            </a:r>
            <a:r>
              <a:rPr lang="en-US" dirty="0"/>
              <a:t> </a:t>
            </a:r>
            <a:r>
              <a:rPr lang="en-US" dirty="0" err="1"/>
              <a:t>niềm</a:t>
            </a:r>
            <a:r>
              <a:rPr lang="en-US" dirty="0"/>
              <a:t> tin ở </a:t>
            </a:r>
            <a:r>
              <a:rPr lang="en-US" dirty="0" err="1"/>
              <a:t>thần</a:t>
            </a:r>
            <a:r>
              <a:rPr lang="en-US" dirty="0"/>
              <a:t> </a:t>
            </a:r>
            <a:r>
              <a:rPr lang="en-US" dirty="0" err="1"/>
              <a:t>thánh</a:t>
            </a:r>
            <a:r>
              <a:rPr lang="en-US" dirty="0"/>
              <a:t> </a:t>
            </a:r>
            <a:r>
              <a:rPr lang="en-US" dirty="0" err="1"/>
              <a:t>là</a:t>
            </a:r>
            <a:r>
              <a:rPr lang="en-US" dirty="0"/>
              <a:t> </a:t>
            </a:r>
            <a:r>
              <a:rPr lang="en-US" dirty="0" err="1"/>
              <a:t>lẽ</a:t>
            </a:r>
            <a:r>
              <a:rPr lang="en-US" dirty="0"/>
              <a:t> </a:t>
            </a:r>
            <a:r>
              <a:rPr lang="en-US" dirty="0" err="1"/>
              <a:t>thường</a:t>
            </a:r>
            <a:r>
              <a:rPr lang="en-US" dirty="0"/>
              <a:t> </a:t>
            </a:r>
            <a:r>
              <a:rPr lang="en-US" dirty="0" err="1"/>
              <a:t>tình</a:t>
            </a:r>
            <a:r>
              <a:rPr lang="en-US" dirty="0"/>
              <a:t>... Con </a:t>
            </a:r>
            <a:r>
              <a:rPr lang="en-US" dirty="0" err="1"/>
              <a:t>người</a:t>
            </a:r>
            <a:r>
              <a:rPr lang="en-US" dirty="0"/>
              <a:t> </a:t>
            </a:r>
            <a:r>
              <a:rPr lang="en-US" dirty="0" err="1"/>
              <a:t>tìm</a:t>
            </a:r>
            <a:r>
              <a:rPr lang="en-US" dirty="0"/>
              <a:t> </a:t>
            </a:r>
            <a:r>
              <a:rPr lang="en-US" dirty="0" err="1"/>
              <a:t>đến</a:t>
            </a:r>
            <a:r>
              <a:rPr lang="en-US" dirty="0"/>
              <a:t> </a:t>
            </a:r>
            <a:r>
              <a:rPr lang="en-US" dirty="0" err="1"/>
              <a:t>tôn</a:t>
            </a:r>
            <a:r>
              <a:rPr lang="en-US" dirty="0"/>
              <a:t> </a:t>
            </a:r>
            <a:r>
              <a:rPr lang="en-US" dirty="0" err="1"/>
              <a:t>giáo</a:t>
            </a:r>
            <a:r>
              <a:rPr lang="en-US" dirty="0"/>
              <a:t> </a:t>
            </a:r>
            <a:r>
              <a:rPr lang="en-US" dirty="0" err="1"/>
              <a:t>và</a:t>
            </a:r>
            <a:r>
              <a:rPr lang="en-US" dirty="0"/>
              <a:t> </a:t>
            </a:r>
            <a:r>
              <a:rPr lang="en-US" dirty="0" err="1"/>
              <a:t>tìm</a:t>
            </a:r>
            <a:r>
              <a:rPr lang="en-US" dirty="0"/>
              <a:t> </a:t>
            </a:r>
            <a:r>
              <a:rPr lang="en-US" dirty="0" err="1"/>
              <a:t>đến</a:t>
            </a:r>
            <a:r>
              <a:rPr lang="en-US" dirty="0"/>
              <a:t> </a:t>
            </a:r>
            <a:r>
              <a:rPr lang="en-US" dirty="0" err="1"/>
              <a:t>cái</a:t>
            </a:r>
            <a:r>
              <a:rPr lang="en-US" dirty="0"/>
              <a:t> </a:t>
            </a:r>
            <a:r>
              <a:rPr lang="en-US" dirty="0" err="1"/>
              <a:t>gì</a:t>
            </a:r>
            <a:r>
              <a:rPr lang="en-US" dirty="0"/>
              <a:t> </a:t>
            </a:r>
            <a:r>
              <a:rPr lang="en-US" dirty="0" err="1"/>
              <a:t>mà</a:t>
            </a:r>
            <a:r>
              <a:rPr lang="en-US" dirty="0"/>
              <a:t> </a:t>
            </a:r>
            <a:r>
              <a:rPr lang="en-US" dirty="0" err="1"/>
              <a:t>họ</a:t>
            </a:r>
            <a:r>
              <a:rPr lang="en-US" dirty="0"/>
              <a:t> </a:t>
            </a:r>
            <a:r>
              <a:rPr lang="en-US" dirty="0" err="1"/>
              <a:t>chưa</a:t>
            </a:r>
            <a:r>
              <a:rPr lang="en-US" dirty="0"/>
              <a:t> </a:t>
            </a:r>
            <a:r>
              <a:rPr lang="en-US" dirty="0" err="1"/>
              <a:t>có</a:t>
            </a:r>
            <a:r>
              <a:rPr lang="en-US" dirty="0"/>
              <a:t>, </a:t>
            </a:r>
            <a:r>
              <a:rPr lang="en-US" dirty="0" err="1"/>
              <a:t>không</a:t>
            </a:r>
            <a:r>
              <a:rPr lang="en-US" dirty="0"/>
              <a:t> </a:t>
            </a:r>
            <a:r>
              <a:rPr lang="en-US" dirty="0" err="1"/>
              <a:t>thể</a:t>
            </a:r>
            <a:r>
              <a:rPr lang="en-US" dirty="0"/>
              <a:t> </a:t>
            </a:r>
            <a:r>
              <a:rPr lang="en-US" dirty="0" err="1"/>
              <a:t>có</a:t>
            </a:r>
            <a:r>
              <a:rPr lang="en-US" dirty="0"/>
              <a:t>, </a:t>
            </a:r>
            <a:r>
              <a:rPr lang="en-US" dirty="0" err="1"/>
              <a:t>còn</a:t>
            </a:r>
            <a:r>
              <a:rPr lang="en-US" dirty="0"/>
              <a:t> </a:t>
            </a:r>
            <a:r>
              <a:rPr lang="en-US" dirty="0" err="1"/>
              <a:t>thiếu</a:t>
            </a:r>
            <a:r>
              <a:rPr lang="en-US" dirty="0"/>
              <a:t> </a:t>
            </a:r>
            <a:r>
              <a:rPr lang="en-US" dirty="0" err="1"/>
              <a:t>thốn</a:t>
            </a:r>
            <a:r>
              <a:rPr lang="en-US" dirty="0"/>
              <a:t>, </a:t>
            </a:r>
            <a:r>
              <a:rPr lang="en-US" dirty="0" err="1"/>
              <a:t>khát</a:t>
            </a:r>
            <a:r>
              <a:rPr lang="en-US" dirty="0"/>
              <a:t> khao </a:t>
            </a:r>
            <a:r>
              <a:rPr lang="en-US" dirty="0" err="1"/>
              <a:t>mong</a:t>
            </a:r>
            <a:r>
              <a:rPr lang="en-US" dirty="0"/>
              <a:t> </a:t>
            </a:r>
            <a:r>
              <a:rPr lang="en-US" dirty="0" err="1"/>
              <a:t>đợi</a:t>
            </a:r>
            <a:r>
              <a:rPr lang="en-US" dirty="0"/>
              <a:t> </a:t>
            </a:r>
            <a:r>
              <a:rPr lang="en-US" dirty="0" err="1"/>
              <a:t>và</a:t>
            </a:r>
            <a:r>
              <a:rPr lang="en-US" dirty="0"/>
              <a:t> </a:t>
            </a:r>
            <a:r>
              <a:rPr lang="en-US" dirty="0" err="1"/>
              <a:t>bản</a:t>
            </a:r>
            <a:r>
              <a:rPr lang="en-US" dirty="0"/>
              <a:t> </a:t>
            </a:r>
            <a:r>
              <a:rPr lang="en-US" dirty="0" err="1"/>
              <a:t>thân</a:t>
            </a:r>
            <a:r>
              <a:rPr lang="en-US" dirty="0"/>
              <a:t> </a:t>
            </a:r>
            <a:r>
              <a:rPr lang="en-US" dirty="0" err="1"/>
              <a:t>họ</a:t>
            </a:r>
            <a:r>
              <a:rPr lang="en-US" dirty="0"/>
              <a:t> </a:t>
            </a:r>
            <a:r>
              <a:rPr lang="en-US" dirty="0" err="1"/>
              <a:t>không</a:t>
            </a:r>
            <a:r>
              <a:rPr lang="en-US" dirty="0"/>
              <a:t> </a:t>
            </a:r>
            <a:r>
              <a:rPr lang="en-US" dirty="0" err="1"/>
              <a:t>thể</a:t>
            </a:r>
            <a:r>
              <a:rPr lang="en-US" dirty="0"/>
              <a:t> </a:t>
            </a:r>
            <a:r>
              <a:rPr lang="en-US" dirty="0" err="1"/>
              <a:t>giải</a:t>
            </a:r>
            <a:r>
              <a:rPr lang="en-US" dirty="0"/>
              <a:t> </a:t>
            </a:r>
            <a:r>
              <a:rPr lang="en-US" dirty="0" err="1"/>
              <a:t>quyết</a:t>
            </a:r>
            <a:r>
              <a:rPr lang="en-US" dirty="0"/>
              <a:t> </a:t>
            </a:r>
            <a:r>
              <a:rPr lang="en-US" dirty="0" err="1"/>
              <a:t>được</a:t>
            </a:r>
            <a:r>
              <a:rPr lang="en-US" dirty="0"/>
              <a:t>. </a:t>
            </a:r>
            <a:r>
              <a:rPr lang="en-US" dirty="0" err="1"/>
              <a:t>Tinh</a:t>
            </a:r>
            <a:r>
              <a:rPr lang="en-US" dirty="0"/>
              <a:t> </a:t>
            </a:r>
            <a:r>
              <a:rPr lang="en-US" dirty="0" err="1"/>
              <a:t>thần</a:t>
            </a:r>
            <a:r>
              <a:rPr lang="en-US" dirty="0"/>
              <a:t> </a:t>
            </a:r>
            <a:r>
              <a:rPr lang="en-US" dirty="0" err="1"/>
              <a:t>đó</a:t>
            </a:r>
            <a:r>
              <a:rPr lang="en-US" dirty="0"/>
              <a:t> </a:t>
            </a:r>
            <a:r>
              <a:rPr lang="en-US" dirty="0" err="1"/>
              <a:t>giúp</a:t>
            </a:r>
            <a:r>
              <a:rPr lang="en-US" dirty="0"/>
              <a:t> </a:t>
            </a:r>
            <a:r>
              <a:rPr lang="en-US" dirty="0" err="1"/>
              <a:t>cho</a:t>
            </a:r>
            <a:r>
              <a:rPr lang="en-US" dirty="0"/>
              <a:t> </a:t>
            </a:r>
            <a:r>
              <a:rPr lang="en-US" dirty="0" err="1"/>
              <a:t>đời</a:t>
            </a:r>
            <a:r>
              <a:rPr lang="en-US" dirty="0"/>
              <a:t> </a:t>
            </a:r>
            <a:r>
              <a:rPr lang="en-US" dirty="0" err="1"/>
              <a:t>sống</a:t>
            </a:r>
            <a:r>
              <a:rPr lang="en-US" dirty="0"/>
              <a:t> </a:t>
            </a:r>
            <a:r>
              <a:rPr lang="en-US" dirty="0" err="1"/>
              <a:t>của</a:t>
            </a:r>
            <a:r>
              <a:rPr lang="en-US" dirty="0"/>
              <a:t> </a:t>
            </a:r>
            <a:r>
              <a:rPr lang="en-US" dirty="0" err="1"/>
              <a:t>họ</a:t>
            </a:r>
            <a:r>
              <a:rPr lang="en-US" dirty="0"/>
              <a:t> </a:t>
            </a:r>
            <a:r>
              <a:rPr lang="en-US" dirty="0" err="1"/>
              <a:t>không</a:t>
            </a:r>
            <a:r>
              <a:rPr lang="en-US" dirty="0"/>
              <a:t> </a:t>
            </a:r>
            <a:r>
              <a:rPr lang="en-US" dirty="0" err="1"/>
              <a:t>đi</a:t>
            </a:r>
            <a:r>
              <a:rPr lang="en-US" dirty="0"/>
              <a:t> </a:t>
            </a:r>
            <a:r>
              <a:rPr lang="en-US" dirty="0" err="1"/>
              <a:t>đến</a:t>
            </a:r>
            <a:r>
              <a:rPr lang="en-US" dirty="0"/>
              <a:t> </a:t>
            </a:r>
            <a:r>
              <a:rPr lang="en-US" dirty="0" err="1"/>
              <a:t>tuyệt</a:t>
            </a:r>
            <a:r>
              <a:rPr lang="en-US" dirty="0"/>
              <a:t> </a:t>
            </a:r>
            <a:r>
              <a:rPr lang="en-US" dirty="0" err="1"/>
              <a:t>vọng</a:t>
            </a:r>
            <a:r>
              <a:rPr lang="en-US" dirty="0"/>
              <a:t>, </a:t>
            </a:r>
            <a:r>
              <a:rPr lang="en-US" dirty="0" err="1"/>
              <a:t>mất</a:t>
            </a:r>
            <a:r>
              <a:rPr lang="en-US" dirty="0"/>
              <a:t> </a:t>
            </a:r>
            <a:r>
              <a:rPr lang="en-US" dirty="0" err="1"/>
              <a:t>cân</a:t>
            </a:r>
            <a:r>
              <a:rPr lang="en-US" dirty="0"/>
              <a:t> </a:t>
            </a:r>
            <a:r>
              <a:rPr lang="en-US" dirty="0" err="1"/>
              <a:t>bằng</a:t>
            </a:r>
            <a:r>
              <a:rPr lang="en-US" dirty="0"/>
              <a:t>.</a:t>
            </a:r>
          </a:p>
        </p:txBody>
      </p:sp>
    </p:spTree>
    <p:extLst>
      <p:ext uri="{BB962C8B-B14F-4D97-AF65-F5344CB8AC3E}">
        <p14:creationId xmlns:p14="http://schemas.microsoft.com/office/powerpoint/2010/main" val="133279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2" name="Rectangle 11">
            <a:extLst>
              <a:ext uri="{FF2B5EF4-FFF2-40B4-BE49-F238E27FC236}">
                <a16:creationId xmlns="" xmlns:a16="http://schemas.microsoft.com/office/drawing/2014/main" id="{E150476A-FFFF-4E47-86AA-5F2BA856D42C}"/>
              </a:ext>
            </a:extLst>
          </p:cNvPr>
          <p:cNvSpPr/>
          <p:nvPr/>
        </p:nvSpPr>
        <p:spPr>
          <a:xfrm>
            <a:off x="1075327" y="1735267"/>
            <a:ext cx="6525623" cy="5858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FA89E4BE-B03F-45D0-B1AE-38F0425EBEA7}"/>
              </a:ext>
            </a:extLst>
          </p:cNvPr>
          <p:cNvSpPr txBox="1"/>
          <p:nvPr/>
        </p:nvSpPr>
        <p:spPr>
          <a:xfrm>
            <a:off x="1139735" y="1785977"/>
            <a:ext cx="9751602" cy="400110"/>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sz="2000" dirty="0" err="1"/>
              <a:t>Tại</a:t>
            </a:r>
            <a:r>
              <a:rPr lang="en-US" sz="2000" dirty="0"/>
              <a:t> </a:t>
            </a:r>
            <a:r>
              <a:rPr lang="en-US" sz="2000" dirty="0" err="1"/>
              <a:t>sao</a:t>
            </a:r>
            <a:r>
              <a:rPr lang="en-US" sz="2000" dirty="0"/>
              <a:t> </a:t>
            </a:r>
            <a:r>
              <a:rPr lang="vi-VN" sz="2000" dirty="0"/>
              <a:t>Đảng ta khẳng định</a:t>
            </a:r>
            <a:r>
              <a:rPr lang="en-US" sz="2000" dirty="0"/>
              <a:t> </a:t>
            </a:r>
            <a:r>
              <a:rPr lang="en-US" sz="2000" dirty="0" err="1"/>
              <a:t>quan</a:t>
            </a:r>
            <a:r>
              <a:rPr lang="en-US" sz="2000" dirty="0"/>
              <a:t> </a:t>
            </a:r>
            <a:r>
              <a:rPr lang="en-US" sz="2000" dirty="0" err="1"/>
              <a:t>điểm</a:t>
            </a:r>
            <a:r>
              <a:rPr lang="en-US" sz="2000" dirty="0"/>
              <a:t> </a:t>
            </a:r>
            <a:r>
              <a:rPr lang="en-US" sz="2000" dirty="0" err="1"/>
              <a:t>trên</a:t>
            </a:r>
            <a:r>
              <a:rPr lang="en-US" sz="2000" dirty="0"/>
              <a:t> </a:t>
            </a:r>
            <a:r>
              <a:rPr lang="en-US" sz="2000" dirty="0" err="1"/>
              <a:t>bởi</a:t>
            </a:r>
            <a:r>
              <a:rPr lang="en-US" sz="2000" dirty="0"/>
              <a:t> </a:t>
            </a:r>
            <a:r>
              <a:rPr lang="en-US" sz="2000" dirty="0" err="1"/>
              <a:t>vì</a:t>
            </a:r>
            <a:r>
              <a:rPr lang="en-US" sz="2000" dirty="0"/>
              <a:t>:</a:t>
            </a:r>
          </a:p>
        </p:txBody>
      </p:sp>
      <p:sp>
        <p:nvSpPr>
          <p:cNvPr id="3" name="TextBox 2">
            <a:extLst>
              <a:ext uri="{FF2B5EF4-FFF2-40B4-BE49-F238E27FC236}">
                <a16:creationId xmlns="" xmlns:a16="http://schemas.microsoft.com/office/drawing/2014/main" id="{D15B8B7F-1139-4208-8DC6-61108446F29F}"/>
              </a:ext>
            </a:extLst>
          </p:cNvPr>
          <p:cNvSpPr txBox="1"/>
          <p:nvPr/>
        </p:nvSpPr>
        <p:spPr>
          <a:xfrm>
            <a:off x="1075327" y="2466975"/>
            <a:ext cx="10030823" cy="646331"/>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err="1"/>
              <a:t>Luận</a:t>
            </a:r>
            <a:r>
              <a:rPr lang="en-US" dirty="0"/>
              <a:t> </a:t>
            </a:r>
            <a:r>
              <a:rPr lang="en-US" dirty="0" err="1"/>
              <a:t>giải</a:t>
            </a:r>
            <a:r>
              <a:rPr lang="en-US" dirty="0"/>
              <a:t> </a:t>
            </a:r>
            <a:r>
              <a:rPr lang="en-US" dirty="0" err="1"/>
              <a:t>tại</a:t>
            </a:r>
            <a:r>
              <a:rPr lang="en-US" dirty="0"/>
              <a:t> </a:t>
            </a:r>
            <a:r>
              <a:rPr lang="en-US" dirty="0" err="1"/>
              <a:t>sao</a:t>
            </a:r>
            <a:r>
              <a:rPr lang="en-US" dirty="0"/>
              <a:t> </a:t>
            </a:r>
            <a:r>
              <a:rPr lang="en-US" dirty="0" err="1"/>
              <a:t>phải</a:t>
            </a:r>
            <a:r>
              <a:rPr lang="en-US" dirty="0"/>
              <a:t> đ</a:t>
            </a:r>
            <a:r>
              <a:rPr lang="vi-VN" dirty="0"/>
              <a:t>oàn kết đồng bào theo các tôn giáo khác nhau, đồng bào theo tôn giáo và không theo tôn giáo. Phát huy những giá trị văn hoá, đạo đức tốt đẹp của các tôn giáo</a:t>
            </a:r>
            <a:r>
              <a:rPr lang="en-US" dirty="0"/>
              <a:t>:</a:t>
            </a:r>
          </a:p>
        </p:txBody>
      </p:sp>
      <p:sp>
        <p:nvSpPr>
          <p:cNvPr id="4" name="TextBox 3">
            <a:extLst>
              <a:ext uri="{FF2B5EF4-FFF2-40B4-BE49-F238E27FC236}">
                <a16:creationId xmlns="" xmlns:a16="http://schemas.microsoft.com/office/drawing/2014/main" id="{65230AC3-B927-45EB-8948-FA72BDEDC5DB}"/>
              </a:ext>
            </a:extLst>
          </p:cNvPr>
          <p:cNvSpPr txBox="1"/>
          <p:nvPr/>
        </p:nvSpPr>
        <p:spPr>
          <a:xfrm>
            <a:off x="1139735" y="3743325"/>
            <a:ext cx="9833065" cy="1938992"/>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	</a:t>
            </a:r>
            <a:r>
              <a:rPr lang="en-US" dirty="0" err="1"/>
              <a:t>Những</a:t>
            </a:r>
            <a:r>
              <a:rPr lang="en-US" dirty="0"/>
              <a:t> </a:t>
            </a:r>
            <a:r>
              <a:rPr lang="en-US" dirty="0" err="1"/>
              <a:t>niềm</a:t>
            </a:r>
            <a:r>
              <a:rPr lang="en-US" dirty="0"/>
              <a:t> tin </a:t>
            </a:r>
            <a:r>
              <a:rPr lang="en-US" dirty="0" err="1"/>
              <a:t>vào</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tinh</a:t>
            </a:r>
            <a:r>
              <a:rPr lang="en-US" dirty="0"/>
              <a:t> </a:t>
            </a:r>
            <a:r>
              <a:rPr lang="en-US" dirty="0" err="1"/>
              <a:t>thần</a:t>
            </a:r>
            <a:r>
              <a:rPr lang="en-US" dirty="0"/>
              <a:t> </a:t>
            </a:r>
            <a:r>
              <a:rPr lang="en-US" dirty="0" err="1"/>
              <a:t>cao</a:t>
            </a:r>
            <a:r>
              <a:rPr lang="en-US" dirty="0"/>
              <a:t> </a:t>
            </a:r>
            <a:r>
              <a:rPr lang="en-US" dirty="0" err="1"/>
              <a:t>đẹp</a:t>
            </a:r>
            <a:r>
              <a:rPr lang="en-US" dirty="0"/>
              <a:t>, </a:t>
            </a:r>
            <a:r>
              <a:rPr lang="en-US" dirty="0" err="1"/>
              <a:t>những</a:t>
            </a:r>
            <a:r>
              <a:rPr lang="en-US" dirty="0"/>
              <a:t> </a:t>
            </a:r>
            <a:r>
              <a:rPr lang="en-US" dirty="0" err="1"/>
              <a:t>chuẩn</a:t>
            </a:r>
            <a:r>
              <a:rPr lang="en-US" dirty="0"/>
              <a:t> </a:t>
            </a:r>
            <a:r>
              <a:rPr lang="en-US" dirty="0" err="1"/>
              <a:t>mực</a:t>
            </a:r>
            <a:r>
              <a:rPr lang="en-US" dirty="0"/>
              <a:t> </a:t>
            </a:r>
            <a:r>
              <a:rPr lang="en-US" dirty="0" err="1"/>
              <a:t>đạo</a:t>
            </a:r>
            <a:r>
              <a:rPr lang="en-US" dirty="0"/>
              <a:t> </a:t>
            </a:r>
            <a:r>
              <a:rPr lang="en-US" dirty="0" err="1"/>
              <a:t>đức</a:t>
            </a:r>
            <a:r>
              <a:rPr lang="en-US" dirty="0"/>
              <a:t> </a:t>
            </a:r>
            <a:r>
              <a:rPr lang="en-US" dirty="0" err="1"/>
              <a:t>mà</a:t>
            </a:r>
            <a:r>
              <a:rPr lang="en-US" dirty="0"/>
              <a:t> </a:t>
            </a:r>
            <a:r>
              <a:rPr lang="en-US" dirty="0" err="1"/>
              <a:t>các</a:t>
            </a:r>
            <a:r>
              <a:rPr lang="en-US" dirty="0"/>
              <a:t> </a:t>
            </a:r>
            <a:r>
              <a:rPr lang="en-US" dirty="0" err="1"/>
              <a:t>tín</a:t>
            </a:r>
            <a:r>
              <a:rPr lang="en-US" dirty="0"/>
              <a:t> </a:t>
            </a:r>
            <a:r>
              <a:rPr lang="en-US" dirty="0" err="1"/>
              <a:t>đồ</a:t>
            </a:r>
            <a:r>
              <a:rPr lang="en-US" dirty="0"/>
              <a:t> </a:t>
            </a:r>
            <a:r>
              <a:rPr lang="en-US" dirty="0" err="1"/>
              <a:t>tôn</a:t>
            </a:r>
            <a:r>
              <a:rPr lang="en-US" dirty="0"/>
              <a:t> </a:t>
            </a:r>
            <a:r>
              <a:rPr lang="en-US" dirty="0" err="1"/>
              <a:t>giáo</a:t>
            </a:r>
            <a:r>
              <a:rPr lang="en-US" dirty="0"/>
              <a:t> </a:t>
            </a:r>
            <a:r>
              <a:rPr lang="en-US" dirty="0" err="1"/>
              <a:t>hướng</a:t>
            </a:r>
            <a:r>
              <a:rPr lang="en-US" dirty="0"/>
              <a:t> </a:t>
            </a:r>
            <a:r>
              <a:rPr lang="en-US" dirty="0" err="1"/>
              <a:t>đến</a:t>
            </a:r>
            <a:r>
              <a:rPr lang="en-US" dirty="0"/>
              <a:t> </a:t>
            </a:r>
            <a:r>
              <a:rPr lang="en-US" dirty="0" err="1"/>
              <a:t>sẽ</a:t>
            </a:r>
            <a:r>
              <a:rPr lang="en-US" dirty="0"/>
              <a:t> </a:t>
            </a:r>
            <a:r>
              <a:rPr lang="en-US" dirty="0" err="1"/>
              <a:t>tạo</a:t>
            </a:r>
            <a:r>
              <a:rPr lang="en-US" dirty="0"/>
              <a:t> ra </a:t>
            </a:r>
            <a:r>
              <a:rPr lang="en-US" dirty="0" err="1"/>
              <a:t>động</a:t>
            </a:r>
            <a:r>
              <a:rPr lang="en-US" dirty="0"/>
              <a:t> </a:t>
            </a:r>
            <a:r>
              <a:rPr lang="en-US" dirty="0" err="1"/>
              <a:t>lực</a:t>
            </a:r>
            <a:r>
              <a:rPr lang="en-US" dirty="0"/>
              <a:t>, </a:t>
            </a:r>
            <a:r>
              <a:rPr lang="en-US" dirty="0" err="1"/>
              <a:t>mục</a:t>
            </a:r>
            <a:r>
              <a:rPr lang="en-US" dirty="0"/>
              <a:t> </a:t>
            </a:r>
            <a:r>
              <a:rPr lang="en-US" dirty="0" err="1"/>
              <a:t>tiêu</a:t>
            </a:r>
            <a:r>
              <a:rPr lang="en-US" dirty="0"/>
              <a:t> </a:t>
            </a:r>
            <a:r>
              <a:rPr lang="en-US" dirty="0" err="1"/>
              <a:t>để</a:t>
            </a:r>
            <a:r>
              <a:rPr lang="en-US" dirty="0"/>
              <a:t> con </a:t>
            </a:r>
            <a:r>
              <a:rPr lang="en-US" dirty="0" err="1"/>
              <a:t>người</a:t>
            </a:r>
            <a:r>
              <a:rPr lang="en-US" dirty="0"/>
              <a:t> </a:t>
            </a:r>
            <a:r>
              <a:rPr lang="en-US" dirty="0" err="1"/>
              <a:t>không</a:t>
            </a:r>
            <a:r>
              <a:rPr lang="en-US" dirty="0"/>
              <a:t> </a:t>
            </a:r>
            <a:r>
              <a:rPr lang="en-US" dirty="0" err="1"/>
              <a:t>ngừng</a:t>
            </a:r>
            <a:r>
              <a:rPr lang="en-US" dirty="0"/>
              <a:t> </a:t>
            </a:r>
            <a:r>
              <a:rPr lang="en-US" dirty="0" err="1"/>
              <a:t>hoàn</a:t>
            </a:r>
            <a:r>
              <a:rPr lang="en-US" dirty="0"/>
              <a:t> </a:t>
            </a:r>
            <a:r>
              <a:rPr lang="en-US" dirty="0" err="1"/>
              <a:t>thiện</a:t>
            </a:r>
            <a:r>
              <a:rPr lang="en-US" dirty="0"/>
              <a:t>. </a:t>
            </a:r>
            <a:r>
              <a:rPr lang="en-US" dirty="0" err="1"/>
              <a:t>Mặt</a:t>
            </a:r>
            <a:r>
              <a:rPr lang="en-US" dirty="0"/>
              <a:t> </a:t>
            </a:r>
            <a:r>
              <a:rPr lang="en-US" dirty="0" err="1"/>
              <a:t>khác</a:t>
            </a:r>
            <a:r>
              <a:rPr lang="en-US" dirty="0"/>
              <a:t>, </a:t>
            </a:r>
            <a:r>
              <a:rPr lang="en-US" dirty="0" err="1"/>
              <a:t>những</a:t>
            </a:r>
            <a:r>
              <a:rPr lang="en-US" dirty="0"/>
              <a:t> </a:t>
            </a:r>
            <a:r>
              <a:rPr lang="en-US" dirty="0" err="1"/>
              <a:t>điều</a:t>
            </a:r>
            <a:r>
              <a:rPr lang="en-US" dirty="0"/>
              <a:t> </a:t>
            </a:r>
            <a:r>
              <a:rPr lang="en-US" dirty="0" err="1"/>
              <a:t>răn</a:t>
            </a:r>
            <a:r>
              <a:rPr lang="en-US" dirty="0"/>
              <a:t> </a:t>
            </a:r>
            <a:r>
              <a:rPr lang="en-US" dirty="0" err="1"/>
              <a:t>của</a:t>
            </a:r>
            <a:r>
              <a:rPr lang="en-US" dirty="0"/>
              <a:t> </a:t>
            </a:r>
            <a:r>
              <a:rPr lang="en-US" dirty="0" err="1"/>
              <a:t>các</a:t>
            </a:r>
            <a:r>
              <a:rPr lang="en-US" dirty="0"/>
              <a:t> </a:t>
            </a:r>
            <a:r>
              <a:rPr lang="en-US" dirty="0" err="1"/>
              <a:t>tôn</a:t>
            </a:r>
            <a:r>
              <a:rPr lang="en-US" dirty="0"/>
              <a:t> </a:t>
            </a:r>
            <a:r>
              <a:rPr lang="en-US" dirty="0" err="1"/>
              <a:t>giáo</a:t>
            </a:r>
            <a:r>
              <a:rPr lang="en-US" dirty="0"/>
              <a:t> </a:t>
            </a:r>
            <a:r>
              <a:rPr lang="en-US" dirty="0" err="1"/>
              <a:t>cũng</a:t>
            </a:r>
            <a:r>
              <a:rPr lang="en-US" dirty="0"/>
              <a:t> </a:t>
            </a:r>
            <a:r>
              <a:rPr lang="en-US" dirty="0" err="1"/>
              <a:t>là</a:t>
            </a:r>
            <a:r>
              <a:rPr lang="en-US" dirty="0"/>
              <a:t> </a:t>
            </a:r>
            <a:r>
              <a:rPr lang="en-US" dirty="0" err="1"/>
              <a:t>những</a:t>
            </a:r>
            <a:r>
              <a:rPr lang="en-US" dirty="0"/>
              <a:t> </a:t>
            </a:r>
            <a:r>
              <a:rPr lang="en-US" dirty="0" err="1"/>
              <a:t>chuẩn</a:t>
            </a:r>
            <a:r>
              <a:rPr lang="en-US" dirty="0"/>
              <a:t> </a:t>
            </a:r>
            <a:r>
              <a:rPr lang="en-US" dirty="0" err="1"/>
              <a:t>mực</a:t>
            </a:r>
            <a:r>
              <a:rPr lang="en-US" dirty="0"/>
              <a:t> </a:t>
            </a:r>
            <a:r>
              <a:rPr lang="en-US" dirty="0" err="1"/>
              <a:t>giá</a:t>
            </a:r>
            <a:r>
              <a:rPr lang="en-US" dirty="0"/>
              <a:t> </a:t>
            </a:r>
            <a:r>
              <a:rPr lang="en-US" dirty="0" err="1"/>
              <a:t>trị</a:t>
            </a:r>
            <a:r>
              <a:rPr lang="en-US" dirty="0"/>
              <a:t> </a:t>
            </a:r>
            <a:r>
              <a:rPr lang="en-US" dirty="0" err="1"/>
              <a:t>đạo</a:t>
            </a:r>
            <a:r>
              <a:rPr lang="en-US" dirty="0"/>
              <a:t> </a:t>
            </a:r>
            <a:r>
              <a:rPr lang="en-US" dirty="0" err="1"/>
              <a:t>đức</a:t>
            </a:r>
            <a:r>
              <a:rPr lang="en-US" dirty="0"/>
              <a:t> </a:t>
            </a:r>
            <a:r>
              <a:rPr lang="en-US" dirty="0" err="1"/>
              <a:t>xã</a:t>
            </a:r>
            <a:r>
              <a:rPr lang="en-US" dirty="0"/>
              <a:t> </a:t>
            </a:r>
            <a:r>
              <a:rPr lang="en-US" dirty="0" err="1"/>
              <a:t>hội</a:t>
            </a:r>
            <a:r>
              <a:rPr lang="en-US" dirty="0"/>
              <a:t>, </a:t>
            </a:r>
            <a:r>
              <a:rPr lang="en-US" dirty="0" err="1"/>
              <a:t>để</a:t>
            </a:r>
            <a:r>
              <a:rPr lang="en-US" dirty="0"/>
              <a:t> con </a:t>
            </a:r>
            <a:r>
              <a:rPr lang="en-US" dirty="0" err="1"/>
              <a:t>người</a:t>
            </a:r>
            <a:r>
              <a:rPr lang="en-US" dirty="0"/>
              <a:t> </a:t>
            </a:r>
            <a:r>
              <a:rPr lang="en-US" dirty="0" err="1"/>
              <a:t>điều</a:t>
            </a:r>
            <a:r>
              <a:rPr lang="en-US" dirty="0"/>
              <a:t> </a:t>
            </a:r>
            <a:r>
              <a:rPr lang="en-US" dirty="0" err="1"/>
              <a:t>chỉnh</a:t>
            </a:r>
            <a:r>
              <a:rPr lang="en-US" dirty="0"/>
              <a:t> </a:t>
            </a:r>
            <a:r>
              <a:rPr lang="en-US" dirty="0" err="1"/>
              <a:t>hành</a:t>
            </a:r>
            <a:r>
              <a:rPr lang="en-US" dirty="0"/>
              <a:t> vi, </a:t>
            </a:r>
            <a:r>
              <a:rPr lang="en-US" dirty="0" err="1"/>
              <a:t>tu</a:t>
            </a:r>
            <a:r>
              <a:rPr lang="en-US" dirty="0"/>
              <a:t> </a:t>
            </a:r>
            <a:r>
              <a:rPr lang="en-US" dirty="0" err="1"/>
              <a:t>dưỡng</a:t>
            </a:r>
            <a:r>
              <a:rPr lang="en-US" dirty="0"/>
              <a:t> </a:t>
            </a:r>
            <a:r>
              <a:rPr lang="en-US" dirty="0" err="1"/>
              <a:t>và</a:t>
            </a:r>
            <a:r>
              <a:rPr lang="en-US" dirty="0"/>
              <a:t> </a:t>
            </a:r>
            <a:r>
              <a:rPr lang="en-US" dirty="0" err="1"/>
              <a:t>rèn</a:t>
            </a:r>
            <a:r>
              <a:rPr lang="en-US" dirty="0"/>
              <a:t> </a:t>
            </a:r>
            <a:r>
              <a:rPr lang="en-US" dirty="0" err="1"/>
              <a:t>luyện</a:t>
            </a:r>
            <a:r>
              <a:rPr lang="en-US" dirty="0"/>
              <a:t>, </a:t>
            </a:r>
            <a:r>
              <a:rPr lang="en-US" dirty="0" err="1"/>
              <a:t>khắc</a:t>
            </a:r>
            <a:r>
              <a:rPr lang="en-US" dirty="0"/>
              <a:t> </a:t>
            </a:r>
            <a:r>
              <a:rPr lang="en-US" dirty="0" err="1"/>
              <a:t>phục</a:t>
            </a:r>
            <a:r>
              <a:rPr lang="en-US" dirty="0"/>
              <a:t> </a:t>
            </a:r>
            <a:r>
              <a:rPr lang="en-US" dirty="0" err="1"/>
              <a:t>những</a:t>
            </a:r>
            <a:r>
              <a:rPr lang="en-US" dirty="0"/>
              <a:t> </a:t>
            </a:r>
            <a:r>
              <a:rPr lang="en-US" dirty="0" err="1"/>
              <a:t>hạn</a:t>
            </a:r>
            <a:r>
              <a:rPr lang="en-US" dirty="0"/>
              <a:t> </a:t>
            </a:r>
            <a:r>
              <a:rPr lang="en-US" dirty="0" err="1"/>
              <a:t>chế</a:t>
            </a:r>
            <a:r>
              <a:rPr lang="en-US" dirty="0"/>
              <a:t>, </a:t>
            </a:r>
            <a:r>
              <a:rPr lang="en-US" dirty="0" err="1"/>
              <a:t>lỗi</a:t>
            </a:r>
            <a:r>
              <a:rPr lang="en-US" dirty="0"/>
              <a:t> </a:t>
            </a:r>
            <a:r>
              <a:rPr lang="en-US" dirty="0" err="1"/>
              <a:t>lầm</a:t>
            </a:r>
            <a:r>
              <a:rPr lang="en-US" dirty="0"/>
              <a:t> </a:t>
            </a:r>
            <a:r>
              <a:rPr lang="en-US" dirty="0" err="1"/>
              <a:t>trở</a:t>
            </a:r>
            <a:r>
              <a:rPr lang="en-US" dirty="0"/>
              <a:t> </a:t>
            </a:r>
            <a:r>
              <a:rPr lang="en-US" dirty="0" err="1"/>
              <a:t>thành</a:t>
            </a:r>
            <a:r>
              <a:rPr lang="en-US" dirty="0"/>
              <a:t> con </a:t>
            </a:r>
            <a:r>
              <a:rPr lang="en-US" dirty="0" err="1"/>
              <a:t>người</a:t>
            </a:r>
            <a:r>
              <a:rPr lang="en-US" dirty="0"/>
              <a:t> </a:t>
            </a:r>
            <a:r>
              <a:rPr lang="en-US" dirty="0" err="1"/>
              <a:t>tốt</a:t>
            </a:r>
            <a:r>
              <a:rPr lang="en-US" dirty="0"/>
              <a:t>.</a:t>
            </a:r>
          </a:p>
        </p:txBody>
      </p:sp>
    </p:spTree>
    <p:extLst>
      <p:ext uri="{BB962C8B-B14F-4D97-AF65-F5344CB8AC3E}">
        <p14:creationId xmlns:p14="http://schemas.microsoft.com/office/powerpoint/2010/main" val="184745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561350"/>
            <a:ext cx="8258175"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Một số vấn đề cơ bản về tôn giáo</a:t>
            </a:r>
            <a:endParaRPr lang="en-US" dirty="0"/>
          </a:p>
        </p:txBody>
      </p:sp>
      <p:sp>
        <p:nvSpPr>
          <p:cNvPr id="10" name="Arrow: Right 9">
            <a:extLst>
              <a:ext uri="{FF2B5EF4-FFF2-40B4-BE49-F238E27FC236}">
                <a16:creationId xmlns="" xmlns:a16="http://schemas.microsoft.com/office/drawing/2014/main" id="{04B33756-E503-40BD-B0AC-6EA541B13486}"/>
              </a:ext>
            </a:extLst>
          </p:cNvPr>
          <p:cNvSpPr/>
          <p:nvPr/>
        </p:nvSpPr>
        <p:spPr>
          <a:xfrm>
            <a:off x="1047750" y="3061978"/>
            <a:ext cx="2514600" cy="3234672"/>
          </a:xfrm>
          <a:prstGeom prst="rightArrow">
            <a:avLst>
              <a:gd name="adj1" fmla="val 50000"/>
              <a:gd name="adj2" fmla="val 49346"/>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E150476A-FFFF-4E47-86AA-5F2BA856D42C}"/>
              </a:ext>
            </a:extLst>
          </p:cNvPr>
          <p:cNvSpPr/>
          <p:nvPr/>
        </p:nvSpPr>
        <p:spPr>
          <a:xfrm>
            <a:off x="3676650" y="3053636"/>
            <a:ext cx="7610475" cy="3051889"/>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9">
            <a:extLst>
              <a:ext uri="{FF2B5EF4-FFF2-40B4-BE49-F238E27FC236}">
                <a16:creationId xmlns="" xmlns:a16="http://schemas.microsoft.com/office/drawing/2014/main" id="{B46E6E3B-E8B1-4C0D-915D-30451899FEC8}"/>
              </a:ext>
            </a:extLst>
          </p:cNvPr>
          <p:cNvSpPr txBox="1">
            <a:spLocks noChangeArrowheads="1"/>
          </p:cNvSpPr>
          <p:nvPr/>
        </p:nvSpPr>
        <p:spPr bwMode="auto">
          <a:xfrm>
            <a:off x="1047750" y="1603877"/>
            <a:ext cx="10096499" cy="954107"/>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en-US" altLang="en-US" dirty="0"/>
              <a:t>3.</a:t>
            </a:r>
            <a:r>
              <a:rPr lang="vi-VN" altLang="en-US" dirty="0"/>
              <a:t>Tình hình tôn giáo ở Việt nam và chính sách tôn giáo của Đảng, Nhà nước ta hiện nay</a:t>
            </a:r>
            <a:r>
              <a:rPr lang="en-US" altLang="en-US" dirty="0"/>
              <a:t> </a:t>
            </a:r>
          </a:p>
        </p:txBody>
      </p:sp>
      <p:sp>
        <p:nvSpPr>
          <p:cNvPr id="3" name="TextBox 2">
            <a:extLst>
              <a:ext uri="{FF2B5EF4-FFF2-40B4-BE49-F238E27FC236}">
                <a16:creationId xmlns="" xmlns:a16="http://schemas.microsoft.com/office/drawing/2014/main" id="{14B4AF4B-0D63-4C7A-9B2F-BEAD5FBB3845}"/>
              </a:ext>
            </a:extLst>
          </p:cNvPr>
          <p:cNvSpPr txBox="1"/>
          <p:nvPr/>
        </p:nvSpPr>
        <p:spPr>
          <a:xfrm>
            <a:off x="1123947" y="2557984"/>
            <a:ext cx="10163175" cy="461665"/>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3.2. Quan điểm, chính sách tôn giáo của Đảng, Nhà nước ta hiện nay</a:t>
            </a:r>
            <a:endParaRPr lang="en-US" sz="2400" dirty="0"/>
          </a:p>
        </p:txBody>
      </p:sp>
      <p:sp>
        <p:nvSpPr>
          <p:cNvPr id="9" name="TextBox 8">
            <a:extLst>
              <a:ext uri="{FF2B5EF4-FFF2-40B4-BE49-F238E27FC236}">
                <a16:creationId xmlns="" xmlns:a16="http://schemas.microsoft.com/office/drawing/2014/main" id="{C75F8F7A-C462-4D78-9BF3-B42128A9FDE8}"/>
              </a:ext>
            </a:extLst>
          </p:cNvPr>
          <p:cNvSpPr txBox="1"/>
          <p:nvPr/>
        </p:nvSpPr>
        <p:spPr>
          <a:xfrm>
            <a:off x="1047750" y="4038600"/>
            <a:ext cx="2219326" cy="1323439"/>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000" dirty="0"/>
              <a:t>- Chính sách của Nhà nước về giải quyết vấn đề tôn giáo</a:t>
            </a:r>
            <a:endParaRPr lang="en-US" sz="2000" dirty="0"/>
          </a:p>
        </p:txBody>
      </p:sp>
      <p:sp>
        <p:nvSpPr>
          <p:cNvPr id="4" name="TextBox 3">
            <a:extLst>
              <a:ext uri="{FF2B5EF4-FFF2-40B4-BE49-F238E27FC236}">
                <a16:creationId xmlns="" xmlns:a16="http://schemas.microsoft.com/office/drawing/2014/main" id="{D0919230-E36E-4040-88E2-C5F55A25787F}"/>
              </a:ext>
            </a:extLst>
          </p:cNvPr>
          <p:cNvSpPr txBox="1"/>
          <p:nvPr/>
        </p:nvSpPr>
        <p:spPr>
          <a:xfrm>
            <a:off x="3823519" y="3209925"/>
            <a:ext cx="7225481" cy="2554545"/>
          </a:xfrm>
          <a:prstGeom prst="rect">
            <a:avLst/>
          </a:prstGeom>
          <a:noFill/>
        </p:spPr>
        <p:txBody>
          <a:bodyPr wrap="square" rtlCol="0">
            <a:spAutoFit/>
          </a:bodyPr>
          <a:lstStyle>
            <a:defPPr>
              <a:defRPr lang="en-US"/>
            </a:defPPr>
            <a:lvl1pPr>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sz="2000" dirty="0"/>
              <a:t>Nhà nước tôn trọng và bảo hộ quyền tự do tín ngưỡng, tôn giáo của mọi người; bảo đảm để các tôn giáo bình đẳng trước pháp luật;tôn trọng, bảo vệ giá trị văn hóa, đạo đức tốt đẹp của tín ngưỡng, tôn giáo, truyền thống thờ cúng tổ tiên, tôn vinh người có công với đất nước, với cộng đồng đáp ứng nhu cầu tinh thần của Nhân dân; bảo hộ cơ sở tín ngưỡng, cơ sở tôn giáo và tài sản hợp pháp của cơ sở tín ngưỡng, tổ chức tôn giáo.</a:t>
            </a:r>
            <a:endParaRPr lang="en-US" sz="2000" dirty="0"/>
          </a:p>
        </p:txBody>
      </p:sp>
    </p:spTree>
    <p:extLst>
      <p:ext uri="{BB962C8B-B14F-4D97-AF65-F5344CB8AC3E}">
        <p14:creationId xmlns:p14="http://schemas.microsoft.com/office/powerpoint/2010/main" val="174554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9"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3687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316321"/>
            <a:ext cx="8258175" cy="1815882"/>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III</a:t>
            </a:r>
            <a:r>
              <a:rPr lang="vi-VN" dirty="0"/>
              <a:t>. Đấu tranh phòng, chống địch lợi dụng vấn đề dân tộc, tôn giáo chống phá cách mạng Việt Nam của các thế lực thù địch</a:t>
            </a:r>
            <a:endParaRPr lang="en-US" dirty="0"/>
          </a:p>
          <a:p>
            <a:endParaRPr lang="en-US" dirty="0"/>
          </a:p>
        </p:txBody>
      </p:sp>
      <p:sp>
        <p:nvSpPr>
          <p:cNvPr id="8" name="TextBox 7">
            <a:extLst>
              <a:ext uri="{FF2B5EF4-FFF2-40B4-BE49-F238E27FC236}">
                <a16:creationId xmlns="" xmlns:a16="http://schemas.microsoft.com/office/drawing/2014/main" id="{196FFF4D-CBCF-4225-ABFF-C7C471A8E609}"/>
              </a:ext>
            </a:extLst>
          </p:cNvPr>
          <p:cNvSpPr txBox="1"/>
          <p:nvPr/>
        </p:nvSpPr>
        <p:spPr>
          <a:xfrm>
            <a:off x="1028700" y="1962241"/>
            <a:ext cx="10306050" cy="830997"/>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3.1. Âm mưu của các thế lực thù địch lợi dụng vấn đề dân tộc, tôn giáo chống phá cách mạng Việt Nam </a:t>
            </a:r>
            <a:endParaRPr lang="en-US" sz="2400" dirty="0"/>
          </a:p>
        </p:txBody>
      </p:sp>
      <p:sp>
        <p:nvSpPr>
          <p:cNvPr id="11" name="TextBox 10">
            <a:extLst>
              <a:ext uri="{FF2B5EF4-FFF2-40B4-BE49-F238E27FC236}">
                <a16:creationId xmlns="" xmlns:a16="http://schemas.microsoft.com/office/drawing/2014/main" id="{F3EA4376-8098-4492-B3E9-D88F86D1D2EB}"/>
              </a:ext>
            </a:extLst>
          </p:cNvPr>
          <p:cNvSpPr txBox="1"/>
          <p:nvPr/>
        </p:nvSpPr>
        <p:spPr>
          <a:xfrm>
            <a:off x="1080950" y="2836078"/>
            <a:ext cx="10253799" cy="1323439"/>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000" dirty="0"/>
              <a:t>Âm mưu chủ đạo của chúng là sử dụng “ngòi nổ” dân tộc, tôn giáo làm nguyên cớ, cùng với việc lợi dụng trên các lĩnh vực kinh tế, chính trị, tư tưởng để xóa bỏ vai trò lãnh đạo của Đảng với toàn xã hội, chuyển hóa, lật đổ chế độ xã hội chủ nghĩa ở Việt Nam, thực hiện âm mưu “không đánh mà thắng”.</a:t>
            </a:r>
            <a:endParaRPr lang="en-US" sz="2000" dirty="0"/>
          </a:p>
        </p:txBody>
      </p:sp>
      <p:sp>
        <p:nvSpPr>
          <p:cNvPr id="14" name="TextBox 13">
            <a:extLst>
              <a:ext uri="{FF2B5EF4-FFF2-40B4-BE49-F238E27FC236}">
                <a16:creationId xmlns="" xmlns:a16="http://schemas.microsoft.com/office/drawing/2014/main" id="{28172551-805E-4A53-B93B-717710C3B38C}"/>
              </a:ext>
            </a:extLst>
          </p:cNvPr>
          <p:cNvSpPr txBox="1"/>
          <p:nvPr/>
        </p:nvSpPr>
        <p:spPr>
          <a:xfrm>
            <a:off x="1080949" y="4293632"/>
            <a:ext cx="10149025" cy="1631216"/>
          </a:xfrm>
          <a:prstGeom prst="rect">
            <a:avLst/>
          </a:prstGeom>
          <a:noFill/>
        </p:spPr>
        <p:txBody>
          <a:bodyPr wrap="square" rtlCol="0">
            <a:spAutoFit/>
          </a:bodyPr>
          <a:lstStyle>
            <a:defPPr>
              <a:defRPr lang="en-US"/>
            </a:defPPr>
            <a:lvl1pPr algn="just">
              <a:defRPr sz="20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Mục tiêu cụ thể của việc lợi dụng vấn đề dân tộc, tôn giáo của các thế lực thù địch nhằm: Trực tiếp phá hoại khối đại đoàn kết toàn dân tộc, chia rẽ đồng bào các dân tộc, chia rẽ đồng bào theo tôn giáo và không theo tôn giáo và giữa các đồng bào theo các tôn giáo khác nhau. Kích động các dân tộc thiểu số, tín đồ chức sắc tôn giáo chống lại chính sách dân tộc, chính sách tôn giáo của Đảng và Nhà nước... </a:t>
            </a:r>
            <a:endParaRPr lang="en-US" dirty="0"/>
          </a:p>
        </p:txBody>
      </p:sp>
    </p:spTree>
    <p:extLst>
      <p:ext uri="{BB962C8B-B14F-4D97-AF65-F5344CB8AC3E}">
        <p14:creationId xmlns:p14="http://schemas.microsoft.com/office/powerpoint/2010/main" val="28005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3687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316321"/>
            <a:ext cx="8258175" cy="1815882"/>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Đấu tranh phòng, chống địch lợi dụng vấn đề dân tộc, tôn giáo chống phá cách mạng Việt Nam của các thế lực thù địch</a:t>
            </a:r>
            <a:endParaRPr lang="en-US" dirty="0"/>
          </a:p>
          <a:p>
            <a:endParaRPr lang="en-US" dirty="0"/>
          </a:p>
        </p:txBody>
      </p:sp>
      <p:sp>
        <p:nvSpPr>
          <p:cNvPr id="8" name="TextBox 7">
            <a:extLst>
              <a:ext uri="{FF2B5EF4-FFF2-40B4-BE49-F238E27FC236}">
                <a16:creationId xmlns="" xmlns:a16="http://schemas.microsoft.com/office/drawing/2014/main" id="{196FFF4D-CBCF-4225-ABFF-C7C471A8E609}"/>
              </a:ext>
            </a:extLst>
          </p:cNvPr>
          <p:cNvSpPr txBox="1"/>
          <p:nvPr/>
        </p:nvSpPr>
        <p:spPr>
          <a:xfrm>
            <a:off x="942975" y="1828891"/>
            <a:ext cx="10306050" cy="830997"/>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3.2. Thủ đoạn của các thế lực thù địch lợi dụng vấn đề dân tộc, tôn giáo chống phá cách mạng Việt Nam</a:t>
            </a:r>
            <a:endParaRPr lang="en-US" sz="2400" dirty="0"/>
          </a:p>
        </p:txBody>
      </p:sp>
      <p:sp>
        <p:nvSpPr>
          <p:cNvPr id="3" name="TextBox 2">
            <a:extLst>
              <a:ext uri="{FF2B5EF4-FFF2-40B4-BE49-F238E27FC236}">
                <a16:creationId xmlns="" xmlns:a16="http://schemas.microsoft.com/office/drawing/2014/main" id="{C150DA0F-2866-45CD-8A8E-20BB99B18CC2}"/>
              </a:ext>
            </a:extLst>
          </p:cNvPr>
          <p:cNvSpPr txBox="1"/>
          <p:nvPr/>
        </p:nvSpPr>
        <p:spPr>
          <a:xfrm>
            <a:off x="1009650" y="2952750"/>
            <a:ext cx="10115550" cy="1554208"/>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solidFill>
                  <a:srgbClr val="FF0000"/>
                </a:solidFill>
              </a:rPr>
              <a:t>Một là, </a:t>
            </a:r>
            <a:r>
              <a:rPr lang="vi-VN" dirty="0"/>
              <a:t>chúng lợi dụng những vấn đề lịch sử để lại, những đặc điểm tâm lý, những khó khăn trong đời sống vật chất, tinh thần của các dân tộc, các tôn giáo; những thiếu sót, sai lầm trong thực hiện chính sách dân tộc, tôn giáo để xuyên tạc chủ nghĩa Mác - Lênin, tư tưởng Hồ Chí Minh, quan điểm, chính sách của Đảng, Nhà nước Việt Nam, trực tiếp là quan điểm, chính sách dân tộc, tôn giáo, hòng gây mâu thuẫn, tạo cớ can thiệp công việc nội bộ của Việt Nam.</a:t>
            </a:r>
            <a:endParaRPr lang="en-US" dirty="0"/>
          </a:p>
        </p:txBody>
      </p:sp>
    </p:spTree>
    <p:extLst>
      <p:ext uri="{BB962C8B-B14F-4D97-AF65-F5344CB8AC3E}">
        <p14:creationId xmlns:p14="http://schemas.microsoft.com/office/powerpoint/2010/main" val="5025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3687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316321"/>
            <a:ext cx="8258175" cy="1815882"/>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Đấu tranh phòng, chống địch lợi dụng vấn đề dân tộc, tôn giáo chống phá cách mạng Việt Nam của các thế lực thù địch</a:t>
            </a:r>
            <a:endParaRPr lang="en-US" dirty="0"/>
          </a:p>
          <a:p>
            <a:endParaRPr lang="en-US" dirty="0"/>
          </a:p>
        </p:txBody>
      </p:sp>
      <p:sp>
        <p:nvSpPr>
          <p:cNvPr id="8" name="TextBox 7">
            <a:extLst>
              <a:ext uri="{FF2B5EF4-FFF2-40B4-BE49-F238E27FC236}">
                <a16:creationId xmlns="" xmlns:a16="http://schemas.microsoft.com/office/drawing/2014/main" id="{196FFF4D-CBCF-4225-ABFF-C7C471A8E609}"/>
              </a:ext>
            </a:extLst>
          </p:cNvPr>
          <p:cNvSpPr txBox="1"/>
          <p:nvPr/>
        </p:nvSpPr>
        <p:spPr>
          <a:xfrm>
            <a:off x="942975" y="1828891"/>
            <a:ext cx="10306050" cy="830997"/>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3.2. Thủ đoạn của các thế lực thù địch lợi dụng vấn đề dân tộc, tôn giáo chống phá cách mạng Việt Nam</a:t>
            </a:r>
            <a:endParaRPr lang="en-US" sz="2400" dirty="0"/>
          </a:p>
        </p:txBody>
      </p:sp>
      <p:sp>
        <p:nvSpPr>
          <p:cNvPr id="3" name="TextBox 2">
            <a:extLst>
              <a:ext uri="{FF2B5EF4-FFF2-40B4-BE49-F238E27FC236}">
                <a16:creationId xmlns="" xmlns:a16="http://schemas.microsoft.com/office/drawing/2014/main" id="{683067BA-78EF-43DA-B55E-09039509E652}"/>
              </a:ext>
            </a:extLst>
          </p:cNvPr>
          <p:cNvSpPr txBox="1"/>
          <p:nvPr/>
        </p:nvSpPr>
        <p:spPr>
          <a:xfrm>
            <a:off x="1057275" y="3028950"/>
            <a:ext cx="10191750" cy="2308324"/>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solidFill>
                  <a:srgbClr val="FF0000"/>
                </a:solidFill>
              </a:rPr>
              <a:t>Hai là, </a:t>
            </a:r>
            <a:r>
              <a:rPr lang="vi-VN" dirty="0"/>
              <a:t>kích động tư tưởng dân tộc hẹp hòi, dân tộc cực đoan, ly khai dân tộc; kích động chia rẽ quan hệ dân tộc, quan hệ lương - giáo và giữa các tôn giáo, như đòi cái gọi là “tự do tôn giáo”, “tự trị”, thành lập “Vương quốc Mông độc lập”, “nhà nước Đề Ga”, “quốc gia Khơ Me Crôm”… hòng làm chia rẽ, phá hoại, suy yếu khối đại đoàn kết toàn dân tộc Việt Nam. </a:t>
            </a:r>
            <a:endParaRPr lang="en-US" dirty="0"/>
          </a:p>
        </p:txBody>
      </p:sp>
    </p:spTree>
    <p:extLst>
      <p:ext uri="{BB962C8B-B14F-4D97-AF65-F5344CB8AC3E}">
        <p14:creationId xmlns:p14="http://schemas.microsoft.com/office/powerpoint/2010/main" val="61527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3687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316321"/>
            <a:ext cx="8258175" cy="1815882"/>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Đấu tranh phòng, chống địch lợi dụng vấn đề dân tộc, tôn giáo chống phá cách mạng Việt Nam của các thế lực thù địch</a:t>
            </a:r>
            <a:endParaRPr lang="en-US" dirty="0"/>
          </a:p>
          <a:p>
            <a:endParaRPr lang="en-US" dirty="0"/>
          </a:p>
        </p:txBody>
      </p:sp>
      <p:sp>
        <p:nvSpPr>
          <p:cNvPr id="8" name="TextBox 7">
            <a:extLst>
              <a:ext uri="{FF2B5EF4-FFF2-40B4-BE49-F238E27FC236}">
                <a16:creationId xmlns="" xmlns:a16="http://schemas.microsoft.com/office/drawing/2014/main" id="{196FFF4D-CBCF-4225-ABFF-C7C471A8E609}"/>
              </a:ext>
            </a:extLst>
          </p:cNvPr>
          <p:cNvSpPr txBox="1"/>
          <p:nvPr/>
        </p:nvSpPr>
        <p:spPr>
          <a:xfrm>
            <a:off x="942975" y="1828891"/>
            <a:ext cx="10306050" cy="830997"/>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3.2. Thủ đoạn của các thế lực thù địch lợi dụng vấn đề dân tộc, tôn giáo chống phá cách mạng Việt Nam</a:t>
            </a:r>
            <a:endParaRPr lang="en-US" sz="2400" dirty="0"/>
          </a:p>
        </p:txBody>
      </p:sp>
      <p:sp>
        <p:nvSpPr>
          <p:cNvPr id="3" name="TextBox 2">
            <a:extLst>
              <a:ext uri="{FF2B5EF4-FFF2-40B4-BE49-F238E27FC236}">
                <a16:creationId xmlns="" xmlns:a16="http://schemas.microsoft.com/office/drawing/2014/main" id="{70ECC04F-CDB5-4F15-B779-1FFF238EC0C2}"/>
              </a:ext>
            </a:extLst>
          </p:cNvPr>
          <p:cNvSpPr txBox="1"/>
          <p:nvPr/>
        </p:nvSpPr>
        <p:spPr>
          <a:xfrm>
            <a:off x="1047750" y="3009900"/>
            <a:ext cx="10134600" cy="1257845"/>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solidFill>
                  <a:srgbClr val="FF0000"/>
                </a:solidFill>
              </a:rPr>
              <a:t>Ba là, </a:t>
            </a:r>
            <a:r>
              <a:rPr lang="vi-VN" dirty="0"/>
              <a:t>phá hoại các cơ sở kinh tế - xã hội; mua chuộc, lôi kéo, ép buộc đồng bào các dân tộc, tôn giáo chống đối chính quyền, di cư và vượt biên trái phép, gây bất ổn chính trị - xã hội, bạo loạn, tạo các “điểm nóng” để vu khống Việt Nam đàn áp các dân tộc, các tôn giáo vi phạm “dân chủ”, “nhân quyền” để cô lập, làm suy yếu cách mạng Việt Nam…	</a:t>
            </a:r>
            <a:endParaRPr lang="en-US" dirty="0"/>
          </a:p>
        </p:txBody>
      </p:sp>
    </p:spTree>
    <p:extLst>
      <p:ext uri="{BB962C8B-B14F-4D97-AF65-F5344CB8AC3E}">
        <p14:creationId xmlns:p14="http://schemas.microsoft.com/office/powerpoint/2010/main" val="66435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3687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316321"/>
            <a:ext cx="8258175" cy="1815882"/>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Đấu tranh phòng, chống địch lợi dụng vấn đề dân tộc, tôn giáo chống phá cách mạng Việt Nam của các thế lực thù địch</a:t>
            </a:r>
            <a:endParaRPr lang="en-US" dirty="0"/>
          </a:p>
          <a:p>
            <a:endParaRPr lang="en-US" dirty="0"/>
          </a:p>
        </p:txBody>
      </p:sp>
      <p:sp>
        <p:nvSpPr>
          <p:cNvPr id="8" name="TextBox 7">
            <a:extLst>
              <a:ext uri="{FF2B5EF4-FFF2-40B4-BE49-F238E27FC236}">
                <a16:creationId xmlns="" xmlns:a16="http://schemas.microsoft.com/office/drawing/2014/main" id="{196FFF4D-CBCF-4225-ABFF-C7C471A8E609}"/>
              </a:ext>
            </a:extLst>
          </p:cNvPr>
          <p:cNvSpPr txBox="1"/>
          <p:nvPr/>
        </p:nvSpPr>
        <p:spPr>
          <a:xfrm>
            <a:off x="942975" y="1828891"/>
            <a:ext cx="10306050" cy="830997"/>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3.2. Thủ đoạn của các thế lực thù địch lợi dụng vấn đề dân tộc, tôn giáo chống phá cách mạng Việt Nam</a:t>
            </a:r>
            <a:endParaRPr lang="en-US" sz="2400" dirty="0"/>
          </a:p>
        </p:txBody>
      </p:sp>
      <p:sp>
        <p:nvSpPr>
          <p:cNvPr id="3" name="TextBox 2">
            <a:extLst>
              <a:ext uri="{FF2B5EF4-FFF2-40B4-BE49-F238E27FC236}">
                <a16:creationId xmlns="" xmlns:a16="http://schemas.microsoft.com/office/drawing/2014/main" id="{DF66FE78-30A9-443B-AC56-0500F3816160}"/>
              </a:ext>
            </a:extLst>
          </p:cNvPr>
          <p:cNvSpPr txBox="1"/>
          <p:nvPr/>
        </p:nvSpPr>
        <p:spPr>
          <a:xfrm>
            <a:off x="942975" y="2952750"/>
            <a:ext cx="10201275" cy="3046988"/>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solidFill>
                  <a:srgbClr val="FF0000"/>
                </a:solidFill>
              </a:rPr>
              <a:t>Bốn là, </a:t>
            </a:r>
            <a:r>
              <a:rPr lang="vi-VN" dirty="0"/>
              <a:t>chúng tìm mọi cách để xây dựng, nuôi dưỡng các tổ chức phản động người Việt Nam ở nước ngoài; tập hợp, tài trợ, chỉ đạo lực lượng phản động trong các dân tộc, các tôn giáo ở trong nước hoạt động chống phá cách mạng Việt Nam như: truyền đạo trái phép để “tôn giáo hoá” các vùng dân tộc, lôi kéo, tranh giành đồng bào dân tộc, gây đối trọng với Đảng, chính quyền. Điển hình là các vụ bạo loạn ở Tây Nguyên năm 2001, 2004, việc truyền đạo Tin Lành trái phép vào các vùng dân tộc thiểu số Tây Bắc, Tây Nguyên.</a:t>
            </a:r>
            <a:endParaRPr lang="en-US" dirty="0"/>
          </a:p>
        </p:txBody>
      </p:sp>
    </p:spTree>
    <p:extLst>
      <p:ext uri="{BB962C8B-B14F-4D97-AF65-F5344CB8AC3E}">
        <p14:creationId xmlns:p14="http://schemas.microsoft.com/office/powerpoint/2010/main" val="34650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3687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316321"/>
            <a:ext cx="8258175" cy="1815882"/>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Đấu tranh phòng, chống địch lợi dụng vấn đề dân tộc, tôn giáo chống phá cách mạng Việt Nam của các thế lực thù địch</a:t>
            </a:r>
            <a:endParaRPr lang="en-US" dirty="0"/>
          </a:p>
          <a:p>
            <a:endParaRPr lang="en-US" dirty="0"/>
          </a:p>
        </p:txBody>
      </p:sp>
      <p:sp>
        <p:nvSpPr>
          <p:cNvPr id="8" name="TextBox 7">
            <a:extLst>
              <a:ext uri="{FF2B5EF4-FFF2-40B4-BE49-F238E27FC236}">
                <a16:creationId xmlns="" xmlns:a16="http://schemas.microsoft.com/office/drawing/2014/main" id="{196FFF4D-CBCF-4225-ABFF-C7C471A8E609}"/>
              </a:ext>
            </a:extLst>
          </p:cNvPr>
          <p:cNvSpPr txBox="1"/>
          <p:nvPr/>
        </p:nvSpPr>
        <p:spPr>
          <a:xfrm>
            <a:off x="942975" y="1828891"/>
            <a:ext cx="10306050" cy="830997"/>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3.3. Giải pháp đấu tranh phòng, chống địch lợi dụng vấn đề dân tộc, tôn giáo chống phá cách mạng Việt Nam</a:t>
            </a:r>
            <a:endParaRPr lang="en-US" sz="2400" dirty="0"/>
          </a:p>
        </p:txBody>
      </p:sp>
      <p:sp>
        <p:nvSpPr>
          <p:cNvPr id="3" name="TextBox 2">
            <a:extLst>
              <a:ext uri="{FF2B5EF4-FFF2-40B4-BE49-F238E27FC236}">
                <a16:creationId xmlns="" xmlns:a16="http://schemas.microsoft.com/office/drawing/2014/main" id="{A069B962-24CB-4B89-A751-47F835570D91}"/>
              </a:ext>
            </a:extLst>
          </p:cNvPr>
          <p:cNvSpPr txBox="1"/>
          <p:nvPr/>
        </p:nvSpPr>
        <p:spPr>
          <a:xfrm>
            <a:off x="942975" y="2740454"/>
            <a:ext cx="10306050" cy="1569660"/>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3.1. Ra sức tuyên truyền, quán triệt quan điểm, chính sách dân tộc, tôn giáo của Đảng, Nhà nước; âm mưu thủ đoạn lợi dụng vấn đề dân tộc, tôn giáo chống phá cách mạng Việt Nam của các thế lực thù địch cho toàn dân, mà trực tiếp là đồng bào các dân tộc, tôn giáo ở cơ sở</a:t>
            </a:r>
            <a:endParaRPr lang="en-US" dirty="0"/>
          </a:p>
        </p:txBody>
      </p:sp>
      <p:sp>
        <p:nvSpPr>
          <p:cNvPr id="4" name="TextBox 3">
            <a:extLst>
              <a:ext uri="{FF2B5EF4-FFF2-40B4-BE49-F238E27FC236}">
                <a16:creationId xmlns="" xmlns:a16="http://schemas.microsoft.com/office/drawing/2014/main" id="{3E383028-6638-4B85-98C3-9F7080FA5121}"/>
              </a:ext>
            </a:extLst>
          </p:cNvPr>
          <p:cNvSpPr txBox="1"/>
          <p:nvPr/>
        </p:nvSpPr>
        <p:spPr>
          <a:xfrm>
            <a:off x="942975" y="4390680"/>
            <a:ext cx="10229850" cy="830997"/>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3.2. Tăng cường củng cố xây dựng khối đại đoàn kết toàn dân tộc, giữ vững ổn định chính trị - xã hội ở cơ sở</a:t>
            </a:r>
            <a:endParaRPr lang="en-US" dirty="0"/>
          </a:p>
        </p:txBody>
      </p:sp>
      <p:sp>
        <p:nvSpPr>
          <p:cNvPr id="9" name="TextBox 8">
            <a:extLst>
              <a:ext uri="{FF2B5EF4-FFF2-40B4-BE49-F238E27FC236}">
                <a16:creationId xmlns="" xmlns:a16="http://schemas.microsoft.com/office/drawing/2014/main" id="{04243D40-77BD-40E3-9B87-9FAC44468C42}"/>
              </a:ext>
            </a:extLst>
          </p:cNvPr>
          <p:cNvSpPr txBox="1"/>
          <p:nvPr/>
        </p:nvSpPr>
        <p:spPr>
          <a:xfrm>
            <a:off x="942975" y="5404648"/>
            <a:ext cx="10229850" cy="830997"/>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3.3. Chăm lo nâng cao đời sống vật chất, tinh thần của đồng bào các dân tộc, các tôn giáo ở cơ sở</a:t>
            </a:r>
            <a:endParaRPr lang="en-US" dirty="0"/>
          </a:p>
        </p:txBody>
      </p:sp>
    </p:spTree>
    <p:extLst>
      <p:ext uri="{BB962C8B-B14F-4D97-AF65-F5344CB8AC3E}">
        <p14:creationId xmlns:p14="http://schemas.microsoft.com/office/powerpoint/2010/main" val="379138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6A10B413-B7A9-4A82-92BD-8944DA6C3DC0}"/>
              </a:ext>
            </a:extLst>
          </p:cNvPr>
          <p:cNvSpPr txBox="1"/>
          <p:nvPr/>
        </p:nvSpPr>
        <p:spPr>
          <a:xfrm>
            <a:off x="1190625" y="1866900"/>
            <a:ext cx="8886825" cy="523220"/>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i="1" dirty="0"/>
              <a:t>1. Một số vấn đề chung về  dân tộc</a:t>
            </a:r>
            <a:endParaRPr lang="en-US" i="1" dirty="0"/>
          </a:p>
        </p:txBody>
      </p:sp>
      <p:sp>
        <p:nvSpPr>
          <p:cNvPr id="9" name="TextBox 8">
            <a:extLst>
              <a:ext uri="{FF2B5EF4-FFF2-40B4-BE49-F238E27FC236}">
                <a16:creationId xmlns="" xmlns:a16="http://schemas.microsoft.com/office/drawing/2014/main" id="{2C5BAB00-57D6-403A-9185-C24010C0C37F}"/>
              </a:ext>
            </a:extLst>
          </p:cNvPr>
          <p:cNvSpPr txBox="1">
            <a:spLocks noChangeArrowheads="1"/>
          </p:cNvSpPr>
          <p:nvPr/>
        </p:nvSpPr>
        <p:spPr bwMode="auto">
          <a:xfrm>
            <a:off x="1215206" y="3039233"/>
            <a:ext cx="9902006" cy="1815882"/>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altLang="en-US" dirty="0"/>
              <a:t>Đối với Việt Nam, theo Phạm Quỳnh, ta có thể “ngạo nghễ với non sông mà tự phụ với người đời rằng: Truyện Kiều còn, tiếng ta còn, tiếng ta còn, nước ta còn, có gì mà lo, có gì mà sợ, có điều chi nữa mà ngờ!..” </a:t>
            </a:r>
            <a:endParaRPr lang="en-US" altLang="en-US" dirty="0"/>
          </a:p>
        </p:txBody>
      </p:sp>
    </p:spTree>
    <p:extLst>
      <p:ext uri="{BB962C8B-B14F-4D97-AF65-F5344CB8AC3E}">
        <p14:creationId xmlns:p14="http://schemas.microsoft.com/office/powerpoint/2010/main" val="15130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3687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0BAB2646-B3DA-43DE-A41B-296DC3E21B12}"/>
              </a:ext>
            </a:extLst>
          </p:cNvPr>
          <p:cNvSpPr txBox="1"/>
          <p:nvPr/>
        </p:nvSpPr>
        <p:spPr>
          <a:xfrm>
            <a:off x="1904728" y="316321"/>
            <a:ext cx="8258175" cy="1815882"/>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en-US" dirty="0"/>
              <a:t>II</a:t>
            </a:r>
            <a:r>
              <a:rPr lang="vi-VN" dirty="0"/>
              <a:t>. Đấu tranh phòng, chống địch lợi dụng vấn đề dân tộc, tôn giáo chống phá cách mạng Việt Nam của các thế lực thù địch</a:t>
            </a:r>
            <a:endParaRPr lang="en-US" dirty="0"/>
          </a:p>
          <a:p>
            <a:endParaRPr lang="en-US" dirty="0"/>
          </a:p>
        </p:txBody>
      </p:sp>
      <p:sp>
        <p:nvSpPr>
          <p:cNvPr id="8" name="TextBox 7">
            <a:extLst>
              <a:ext uri="{FF2B5EF4-FFF2-40B4-BE49-F238E27FC236}">
                <a16:creationId xmlns="" xmlns:a16="http://schemas.microsoft.com/office/drawing/2014/main" id="{196FFF4D-CBCF-4225-ABFF-C7C471A8E609}"/>
              </a:ext>
            </a:extLst>
          </p:cNvPr>
          <p:cNvSpPr txBox="1"/>
          <p:nvPr/>
        </p:nvSpPr>
        <p:spPr>
          <a:xfrm>
            <a:off x="942975" y="1828891"/>
            <a:ext cx="10306050" cy="830997"/>
          </a:xfrm>
          <a:prstGeom prst="rect">
            <a:avLst/>
          </a:prstGeom>
          <a:noFill/>
        </p:spPr>
        <p:txBody>
          <a:bodyPr wrap="square" rtlCol="0">
            <a:spAutoFit/>
          </a:bodyPr>
          <a:lstStyle>
            <a:defPPr>
              <a:defRPr lang="en-US"/>
            </a:defPPr>
            <a:lvl1pPr algn="just">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sz="2400" dirty="0"/>
              <a:t>3.3. Giải pháp đấu tranh phòng, chống địch lợi dụng vấn đề dân tộc, tôn giáo chống phá cách mạng Việt Nam</a:t>
            </a:r>
            <a:endParaRPr lang="en-US" sz="2400" dirty="0"/>
          </a:p>
        </p:txBody>
      </p:sp>
      <p:sp>
        <p:nvSpPr>
          <p:cNvPr id="10" name="TextBox 9">
            <a:extLst>
              <a:ext uri="{FF2B5EF4-FFF2-40B4-BE49-F238E27FC236}">
                <a16:creationId xmlns="" xmlns:a16="http://schemas.microsoft.com/office/drawing/2014/main" id="{B6C9CCE5-F45C-4115-AD81-F17FB0CC1392}"/>
              </a:ext>
            </a:extLst>
          </p:cNvPr>
          <p:cNvSpPr txBox="1"/>
          <p:nvPr/>
        </p:nvSpPr>
        <p:spPr>
          <a:xfrm>
            <a:off x="942976" y="2895600"/>
            <a:ext cx="10239374" cy="1569660"/>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3.4. Củng cố và xây dựng hệ thống chính trị cơ sở vững mạnh, trong đó chú trọng nâng cao năng lực lãnh đạo, sức chiến đấu của tổ chức Đảng, chính quyền cơ sở, chăm lo xây dựng đội ngũ cán bộ, nhất là cán bộ chủ chốt là người dân tộc thiểu số, vùng tôn giáo</a:t>
            </a:r>
            <a:endParaRPr lang="en-US" dirty="0"/>
          </a:p>
        </p:txBody>
      </p:sp>
      <p:sp>
        <p:nvSpPr>
          <p:cNvPr id="11" name="TextBox 10">
            <a:extLst>
              <a:ext uri="{FF2B5EF4-FFF2-40B4-BE49-F238E27FC236}">
                <a16:creationId xmlns="" xmlns:a16="http://schemas.microsoft.com/office/drawing/2014/main" id="{8D504283-6873-422D-9992-C8025C005733}"/>
              </a:ext>
            </a:extLst>
          </p:cNvPr>
          <p:cNvSpPr txBox="1"/>
          <p:nvPr/>
        </p:nvSpPr>
        <p:spPr>
          <a:xfrm>
            <a:off x="1009652" y="4695825"/>
            <a:ext cx="10239374" cy="1200329"/>
          </a:xfrm>
          <a:prstGeom prst="rect">
            <a:avLst/>
          </a:prstGeom>
          <a:noFill/>
        </p:spPr>
        <p:txBody>
          <a:bodyPr wrap="square" rtlCol="0">
            <a:spAutoFit/>
          </a:bodyPr>
          <a:lstStyle>
            <a:defPPr>
              <a:defRPr lang="en-US"/>
            </a:defPPr>
            <a:lvl1pPr algn="just">
              <a:defRPr sz="24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3.5. Chủ động đấu tranh trên mặt trận tư tưởng làm thất bại mọi âm mưu thủ đoạn lợi dụng dân tộc, tôn giáo chống phá cách mạng của các thế lực thù địch; kịp thời giải quyết tốt các điểm nóng</a:t>
            </a:r>
            <a:endParaRPr lang="en-US" dirty="0"/>
          </a:p>
        </p:txBody>
      </p:sp>
    </p:spTree>
    <p:extLst>
      <p:ext uri="{BB962C8B-B14F-4D97-AF65-F5344CB8AC3E}">
        <p14:creationId xmlns:p14="http://schemas.microsoft.com/office/powerpoint/2010/main" val="333723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 xmlns:a16="http://schemas.microsoft.com/office/drawing/2014/main" id="{7B2762BA-0E38-4D76-84A6-2AE14BCCBE6D}"/>
              </a:ext>
            </a:extLst>
          </p:cNvPr>
          <p:cNvSpPr txBox="1"/>
          <p:nvPr/>
        </p:nvSpPr>
        <p:spPr>
          <a:xfrm>
            <a:off x="3457575" y="666750"/>
            <a:ext cx="5019675" cy="645113"/>
          </a:xfrm>
          <a:prstGeom prst="rect">
            <a:avLst/>
          </a:prstGeom>
          <a:noFill/>
        </p:spPr>
        <p:txBody>
          <a:bodyPr wrap="square" rtlCol="0">
            <a:spAutoFit/>
          </a:bodyPr>
          <a:lstStyle/>
          <a:p>
            <a:pPr algn="ctr">
              <a:lnSpc>
                <a:spcPct val="107000"/>
              </a:lnSpc>
              <a:spcAft>
                <a:spcPts val="300"/>
              </a:spcAft>
            </a:pPr>
            <a:r>
              <a:rPr lang="vi-VN" sz="3600" b="1" i="1" dirty="0">
                <a:solidFill>
                  <a:srgbClr val="0000FF"/>
                </a:solidFill>
                <a:effectLst/>
                <a:latin typeface="Arial" panose="020B0604020202020204" pitchFamily="34" charset="0"/>
                <a:ea typeface="Calibri" panose="020F0502020204030204" pitchFamily="34" charset="0"/>
                <a:cs typeface="Arial" panose="020B0604020202020204" pitchFamily="34" charset="0"/>
              </a:rPr>
              <a:t>KẾT LUẬN</a:t>
            </a:r>
            <a:endParaRPr lang="en-US" sz="3600" i="1"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4176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3" name="TextBox 2">
            <a:extLst>
              <a:ext uri="{FF2B5EF4-FFF2-40B4-BE49-F238E27FC236}">
                <a16:creationId xmlns="" xmlns:a16="http://schemas.microsoft.com/office/drawing/2014/main" id="{D29043BA-B481-48A0-9E52-F5CCA37A3825}"/>
              </a:ext>
            </a:extLst>
          </p:cNvPr>
          <p:cNvSpPr txBox="1"/>
          <p:nvPr/>
        </p:nvSpPr>
        <p:spPr>
          <a:xfrm>
            <a:off x="3171825" y="514350"/>
            <a:ext cx="6029325" cy="646331"/>
          </a:xfrm>
          <a:prstGeom prst="rect">
            <a:avLst/>
          </a:prstGeom>
          <a:noFill/>
        </p:spPr>
        <p:txBody>
          <a:bodyPr wrap="square" rtlCol="0">
            <a:spAutoFit/>
          </a:bodyPr>
          <a:lstStyle/>
          <a:p>
            <a:pPr algn="ctr"/>
            <a:r>
              <a:rPr lang="vi-VN" sz="3600" b="1" i="1">
                <a:solidFill>
                  <a:srgbClr val="0000FF"/>
                </a:solidFill>
              </a:rPr>
              <a:t>CÂU HỎI ÔN TẬP</a:t>
            </a:r>
            <a:endParaRPr lang="en-US" sz="3600" b="1" i="1" dirty="0">
              <a:solidFill>
                <a:srgbClr val="0000FF"/>
              </a:solidFill>
            </a:endParaRPr>
          </a:p>
        </p:txBody>
      </p:sp>
    </p:spTree>
    <p:extLst>
      <p:ext uri="{BB962C8B-B14F-4D97-AF65-F5344CB8AC3E}">
        <p14:creationId xmlns:p14="http://schemas.microsoft.com/office/powerpoint/2010/main" val="30822093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pic>
        <p:nvPicPr>
          <p:cNvPr id="1026" name="Picture 2" descr="Top những mẫu hoa sen đẹp nhất 2019">
            <a:extLst>
              <a:ext uri="{FF2B5EF4-FFF2-40B4-BE49-F238E27FC236}">
                <a16:creationId xmlns="" xmlns:a16="http://schemas.microsoft.com/office/drawing/2014/main" id="{0D3B0585-C51C-4E07-AE28-4CFBFCC3B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418616"/>
          </a:xfrm>
          <a:prstGeom prst="rect">
            <a:avLst/>
          </a:prstGeom>
          <a:noFill/>
          <a:extLst>
            <a:ext uri="{909E8E84-426E-40DD-AFC4-6F175D3DCCD1}">
              <a14:hiddenFill xmlns:a14="http://schemas.microsoft.com/office/drawing/2010/main">
                <a:solidFill>
                  <a:srgbClr val="FFFFFF"/>
                </a:solidFill>
              </a14:hiddenFill>
            </a:ext>
          </a:extLst>
        </p:spPr>
      </p:pic>
      <p:sp>
        <p:nvSpPr>
          <p:cNvPr id="7" name="WordArt 5">
            <a:extLst>
              <a:ext uri="{FF2B5EF4-FFF2-40B4-BE49-F238E27FC236}">
                <a16:creationId xmlns="" xmlns:a16="http://schemas.microsoft.com/office/drawing/2014/main" id="{A210E9B4-05CE-4ECB-AC68-6DCA641D1393}"/>
              </a:ext>
            </a:extLst>
          </p:cNvPr>
          <p:cNvSpPr>
            <a:spLocks noChangeArrowheads="1" noChangeShapeType="1" noTextEdit="1"/>
          </p:cNvSpPr>
          <p:nvPr/>
        </p:nvSpPr>
        <p:spPr bwMode="auto">
          <a:xfrm rot="1405722">
            <a:off x="1819275" y="3114472"/>
            <a:ext cx="4618038" cy="2103438"/>
          </a:xfrm>
          <a:prstGeom prst="rect">
            <a:avLst/>
          </a:prstGeom>
        </p:spPr>
        <p:txBody>
          <a:bodyPr wrap="none" fromWordArt="1">
            <a:prstTxWarp prst="textCanDown">
              <a:avLst>
                <a:gd name="adj" fmla="val 33333"/>
              </a:avLst>
            </a:prstTxWarp>
          </a:bodyPr>
          <a:lstStyle/>
          <a:p>
            <a:pPr algn="ctr"/>
            <a:r>
              <a:rPr lang="vi-VN" sz="3600" b="1" kern="10" dirty="0">
                <a:ln w="9525">
                  <a:solidFill>
                    <a:srgbClr val="FFFF00"/>
                  </a:solidFill>
                  <a:round/>
                  <a:headEnd/>
                  <a:tailEnd/>
                </a:ln>
                <a:solidFill>
                  <a:srgbClr val="FF0000"/>
                </a:solidFill>
              </a:rPr>
              <a:t>Cảm ơn các em</a:t>
            </a:r>
            <a:endParaRPr lang="en-US" sz="3600" b="1" kern="10" dirty="0">
              <a:ln w="9525">
                <a:solidFill>
                  <a:srgbClr val="FFFF00"/>
                </a:solidFill>
                <a:round/>
                <a:headEnd/>
                <a:tailEnd/>
              </a:ln>
              <a:solidFill>
                <a:srgbClr val="FF0000"/>
              </a:solidFill>
            </a:endParaRPr>
          </a:p>
        </p:txBody>
      </p:sp>
    </p:spTree>
    <p:extLst>
      <p:ext uri="{BB962C8B-B14F-4D97-AF65-F5344CB8AC3E}">
        <p14:creationId xmlns:p14="http://schemas.microsoft.com/office/powerpoint/2010/main" val="93521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90" y="58550"/>
            <a:ext cx="1626559" cy="1626559"/>
          </a:xfrm>
          <a:prstGeom prst="rect">
            <a:avLst/>
          </a:prstGeom>
        </p:spPr>
      </p:pic>
      <p:pic>
        <p:nvPicPr>
          <p:cNvPr id="6" name="Picture 5"/>
          <p:cNvPicPr>
            <a:picLocks noChangeAspect="1"/>
          </p:cNvPicPr>
          <p:nvPr/>
        </p:nvPicPr>
        <p:blipFill>
          <a:blip r:embed="rId3"/>
          <a:stretch>
            <a:fillRect/>
          </a:stretch>
        </p:blipFill>
        <p:spPr>
          <a:xfrm>
            <a:off x="10162903" y="0"/>
            <a:ext cx="2029097" cy="1645920"/>
          </a:xfrm>
          <a:prstGeom prst="rect">
            <a:avLst/>
          </a:prstGeom>
        </p:spPr>
      </p:pic>
      <p:sp>
        <p:nvSpPr>
          <p:cNvPr id="2" name="Rectangle 1"/>
          <p:cNvSpPr/>
          <p:nvPr/>
        </p:nvSpPr>
        <p:spPr>
          <a:xfrm>
            <a:off x="3823519" y="6418616"/>
            <a:ext cx="4544962" cy="369332"/>
          </a:xfrm>
          <a:prstGeom prst="rect">
            <a:avLst/>
          </a:prstGeom>
        </p:spPr>
        <p:txBody>
          <a:bodyPr wrap="none">
            <a:spAutoFit/>
          </a:bodyPr>
          <a:lstStyle/>
          <a:p>
            <a:pPr algn="ctr"/>
            <a:r>
              <a:rPr lang="en-US" b="1" dirty="0">
                <a:solidFill>
                  <a:srgbClr val="C00000"/>
                </a:solidFill>
                <a:latin typeface="Arial" panose="020B0604020202020204" pitchFamily="34" charset="0"/>
                <a:cs typeface="Arial" panose="020B0604020202020204" pitchFamily="34" charset="0"/>
              </a:rPr>
              <a:t>BỘ MÔN GIÁO DỤC CHÍNH TRỊ - QP, AN</a:t>
            </a:r>
          </a:p>
        </p:txBody>
      </p:sp>
      <p:sp>
        <p:nvSpPr>
          <p:cNvPr id="7" name="Rectangle 6">
            <a:extLst>
              <a:ext uri="{FF2B5EF4-FFF2-40B4-BE49-F238E27FC236}">
                <a16:creationId xmlns="" xmlns:a16="http://schemas.microsoft.com/office/drawing/2014/main" id="{C5DDED09-E307-43A9-A996-F74C64522C4D}"/>
              </a:ext>
            </a:extLst>
          </p:cNvPr>
          <p:cNvSpPr/>
          <p:nvPr/>
        </p:nvSpPr>
        <p:spPr>
          <a:xfrm>
            <a:off x="1724025" y="316321"/>
            <a:ext cx="8743950" cy="11110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98821AE-BC56-4327-B22F-D32566A2D5C2}"/>
              </a:ext>
            </a:extLst>
          </p:cNvPr>
          <p:cNvSpPr txBox="1"/>
          <p:nvPr/>
        </p:nvSpPr>
        <p:spPr>
          <a:xfrm>
            <a:off x="1909762" y="610219"/>
            <a:ext cx="9420225" cy="523220"/>
          </a:xfrm>
          <a:prstGeom prst="rect">
            <a:avLst/>
          </a:prstGeom>
          <a:noFill/>
        </p:spPr>
        <p:txBody>
          <a:bodyPr wrap="square" rtlCol="0">
            <a:spAutoFit/>
          </a:bodyPr>
          <a:lstStyle/>
          <a:p>
            <a:r>
              <a:rPr lang="vi-VN" sz="2800" b="1" dirty="0">
                <a:solidFill>
                  <a:srgbClr val="0000FF"/>
                </a:solidFill>
                <a:latin typeface="Arial" panose="020B0604020202020204" pitchFamily="34" charset="0"/>
                <a:ea typeface="Times New Roman" panose="02020603050405020304" pitchFamily="18" charset="0"/>
                <a:cs typeface="Arial" panose="020B0604020202020204" pitchFamily="34" charset="0"/>
              </a:rPr>
              <a:t>I</a:t>
            </a:r>
            <a:r>
              <a:rPr lang="vi-VN" sz="2800" b="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Một số vấn đề cơ bản về dân tộc</a:t>
            </a:r>
            <a:endParaRPr lang="en-US" sz="2800" dirty="0">
              <a:solidFill>
                <a:srgbClr val="0000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6A10B413-B7A9-4A82-92BD-8944DA6C3DC0}"/>
              </a:ext>
            </a:extLst>
          </p:cNvPr>
          <p:cNvSpPr txBox="1"/>
          <p:nvPr/>
        </p:nvSpPr>
        <p:spPr>
          <a:xfrm>
            <a:off x="1190625" y="1724898"/>
            <a:ext cx="8886825" cy="523220"/>
          </a:xfrm>
          <a:prstGeom prst="rect">
            <a:avLst/>
          </a:prstGeom>
          <a:noFill/>
        </p:spPr>
        <p:txBody>
          <a:bodyPr wrap="square" rtlCol="0">
            <a:spAutoFit/>
          </a:bodyPr>
          <a:lstStyle>
            <a:defPPr>
              <a:defRPr lang="en-US"/>
            </a:defPPr>
            <a:lvl1pPr>
              <a:defRPr sz="2800" b="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i="1" dirty="0"/>
              <a:t>1. Một số vấn đề chung về  dân tộc</a:t>
            </a:r>
            <a:endParaRPr lang="en-US" i="1" dirty="0"/>
          </a:p>
        </p:txBody>
      </p:sp>
      <p:sp>
        <p:nvSpPr>
          <p:cNvPr id="4" name="TextBox 3">
            <a:extLst>
              <a:ext uri="{FF2B5EF4-FFF2-40B4-BE49-F238E27FC236}">
                <a16:creationId xmlns="" xmlns:a16="http://schemas.microsoft.com/office/drawing/2014/main" id="{6B78AA0B-E683-4A87-9308-89AA304E6463}"/>
              </a:ext>
            </a:extLst>
          </p:cNvPr>
          <p:cNvSpPr txBox="1"/>
          <p:nvPr/>
        </p:nvSpPr>
        <p:spPr>
          <a:xfrm>
            <a:off x="1190625" y="2190385"/>
            <a:ext cx="8229600" cy="5232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r>
              <a:rPr lang="vi-VN" dirty="0"/>
              <a:t>1.2. Tình hình quan hệ dân tộc trên thế giới</a:t>
            </a:r>
            <a:endParaRPr lang="en-US" dirty="0"/>
          </a:p>
        </p:txBody>
      </p:sp>
      <p:sp>
        <p:nvSpPr>
          <p:cNvPr id="9" name="TextBox 8">
            <a:extLst>
              <a:ext uri="{FF2B5EF4-FFF2-40B4-BE49-F238E27FC236}">
                <a16:creationId xmlns="" xmlns:a16="http://schemas.microsoft.com/office/drawing/2014/main" id="{C1085A67-A6DA-4A71-BD07-523052EE5172}"/>
              </a:ext>
            </a:extLst>
          </p:cNvPr>
          <p:cNvSpPr txBox="1"/>
          <p:nvPr/>
        </p:nvSpPr>
        <p:spPr>
          <a:xfrm>
            <a:off x="942975" y="2713605"/>
            <a:ext cx="10248900" cy="3416320"/>
          </a:xfrm>
          <a:prstGeom prst="rect">
            <a:avLst/>
          </a:prstGeom>
          <a:noFill/>
        </p:spPr>
        <p:txBody>
          <a:bodyPr wrap="square" rtlCol="0">
            <a:spAutoFit/>
          </a:bodyPr>
          <a:lstStyle>
            <a:defPPr>
              <a:defRPr lang="en-US"/>
            </a:defPPr>
            <a:lvl1pPr>
              <a:defRPr sz="2800" b="1" i="1">
                <a:solidFill>
                  <a:srgbClr val="0000FF"/>
                </a:solidFill>
                <a:latin typeface="Arial" panose="020B0604020202020204" pitchFamily="34" charset="0"/>
                <a:ea typeface="Times New Roman" panose="02020603050405020304" pitchFamily="18" charset="0"/>
                <a:cs typeface="Arial" panose="020B0604020202020204" pitchFamily="34" charset="0"/>
              </a:defRPr>
            </a:lvl1pPr>
          </a:lstStyle>
          <a:p>
            <a:pPr algn="just"/>
            <a:r>
              <a:rPr lang="vi-VN" sz="1800" dirty="0"/>
              <a:t>Đảng ta khẳng định: “Thế giới đang trải qua những biến động to lớn, diễn biến rất nhanh chóng, phức tạp, khó dự báo. Hoà bình, hợp tác và phát triển vẫn là xu thế lớn, song đang đứng trước nhiều trở ngại, khó khăn; cạnh tranh chiến lược giữa các nước lớn, xung đột cục bộ tiếp tục diễn ra dưới nhiều hình thức, phức tạp và quyết liệt hơn, làm gia tăng rủi ro đối với môi trường kinh tế, chính trị, an ninh quốc tế. Toàn cầu hoá và hội nhập quốc tế tiếp tục tiến triển nhưng đang bị thách thức bởi sự cạnh tranh ảnh hưởng giữa các nước lớn và sự trỗi dậy của chủ nghĩa dân tộc cực đoan. Luật pháp quốc tế và các thể chế đa phương toàn cầu đứng trước những thách thức lớn. Cục diện thế giới tiếp tục biến đổi theo xu hướng đa cực, đa trung tâm; các nước lớn vẫn hợp tác, thoả hiệp, nhưng đấu tranh, kiềm chế lẫn nhau gay gắt hơn. Chủ nghĩa dân tộc cực đoan, chủ nghĩa cường quyền nước lớn, chủ nghĩa thực dụng trong quan hệ quốc tế gia tăng. Các nước đang phát triển, nhất là các nước nhỏ đứng trước nhiều khó khăn, thách thức mới”</a:t>
            </a:r>
            <a:endParaRPr lang="en-US" sz="1800" dirty="0"/>
          </a:p>
        </p:txBody>
      </p:sp>
    </p:spTree>
    <p:extLst>
      <p:ext uri="{BB962C8B-B14F-4D97-AF65-F5344CB8AC3E}">
        <p14:creationId xmlns:p14="http://schemas.microsoft.com/office/powerpoint/2010/main" val="258443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2114</TotalTime>
  <Words>8702</Words>
  <Application>Microsoft Office PowerPoint</Application>
  <PresentationFormat>Widescreen</PresentationFormat>
  <Paragraphs>454</Paragraphs>
  <Slides>83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Calibri</vt:lpstr>
      <vt:lpstr>Calibri Light</vt:lpstr>
      <vt:lpstr>Helvetica Neue</vt:lpstr>
      <vt:lpstr>MS Mincho</vt:lpstr>
      <vt:lpstr>Open Sans</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CHỦ TỊCH HỒ CHÍ MINH NÓI: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270</cp:revision>
  <dcterms:created xsi:type="dcterms:W3CDTF">2020-08-21T06:58:07Z</dcterms:created>
  <dcterms:modified xsi:type="dcterms:W3CDTF">2021-12-14T02:07:37Z</dcterms:modified>
</cp:coreProperties>
</file>